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48"/>
  </p:notesMasterIdLst>
  <p:sldIdLst>
    <p:sldId id="256" r:id="rId2"/>
    <p:sldId id="257" r:id="rId3"/>
    <p:sldId id="273" r:id="rId4"/>
    <p:sldId id="277" r:id="rId5"/>
    <p:sldId id="276" r:id="rId6"/>
    <p:sldId id="301" r:id="rId7"/>
    <p:sldId id="378" r:id="rId8"/>
    <p:sldId id="394" r:id="rId9"/>
    <p:sldId id="259" r:id="rId10"/>
    <p:sldId id="305" r:id="rId11"/>
    <p:sldId id="307" r:id="rId12"/>
    <p:sldId id="366" r:id="rId13"/>
    <p:sldId id="336" r:id="rId14"/>
    <p:sldId id="372" r:id="rId15"/>
    <p:sldId id="337" r:id="rId16"/>
    <p:sldId id="373" r:id="rId17"/>
    <p:sldId id="338" r:id="rId18"/>
    <p:sldId id="397" r:id="rId19"/>
    <p:sldId id="371" r:id="rId20"/>
    <p:sldId id="369" r:id="rId21"/>
    <p:sldId id="395" r:id="rId22"/>
    <p:sldId id="374" r:id="rId23"/>
    <p:sldId id="340" r:id="rId24"/>
    <p:sldId id="375" r:id="rId25"/>
    <p:sldId id="314" r:id="rId26"/>
    <p:sldId id="362" r:id="rId27"/>
    <p:sldId id="376" r:id="rId28"/>
    <p:sldId id="377" r:id="rId29"/>
    <p:sldId id="396" r:id="rId30"/>
    <p:sldId id="335" r:id="rId31"/>
    <p:sldId id="379" r:id="rId32"/>
    <p:sldId id="380" r:id="rId33"/>
    <p:sldId id="381" r:id="rId34"/>
    <p:sldId id="383" r:id="rId35"/>
    <p:sldId id="384" r:id="rId36"/>
    <p:sldId id="385" r:id="rId37"/>
    <p:sldId id="386" r:id="rId38"/>
    <p:sldId id="387" r:id="rId39"/>
    <p:sldId id="393" r:id="rId40"/>
    <p:sldId id="388" r:id="rId41"/>
    <p:sldId id="389" r:id="rId42"/>
    <p:sldId id="390" r:id="rId43"/>
    <p:sldId id="391" r:id="rId44"/>
    <p:sldId id="392" r:id="rId45"/>
    <p:sldId id="357" r:id="rId46"/>
    <p:sldId id="279" r:id="rId47"/>
  </p:sldIdLst>
  <p:sldSz cx="9144000" cy="5143500" type="screen16x9"/>
  <p:notesSz cx="6858000" cy="9144000"/>
  <p:embeddedFontLst>
    <p:embeddedFont>
      <p:font typeface="Montserrat" panose="00000500000000000000" pitchFamily="2" charset="0"/>
      <p:regular r:id="rId49"/>
      <p:bold r:id="rId50"/>
      <p:italic r:id="rId51"/>
      <p:boldItalic r:id="rId52"/>
    </p:embeddedFont>
    <p:embeddedFont>
      <p:font typeface="Montserrat ExtraBold" panose="00000900000000000000" pitchFamily="2" charset="0"/>
      <p:bold r:id="rId53"/>
      <p:boldItalic r:id="rId54"/>
    </p:embeddedFont>
    <p:embeddedFont>
      <p:font typeface="Montserrat Light" panose="00000400000000000000" pitchFamily="2" charset="0"/>
      <p:regular r:id="rId55"/>
      <p: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Manuel Manteca" initials="JMM" lastIdx="1" clrIdx="0">
    <p:extLst>
      <p:ext uri="{19B8F6BF-5375-455C-9EA6-DF929625EA0E}">
        <p15:presenceInfo xmlns:p15="http://schemas.microsoft.com/office/powerpoint/2012/main" userId="fbe874f7098b81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6FAF3F-0E0C-46C4-B3CD-D0089637321E}">
  <a:tblStyle styleId="{946FAF3F-0E0C-46C4-B3CD-D0089637321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5" autoAdjust="0"/>
    <p:restoredTop sz="82491" autoAdjust="0"/>
  </p:normalViewPr>
  <p:slideViewPr>
    <p:cSldViewPr snapToGrid="0">
      <p:cViewPr varScale="1">
        <p:scale>
          <a:sx n="120" d="100"/>
          <a:sy n="120" d="100"/>
        </p:scale>
        <p:origin x="297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402799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17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142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6105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1275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418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7825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6859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948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7977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7696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142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058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8337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3324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6643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4300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01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5297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308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6510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3175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533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8720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887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9456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7032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315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6911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2092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53662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9539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7468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299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1488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8722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9499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9063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9552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89716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6818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693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7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685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524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048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64646"/>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endParaRPr/>
          </a:p>
        </p:txBody>
      </p:sp>
      <p:grpSp>
        <p:nvGrpSpPr>
          <p:cNvPr id="24" name="Google Shape;24;p2"/>
          <p:cNvGrpSpPr/>
          <p:nvPr/>
        </p:nvGrpSpPr>
        <p:grpSpPr>
          <a:xfrm>
            <a:off x="4894945" y="-11"/>
            <a:ext cx="4252453" cy="5146816"/>
            <a:chOff x="4894945" y="-11"/>
            <a:chExt cx="4252453" cy="5146816"/>
          </a:xfrm>
        </p:grpSpPr>
        <p:sp>
          <p:nvSpPr>
            <p:cNvPr id="25" name="Google Shape;25;p2"/>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flipH="1">
            <a:off x="-7" y="3860093"/>
            <a:ext cx="2429755" cy="1286712"/>
            <a:chOff x="6714243" y="3860093"/>
            <a:chExt cx="2429755" cy="1286712"/>
          </a:xfrm>
        </p:grpSpPr>
        <p:sp>
          <p:nvSpPr>
            <p:cNvPr id="80" name="Google Shape;80;p2"/>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6"/>
        <p:cNvGrpSpPr/>
        <p:nvPr/>
      </p:nvGrpSpPr>
      <p:grpSpPr>
        <a:xfrm>
          <a:off x="0" y="0"/>
          <a:ext cx="0" cy="0"/>
          <a:chOff x="0" y="0"/>
          <a:chExt cx="0" cy="0"/>
        </a:xfrm>
      </p:grpSpPr>
      <p:grpSp>
        <p:nvGrpSpPr>
          <p:cNvPr id="207" name="Google Shape;207;p5"/>
          <p:cNvGrpSpPr/>
          <p:nvPr/>
        </p:nvGrpSpPr>
        <p:grpSpPr>
          <a:xfrm>
            <a:off x="6714243" y="3860093"/>
            <a:ext cx="2429755" cy="1286712"/>
            <a:chOff x="6714243" y="3860093"/>
            <a:chExt cx="2429755" cy="1286712"/>
          </a:xfrm>
        </p:grpSpPr>
        <p:sp>
          <p:nvSpPr>
            <p:cNvPr id="208" name="Google Shape;208;p5"/>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892" y="-11"/>
            <a:ext cx="3037586" cy="2252645"/>
            <a:chOff x="892" y="-11"/>
            <a:chExt cx="3037586" cy="2252645"/>
          </a:xfrm>
        </p:grpSpPr>
        <p:sp>
          <p:nvSpPr>
            <p:cNvPr id="221" name="Google Shape;221;p5"/>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5" name="Google Shape;245;p5"/>
          <p:cNvSpPr txBox="1">
            <a:spLocks noGrp="1"/>
          </p:cNvSpPr>
          <p:nvPr>
            <p:ph type="body" idx="1"/>
          </p:nvPr>
        </p:nvSpPr>
        <p:spPr>
          <a:xfrm>
            <a:off x="1320025" y="1613274"/>
            <a:ext cx="6455700" cy="29025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46" name="Google Shape;246;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3"/>
        <p:cNvGrpSpPr/>
        <p:nvPr/>
      </p:nvGrpSpPr>
      <p:grpSpPr>
        <a:xfrm>
          <a:off x="0" y="0"/>
          <a:ext cx="0" cy="0"/>
          <a:chOff x="0" y="0"/>
          <a:chExt cx="0" cy="0"/>
        </a:xfrm>
      </p:grpSpPr>
      <p:grpSp>
        <p:nvGrpSpPr>
          <p:cNvPr id="304" name="Google Shape;304;p7"/>
          <p:cNvGrpSpPr/>
          <p:nvPr/>
        </p:nvGrpSpPr>
        <p:grpSpPr>
          <a:xfrm>
            <a:off x="892" y="-11"/>
            <a:ext cx="3037586" cy="2252645"/>
            <a:chOff x="892" y="-11"/>
            <a:chExt cx="3037586" cy="2252645"/>
          </a:xfrm>
        </p:grpSpPr>
        <p:sp>
          <p:nvSpPr>
            <p:cNvPr id="305" name="Google Shape;305;p7"/>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7"/>
          <p:cNvGrpSpPr/>
          <p:nvPr/>
        </p:nvGrpSpPr>
        <p:grpSpPr>
          <a:xfrm>
            <a:off x="6714243" y="3860093"/>
            <a:ext cx="2429755" cy="1286712"/>
            <a:chOff x="6714243" y="3860093"/>
            <a:chExt cx="2429755" cy="1286712"/>
          </a:xfrm>
        </p:grpSpPr>
        <p:sp>
          <p:nvSpPr>
            <p:cNvPr id="329" name="Google Shape;329;p7"/>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7"/>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42" name="Google Shape;342;p7"/>
          <p:cNvSpPr txBox="1">
            <a:spLocks noGrp="1"/>
          </p:cNvSpPr>
          <p:nvPr>
            <p:ph type="body" idx="1"/>
          </p:nvPr>
        </p:nvSpPr>
        <p:spPr>
          <a:xfrm>
            <a:off x="1320025"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3" name="Google Shape;343;p7"/>
          <p:cNvSpPr txBox="1">
            <a:spLocks noGrp="1"/>
          </p:cNvSpPr>
          <p:nvPr>
            <p:ph type="body" idx="2"/>
          </p:nvPr>
        </p:nvSpPr>
        <p:spPr>
          <a:xfrm>
            <a:off x="4642177"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4" name="Google Shape;344;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8"/>
        <p:cNvGrpSpPr/>
        <p:nvPr/>
      </p:nvGrpSpPr>
      <p:grpSpPr>
        <a:xfrm>
          <a:off x="0" y="0"/>
          <a:ext cx="0" cy="0"/>
          <a:chOff x="0" y="0"/>
          <a:chExt cx="0" cy="0"/>
        </a:xfrm>
      </p:grpSpPr>
      <p:grpSp>
        <p:nvGrpSpPr>
          <p:cNvPr id="389" name="Google Shape;389;p9"/>
          <p:cNvGrpSpPr/>
          <p:nvPr/>
        </p:nvGrpSpPr>
        <p:grpSpPr>
          <a:xfrm rot="10800000" flipH="1">
            <a:off x="900" y="4225833"/>
            <a:ext cx="9143992" cy="917662"/>
            <a:chOff x="900" y="0"/>
            <a:chExt cx="9143992" cy="1286721"/>
          </a:xfrm>
        </p:grpSpPr>
        <p:sp>
          <p:nvSpPr>
            <p:cNvPr id="390" name="Google Shape;390;p9"/>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9"/>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lvl1pPr lvl="0" algn="ctr">
              <a:spcBef>
                <a:spcPts val="0"/>
              </a:spcBef>
              <a:spcAft>
                <a:spcPts val="0"/>
              </a:spcAft>
              <a:buSzPts val="2000"/>
              <a:buNone/>
              <a:defRPr sz="2000"/>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
        <p:nvSpPr>
          <p:cNvPr id="439" name="Google Shape;439;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ateral pattern">
  <p:cSld name="BLANK_2">
    <p:spTree>
      <p:nvGrpSpPr>
        <p:cNvPr id="1" name="Shape 534"/>
        <p:cNvGrpSpPr/>
        <p:nvPr/>
      </p:nvGrpSpPr>
      <p:grpSpPr>
        <a:xfrm>
          <a:off x="0" y="0"/>
          <a:ext cx="0" cy="0"/>
          <a:chOff x="0" y="0"/>
          <a:chExt cx="0" cy="0"/>
        </a:xfrm>
      </p:grpSpPr>
      <p:sp>
        <p:nvSpPr>
          <p:cNvPr id="538" name="Google Shape;538;p12"/>
          <p:cNvSpPr/>
          <p:nvPr userDrawn="1"/>
        </p:nvSpPr>
        <p:spPr>
          <a:xfrm>
            <a:off x="7999250" y="642893"/>
            <a:ext cx="572913" cy="642969"/>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72135" y="322323"/>
            <a:ext cx="574459" cy="642969"/>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userDrawn="1"/>
        </p:nvSpPr>
        <p:spPr>
          <a:xfrm>
            <a:off x="7999250" y="1285830"/>
            <a:ext cx="572913" cy="642969"/>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72135" y="3537007"/>
            <a:ext cx="574459" cy="642969"/>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72135" y="-12"/>
            <a:ext cx="574459" cy="32236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userDrawn="1"/>
        </p:nvSpPr>
        <p:spPr>
          <a:xfrm>
            <a:off x="7999250" y="322323"/>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userDrawn="1"/>
        </p:nvSpPr>
        <p:spPr>
          <a:xfrm>
            <a:off x="7999250" y="965260"/>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userDrawn="1"/>
        </p:nvSpPr>
        <p:spPr>
          <a:xfrm>
            <a:off x="7999250" y="2894070"/>
            <a:ext cx="572913" cy="642969"/>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72135" y="-12"/>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userDrawn="1"/>
        </p:nvSpPr>
        <p:spPr>
          <a:xfrm>
            <a:off x="8572135" y="4500513"/>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72135" y="4822848"/>
            <a:ext cx="574459" cy="320602"/>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userDrawn="1"/>
        </p:nvSpPr>
        <p:spPr>
          <a:xfrm>
            <a:off x="8000053" y="1928767"/>
            <a:ext cx="572913" cy="642969"/>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userDrawn="1"/>
        </p:nvSpPr>
        <p:spPr>
          <a:xfrm>
            <a:off x="8000053" y="2571704"/>
            <a:ext cx="572913" cy="642969"/>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72938" y="1607753"/>
            <a:ext cx="574459" cy="642969"/>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2"/>
          <p:cNvSpPr txBox="1">
            <a:spLocks noGrp="1"/>
          </p:cNvSpPr>
          <p:nvPr userDrawn="1">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lateral pattern" preserve="1">
  <p:cSld name="Empty blank lateral pattern">
    <p:spTree>
      <p:nvGrpSpPr>
        <p:cNvPr id="1" name="Shape 534"/>
        <p:cNvGrpSpPr/>
        <p:nvPr/>
      </p:nvGrpSpPr>
      <p:grpSpPr>
        <a:xfrm>
          <a:off x="0" y="0"/>
          <a:ext cx="0" cy="0"/>
          <a:chOff x="0" y="0"/>
          <a:chExt cx="0" cy="0"/>
        </a:xfrm>
      </p:grpSpPr>
      <p:sp>
        <p:nvSpPr>
          <p:cNvPr id="539" name="Google Shape;539;p12"/>
          <p:cNvSpPr/>
          <p:nvPr/>
        </p:nvSpPr>
        <p:spPr>
          <a:xfrm>
            <a:off x="8572135" y="322323"/>
            <a:ext cx="574459" cy="642969"/>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72135" y="-12"/>
            <a:ext cx="574459" cy="32236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userDrawn="1"/>
        </p:nvSpPr>
        <p:spPr>
          <a:xfrm>
            <a:off x="7999250" y="322323"/>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userDrawn="1"/>
        </p:nvSpPr>
        <p:spPr>
          <a:xfrm>
            <a:off x="7999250" y="965260"/>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72135" y="-12"/>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userDrawn="1"/>
        </p:nvSpPr>
        <p:spPr>
          <a:xfrm>
            <a:off x="8572135" y="4500513"/>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72135" y="4822848"/>
            <a:ext cx="574459" cy="320602"/>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72938" y="1607753"/>
            <a:ext cx="574459" cy="642969"/>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2"/>
          <p:cNvSpPr txBox="1">
            <a:spLocks noGrp="1"/>
          </p:cNvSpPr>
          <p:nvPr userDrawn="1">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extLst>
      <p:ext uri="{BB962C8B-B14F-4D97-AF65-F5344CB8AC3E}">
        <p14:creationId xmlns:p14="http://schemas.microsoft.com/office/powerpoint/2010/main" val="98532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lateral pattern" preserve="1">
  <p:cSld name="1_Blank lateral pattern">
    <p:spTree>
      <p:nvGrpSpPr>
        <p:cNvPr id="1" name="Shape 534"/>
        <p:cNvGrpSpPr/>
        <p:nvPr/>
      </p:nvGrpSpPr>
      <p:grpSpPr>
        <a:xfrm>
          <a:off x="0" y="0"/>
          <a:ext cx="0" cy="0"/>
          <a:chOff x="0" y="0"/>
          <a:chExt cx="0" cy="0"/>
        </a:xfrm>
      </p:grpSpPr>
      <p:grpSp>
        <p:nvGrpSpPr>
          <p:cNvPr id="535" name="Google Shape;535;p12"/>
          <p:cNvGrpSpPr/>
          <p:nvPr/>
        </p:nvGrpSpPr>
        <p:grpSpPr>
          <a:xfrm>
            <a:off x="6276702" y="-12"/>
            <a:ext cx="2870695" cy="5143463"/>
            <a:chOff x="6109812" y="-11"/>
            <a:chExt cx="3037586" cy="5146816"/>
          </a:xfrm>
        </p:grpSpPr>
        <p:sp>
          <p:nvSpPr>
            <p:cNvPr id="536" name="Google Shape;536;p1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64672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bottom pattern">
  <p:cSld name="BLANK_2_1">
    <p:spTree>
      <p:nvGrpSpPr>
        <p:cNvPr id="1" name="Shape 572"/>
        <p:cNvGrpSpPr/>
        <p:nvPr/>
      </p:nvGrpSpPr>
      <p:grpSpPr>
        <a:xfrm>
          <a:off x="0" y="0"/>
          <a:ext cx="0" cy="0"/>
          <a:chOff x="0" y="0"/>
          <a:chExt cx="0" cy="0"/>
        </a:xfrm>
      </p:grpSpPr>
      <p:grpSp>
        <p:nvGrpSpPr>
          <p:cNvPr id="573" name="Google Shape;573;p13"/>
          <p:cNvGrpSpPr/>
          <p:nvPr/>
        </p:nvGrpSpPr>
        <p:grpSpPr>
          <a:xfrm rot="10800000" flipH="1">
            <a:off x="900" y="3856775"/>
            <a:ext cx="9143992" cy="1286721"/>
            <a:chOff x="900" y="0"/>
            <a:chExt cx="9143992" cy="1286721"/>
          </a:xfrm>
        </p:grpSpPr>
        <p:sp>
          <p:nvSpPr>
            <p:cNvPr id="574" name="Google Shape;574;p13"/>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FFA400"/>
        </a:solidFill>
        <a:effectLst/>
      </p:bgPr>
    </p:bg>
    <p:spTree>
      <p:nvGrpSpPr>
        <p:cNvPr id="1" name="Shape 92"/>
        <p:cNvGrpSpPr/>
        <p:nvPr/>
      </p:nvGrpSpPr>
      <p:grpSpPr>
        <a:xfrm>
          <a:off x="0" y="0"/>
          <a:ext cx="0" cy="0"/>
          <a:chOff x="0" y="0"/>
          <a:chExt cx="0" cy="0"/>
        </a:xfrm>
      </p:grpSpPr>
      <p:sp>
        <p:nvSpPr>
          <p:cNvPr id="93" name="Google Shape;93;p3"/>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94" name="Google Shape;94;p3"/>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grpSp>
        <p:nvGrpSpPr>
          <p:cNvPr id="95" name="Google Shape;95;p3"/>
          <p:cNvGrpSpPr/>
          <p:nvPr/>
        </p:nvGrpSpPr>
        <p:grpSpPr>
          <a:xfrm>
            <a:off x="4894945" y="-11"/>
            <a:ext cx="4252453" cy="5146816"/>
            <a:chOff x="4894945" y="-11"/>
            <a:chExt cx="4252453" cy="5146816"/>
          </a:xfrm>
        </p:grpSpPr>
        <p:sp>
          <p:nvSpPr>
            <p:cNvPr id="96" name="Google Shape;96;p3"/>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4172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22222"/>
              </a:buClr>
              <a:buSzPts val="2400"/>
              <a:buFont typeface="Montserrat"/>
              <a:buNone/>
              <a:defRPr sz="2400" b="1">
                <a:solidFill>
                  <a:srgbClr val="222222"/>
                </a:solidFill>
                <a:latin typeface="Montserrat"/>
                <a:ea typeface="Montserrat"/>
                <a:cs typeface="Montserrat"/>
                <a:sym typeface="Montserrat"/>
              </a:defRPr>
            </a:lvl1pPr>
            <a:lvl2pPr lvl="1">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2pPr>
            <a:lvl3pPr lvl="2">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3pPr>
            <a:lvl4pPr lvl="3">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4pPr>
            <a:lvl5pPr lvl="4">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5pPr>
            <a:lvl6pPr lvl="5">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6pPr>
            <a:lvl7pPr lvl="6">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7pPr>
            <a:lvl8pPr lvl="7">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8pPr>
            <a:lvl9pPr lvl="8">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1pPr>
            <a:lvl2pPr marL="914400" lvl="1"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2pPr>
            <a:lvl3pPr marL="1371600" lvl="2"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3pPr>
            <a:lvl4pPr marL="1828800" lvl="3"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4pPr>
            <a:lvl5pPr marL="2286000" lvl="4"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marL="2743200" lvl="5"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marL="3200400" lvl="6"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marL="3657600" lvl="7"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marL="4114800" lvl="8"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5" r:id="rId4"/>
    <p:sldLayoutId id="2147483658" r:id="rId5"/>
    <p:sldLayoutId id="2147483662" r:id="rId6"/>
    <p:sldLayoutId id="2147483661" r:id="rId7"/>
    <p:sldLayoutId id="2147483659" r:id="rId8"/>
    <p:sldLayoutId id="2147483663"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noradiaz.blogspot.com/2019/10/regular-expressions-for-translators.html" TargetMode="External"/><Relationship Id="rId7" Type="http://schemas.openxmlformats.org/officeDocument/2006/relationships/hyperlink" Target="http://regexstorm.net/tester"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regexhero.net/" TargetMode="External"/><Relationship Id="rId5" Type="http://schemas.openxmlformats.org/officeDocument/2006/relationships/hyperlink" Target="http://w3.unpocodetodo.info/utiles/regex.php" TargetMode="External"/><Relationship Id="rId4" Type="http://schemas.openxmlformats.org/officeDocument/2006/relationships/hyperlink" Target="https://multifarious.filkin.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4646"/>
        </a:solidFill>
        <a:effectLst/>
      </p:bgPr>
    </p:bg>
    <p:spTree>
      <p:nvGrpSpPr>
        <p:cNvPr id="1" name="Shape 626"/>
        <p:cNvGrpSpPr/>
        <p:nvPr/>
      </p:nvGrpSpPr>
      <p:grpSpPr>
        <a:xfrm>
          <a:off x="0" y="0"/>
          <a:ext cx="0" cy="0"/>
          <a:chOff x="0" y="0"/>
          <a:chExt cx="0" cy="0"/>
        </a:xfrm>
      </p:grpSpPr>
      <p:sp>
        <p:nvSpPr>
          <p:cNvPr id="627" name="Google Shape;627;p14"/>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noAutofit/>
          </a:bodyPr>
          <a:lstStyle/>
          <a:p>
            <a:pPr lvl="0"/>
            <a:r>
              <a:rPr lang="es-ES" dirty="0"/>
              <a:t>Creación de filtros para archivos XML</a:t>
            </a:r>
            <a:br>
              <a:rPr lang="es-ES" dirty="0"/>
            </a:br>
            <a:r>
              <a:rPr lang="es-ES" dirty="0"/>
              <a:t>en Trados Studio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209582" y="480175"/>
            <a:ext cx="7621552" cy="3944612"/>
          </a:xfrm>
          <a:prstGeom prst="rect">
            <a:avLst/>
          </a:prstGeom>
        </p:spPr>
        <p:txBody>
          <a:bodyPr spcFirstLastPara="1" wrap="square" lIns="91425" tIns="91425" rIns="91425" bIns="91425" anchor="t" anchorCtr="0">
            <a:noAutofit/>
          </a:bodyPr>
          <a:lstStyle/>
          <a:p>
            <a:pPr marL="0" lvl="0" indent="0">
              <a:buNone/>
            </a:pPr>
            <a:r>
              <a:rPr lang="es-ES" sz="2000" b="1" dirty="0">
                <a:solidFill>
                  <a:srgbClr val="222222"/>
                </a:solidFill>
                <a:latin typeface="Montserrat"/>
                <a:sym typeface="Montserrat"/>
              </a:rPr>
              <a:t>Identificación del tipo de archivo: strings.xml</a:t>
            </a: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1400" dirty="0">
              <a:sym typeface="Montserrat"/>
            </a:endParaRPr>
          </a:p>
          <a:p>
            <a:pPr marL="0" lvl="0" indent="0" algn="just" rtl="0">
              <a:spcBef>
                <a:spcPts val="600"/>
              </a:spcBef>
              <a:spcAft>
                <a:spcPts val="0"/>
              </a:spcAft>
              <a:buNone/>
            </a:pPr>
            <a:r>
              <a:rPr lang="es-ES" sz="2000" dirty="0">
                <a:sym typeface="Montserrat"/>
              </a:rPr>
              <a:t>Vemos la declaración XML en la primera línea y que el contenido está delimitado por una etiqueta de apertura y otra de cierre. Por lo tanto, se trata de un </a:t>
            </a:r>
            <a:r>
              <a:rPr lang="es-ES" sz="2000" b="1" u="sng" dirty="0">
                <a:sym typeface="Montserrat"/>
              </a:rPr>
              <a:t>archivo de la familia de los XML.</a:t>
            </a:r>
            <a:endParaRPr sz="2000" b="1" u="sng"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Imagen 2">
            <a:extLst>
              <a:ext uri="{FF2B5EF4-FFF2-40B4-BE49-F238E27FC236}">
                <a16:creationId xmlns:a16="http://schemas.microsoft.com/office/drawing/2014/main" id="{776A2EDD-70D8-3F55-E407-CC1996197DA0}"/>
              </a:ext>
            </a:extLst>
          </p:cNvPr>
          <p:cNvPicPr>
            <a:picLocks noChangeAspect="1"/>
          </p:cNvPicPr>
          <p:nvPr/>
        </p:nvPicPr>
        <p:blipFill>
          <a:blip r:embed="rId3"/>
          <a:stretch>
            <a:fillRect/>
          </a:stretch>
        </p:blipFill>
        <p:spPr>
          <a:xfrm>
            <a:off x="1345889" y="1399744"/>
            <a:ext cx="7390476" cy="1723810"/>
          </a:xfrm>
          <a:prstGeom prst="rect">
            <a:avLst/>
          </a:prstGeom>
        </p:spPr>
      </p:pic>
    </p:spTree>
    <p:extLst>
      <p:ext uri="{BB962C8B-B14F-4D97-AF65-F5344CB8AC3E}">
        <p14:creationId xmlns:p14="http://schemas.microsoft.com/office/powerpoint/2010/main" val="214077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rPr>
              <a:t>Identificación del contenido traducible</a:t>
            </a:r>
            <a:endParaRPr lang="es-ES" sz="2000" b="1" dirty="0">
              <a:solidFill>
                <a:srgbClr val="222222"/>
              </a:solidFill>
              <a:latin typeface="Montserrat"/>
              <a:sym typeface="Montserrat"/>
            </a:endParaRPr>
          </a:p>
          <a:p>
            <a:pPr marL="0" indent="0">
              <a:buNone/>
            </a:pPr>
            <a:endParaRPr lang="es-ES" sz="1000" dirty="0"/>
          </a:p>
          <a:p>
            <a:pPr marL="0" indent="0" algn="just">
              <a:buNone/>
            </a:pPr>
            <a:r>
              <a:rPr lang="es-ES" sz="2000" dirty="0"/>
              <a:t>Si nos fijamos en la captura anterior, veremos que el contenido traducible aparece entre etiquetas </a:t>
            </a:r>
            <a:r>
              <a:rPr lang="es-ES" sz="2000" b="1" i="1" dirty="0" err="1"/>
              <a:t>string</a:t>
            </a:r>
            <a:r>
              <a:rPr lang="es-ES" sz="2000" i="1" dirty="0"/>
              <a:t> </a:t>
            </a:r>
            <a:r>
              <a:rPr lang="es-ES" sz="2000" dirty="0"/>
              <a:t>de apertura y de cierre.</a:t>
            </a:r>
          </a:p>
          <a:p>
            <a:pPr marL="0" indent="0" algn="just">
              <a:buNone/>
            </a:pPr>
            <a:r>
              <a:rPr lang="es-ES" sz="2000" dirty="0"/>
              <a:t>Asimismo, si abrimos el archivo con un editor de texto, descubriremos que hay elementos como </a:t>
            </a:r>
            <a:r>
              <a:rPr lang="es-ES" sz="2000" b="1" dirty="0"/>
              <a:t>{</a:t>
            </a:r>
            <a:r>
              <a:rPr lang="es-ES" sz="2000" b="1" dirty="0" err="1"/>
              <a:t>coupon_id</a:t>
            </a:r>
            <a:r>
              <a:rPr lang="es-ES" sz="2000" b="1" dirty="0"/>
              <a:t>}. </a:t>
            </a:r>
            <a:r>
              <a:rPr lang="es-ES" sz="2000" dirty="0"/>
              <a:t>Estos elementos son las llamadas </a:t>
            </a:r>
            <a:r>
              <a:rPr lang="es-ES" sz="2000" b="1" dirty="0"/>
              <a:t>variables </a:t>
            </a:r>
            <a:r>
              <a:rPr lang="es-ES" sz="2000" dirty="0"/>
              <a:t>(</a:t>
            </a:r>
            <a:r>
              <a:rPr lang="es-ES" sz="2000" i="1" dirty="0" err="1"/>
              <a:t>placeables</a:t>
            </a:r>
            <a:r>
              <a:rPr lang="es-ES" sz="2000" dirty="0"/>
              <a:t> en inglés), que son textos que varían según las circunstancias o lo que se haya indicado en otros sitios del programa, videojuego, web, etc.</a:t>
            </a:r>
          </a:p>
          <a:p>
            <a:pPr marL="0" indent="0">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79110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69FDB056-65E3-7D65-D9EA-086812790618}"/>
              </a:ext>
            </a:extLst>
          </p:cNvPr>
          <p:cNvPicPr>
            <a:picLocks noChangeAspect="1"/>
          </p:cNvPicPr>
          <p:nvPr/>
        </p:nvPicPr>
        <p:blipFill>
          <a:blip r:embed="rId3"/>
          <a:stretch>
            <a:fillRect/>
          </a:stretch>
        </p:blipFill>
        <p:spPr>
          <a:xfrm>
            <a:off x="4253947" y="2003134"/>
            <a:ext cx="3498181" cy="1373606"/>
          </a:xfrm>
          <a:prstGeom prst="rect">
            <a:avLst/>
          </a:prstGeom>
        </p:spPr>
      </p:pic>
      <p:sp>
        <p:nvSpPr>
          <p:cNvPr id="837" name="Google Shape;837;p35"/>
          <p:cNvSpPr/>
          <p:nvPr/>
        </p:nvSpPr>
        <p:spPr>
          <a:xfrm>
            <a:off x="3912042" y="279207"/>
            <a:ext cx="4047214" cy="381814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12</a:t>
            </a:fld>
            <a:endParaRPr>
              <a:solidFill>
                <a:srgbClr val="FFFFFF"/>
              </a:solidFill>
            </a:endParaRPr>
          </a:p>
        </p:txBody>
      </p:sp>
      <p:sp>
        <p:nvSpPr>
          <p:cNvPr id="840" name="Google Shape;840;p35"/>
          <p:cNvSpPr txBox="1">
            <a:spLocks noGrp="1"/>
          </p:cNvSpPr>
          <p:nvPr>
            <p:ph type="body" idx="4294967295"/>
          </p:nvPr>
        </p:nvSpPr>
        <p:spPr>
          <a:xfrm>
            <a:off x="66311" y="403834"/>
            <a:ext cx="3329041"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a:t>
            </a:r>
          </a:p>
          <a:p>
            <a:pPr marL="285750" lvl="0" indent="-285750" algn="just">
              <a:buFont typeface="Wingdings" panose="05000000000000000000" pitchFamily="2" charset="2"/>
              <a:buChar char="q"/>
            </a:pPr>
            <a:r>
              <a:rPr lang="es-ES" sz="1600" b="1" dirty="0"/>
              <a:t>Configuración del proyecto &gt; Tipos de archivo &gt; Nuevo &gt; XML 2.</a:t>
            </a:r>
            <a:endParaRPr lang="es-ES" sz="1600" dirty="0"/>
          </a:p>
          <a:p>
            <a:pPr marL="285750" lvl="0" indent="-285750" algn="just">
              <a:buFont typeface="Wingdings" panose="05000000000000000000" pitchFamily="2" charset="2"/>
              <a:buChar char="q"/>
            </a:pPr>
            <a:r>
              <a:rPr lang="es-ES" sz="1600" dirty="0"/>
              <a:t>Después hay que cambiar la extensión del archivo según sea necesario (en este caso, dejamos </a:t>
            </a:r>
            <a:r>
              <a:rPr lang="es-ES" sz="1600" b="1" i="1" dirty="0" err="1"/>
              <a:t>xml</a:t>
            </a:r>
            <a:r>
              <a:rPr lang="es-ES" sz="1600" dirty="0"/>
              <a:t>).</a:t>
            </a:r>
            <a:endParaRPr sz="1600" dirty="0"/>
          </a:p>
        </p:txBody>
      </p:sp>
      <p:pic>
        <p:nvPicPr>
          <p:cNvPr id="4" name="Imagen 3">
            <a:extLst>
              <a:ext uri="{FF2B5EF4-FFF2-40B4-BE49-F238E27FC236}">
                <a16:creationId xmlns:a16="http://schemas.microsoft.com/office/drawing/2014/main" id="{6A32A319-65F6-32C6-74C0-DDE71D487F0C}"/>
              </a:ext>
            </a:extLst>
          </p:cNvPr>
          <p:cNvPicPr>
            <a:picLocks noChangeAspect="1"/>
          </p:cNvPicPr>
          <p:nvPr/>
        </p:nvPicPr>
        <p:blipFill>
          <a:blip r:embed="rId4"/>
          <a:stretch>
            <a:fillRect/>
          </a:stretch>
        </p:blipFill>
        <p:spPr>
          <a:xfrm>
            <a:off x="4253947" y="514668"/>
            <a:ext cx="3469815" cy="1431756"/>
          </a:xfrm>
          <a:prstGeom prst="rect">
            <a:avLst/>
          </a:prstGeom>
        </p:spPr>
      </p:pic>
    </p:spTree>
    <p:extLst>
      <p:ext uri="{BB962C8B-B14F-4D97-AF65-F5344CB8AC3E}">
        <p14:creationId xmlns:p14="http://schemas.microsoft.com/office/powerpoint/2010/main" val="138830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5"/>
          <p:cNvSpPr/>
          <p:nvPr/>
        </p:nvSpPr>
        <p:spPr>
          <a:xfrm>
            <a:off x="3395352" y="279207"/>
            <a:ext cx="5441522" cy="381814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13</a:t>
            </a:fld>
            <a:endParaRPr>
              <a:solidFill>
                <a:srgbClr val="FFFFFF"/>
              </a:solidFill>
            </a:endParaRPr>
          </a:p>
        </p:txBody>
      </p:sp>
      <p:sp>
        <p:nvSpPr>
          <p:cNvPr id="840" name="Google Shape;840;p35"/>
          <p:cNvSpPr txBox="1">
            <a:spLocks noGrp="1"/>
          </p:cNvSpPr>
          <p:nvPr>
            <p:ph type="body" idx="4294967295"/>
          </p:nvPr>
        </p:nvSpPr>
        <p:spPr>
          <a:xfrm>
            <a:off x="66311" y="403834"/>
            <a:ext cx="3329041"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(II)</a:t>
            </a:r>
          </a:p>
          <a:p>
            <a:pPr marL="285750" lvl="0" indent="-285750" algn="just">
              <a:buFont typeface="Wingdings" panose="05000000000000000000" pitchFamily="2" charset="2"/>
              <a:buChar char="q"/>
            </a:pPr>
            <a:r>
              <a:rPr lang="es-ES" sz="1600" dirty="0"/>
              <a:t>En versiones de Studio anteriores a 2022, podemos elegir </a:t>
            </a:r>
            <a:r>
              <a:rPr lang="es-ES" sz="1600" b="1" dirty="0"/>
              <a:t>XML (contenido incrustado antiguo) </a:t>
            </a:r>
            <a:r>
              <a:rPr lang="es-ES" sz="1600" dirty="0"/>
              <a:t>si así lo preferimos.</a:t>
            </a:r>
            <a:endParaRPr sz="1600" dirty="0"/>
          </a:p>
        </p:txBody>
      </p:sp>
      <p:pic>
        <p:nvPicPr>
          <p:cNvPr id="3" name="Imagen 2">
            <a:extLst>
              <a:ext uri="{FF2B5EF4-FFF2-40B4-BE49-F238E27FC236}">
                <a16:creationId xmlns:a16="http://schemas.microsoft.com/office/drawing/2014/main" id="{2D4175B3-2354-45C3-BAC7-1F6969D8D317}"/>
              </a:ext>
            </a:extLst>
          </p:cNvPr>
          <p:cNvPicPr>
            <a:picLocks noChangeAspect="1"/>
          </p:cNvPicPr>
          <p:nvPr/>
        </p:nvPicPr>
        <p:blipFill>
          <a:blip r:embed="rId3"/>
          <a:stretch>
            <a:fillRect/>
          </a:stretch>
        </p:blipFill>
        <p:spPr>
          <a:xfrm>
            <a:off x="3888121" y="475175"/>
            <a:ext cx="4505022" cy="1388285"/>
          </a:xfrm>
          <a:prstGeom prst="rect">
            <a:avLst/>
          </a:prstGeom>
        </p:spPr>
      </p:pic>
      <p:pic>
        <p:nvPicPr>
          <p:cNvPr id="5" name="Imagen 4">
            <a:extLst>
              <a:ext uri="{FF2B5EF4-FFF2-40B4-BE49-F238E27FC236}">
                <a16:creationId xmlns:a16="http://schemas.microsoft.com/office/drawing/2014/main" id="{86CD7C28-CA59-41E6-A511-C6BE53B18119}"/>
              </a:ext>
            </a:extLst>
          </p:cNvPr>
          <p:cNvPicPr>
            <a:picLocks noChangeAspect="1"/>
          </p:cNvPicPr>
          <p:nvPr/>
        </p:nvPicPr>
        <p:blipFill>
          <a:blip r:embed="rId4"/>
          <a:stretch>
            <a:fillRect/>
          </a:stretch>
        </p:blipFill>
        <p:spPr>
          <a:xfrm>
            <a:off x="3888121" y="1800111"/>
            <a:ext cx="4331700" cy="1543278"/>
          </a:xfrm>
          <a:prstGeom prst="rect">
            <a:avLst/>
          </a:prstGeom>
        </p:spPr>
      </p:pic>
    </p:spTree>
    <p:extLst>
      <p:ext uri="{BB962C8B-B14F-4D97-AF65-F5344CB8AC3E}">
        <p14:creationId xmlns:p14="http://schemas.microsoft.com/office/powerpoint/2010/main" val="8967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7" name="Imagen 6">
            <a:extLst>
              <a:ext uri="{FF2B5EF4-FFF2-40B4-BE49-F238E27FC236}">
                <a16:creationId xmlns:a16="http://schemas.microsoft.com/office/drawing/2014/main" id="{DF5E2EF6-71A0-B784-A55D-EE28E4F22AB7}"/>
              </a:ext>
            </a:extLst>
          </p:cNvPr>
          <p:cNvPicPr>
            <a:picLocks noChangeAspect="1"/>
          </p:cNvPicPr>
          <p:nvPr/>
        </p:nvPicPr>
        <p:blipFill>
          <a:blip r:embed="rId3"/>
          <a:stretch>
            <a:fillRect/>
          </a:stretch>
        </p:blipFill>
        <p:spPr>
          <a:xfrm>
            <a:off x="3802563" y="736467"/>
            <a:ext cx="5034310" cy="2533333"/>
          </a:xfrm>
          <a:prstGeom prst="rect">
            <a:avLst/>
          </a:prstGeom>
        </p:spPr>
      </p:pic>
      <p:sp>
        <p:nvSpPr>
          <p:cNvPr id="837" name="Google Shape;837;p35"/>
          <p:cNvSpPr/>
          <p:nvPr/>
        </p:nvSpPr>
        <p:spPr>
          <a:xfrm>
            <a:off x="3601826" y="556591"/>
            <a:ext cx="5235047" cy="355666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14</a:t>
            </a:fld>
            <a:endParaRPr>
              <a:solidFill>
                <a:srgbClr val="FFFFFF"/>
              </a:solidFill>
            </a:endParaRPr>
          </a:p>
        </p:txBody>
      </p:sp>
      <p:sp>
        <p:nvSpPr>
          <p:cNvPr id="840" name="Google Shape;840;p35"/>
          <p:cNvSpPr txBox="1">
            <a:spLocks noGrp="1"/>
          </p:cNvSpPr>
          <p:nvPr>
            <p:ph type="body" idx="4294967295"/>
          </p:nvPr>
        </p:nvSpPr>
        <p:spPr>
          <a:xfrm>
            <a:off x="0" y="403834"/>
            <a:ext cx="3444389"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(III)</a:t>
            </a:r>
          </a:p>
          <a:p>
            <a:pPr marL="285750" lvl="0" indent="-285750" algn="just">
              <a:buFont typeface="Wingdings" panose="05000000000000000000" pitchFamily="2" charset="2"/>
              <a:buChar char="q"/>
            </a:pPr>
            <a:r>
              <a:rPr lang="es-ES" sz="1600" dirty="0"/>
              <a:t>En </a:t>
            </a:r>
            <a:r>
              <a:rPr lang="es-ES" sz="1600" b="1" dirty="0"/>
              <a:t>Tipo de regla, </a:t>
            </a:r>
            <a:r>
              <a:rPr lang="es-ES" sz="1600" dirty="0"/>
              <a:t>podemos utilizar cualquiera de las dos opciones, ya que lograremos resultados parecidos.</a:t>
            </a:r>
          </a:p>
          <a:p>
            <a:pPr marL="285750" lvl="0" indent="-285750" algn="just">
              <a:buFont typeface="Wingdings" panose="05000000000000000000" pitchFamily="2" charset="2"/>
              <a:buChar char="q"/>
            </a:pPr>
            <a:r>
              <a:rPr lang="es-ES" sz="1600" b="1" dirty="0" err="1"/>
              <a:t>XPath</a:t>
            </a:r>
            <a:r>
              <a:rPr lang="es-ES" sz="1600" dirty="0"/>
              <a:t> es parecido a las expresiones regulares, pero aplicado a la estructura de los archivos XML.</a:t>
            </a:r>
            <a:endParaRPr sz="1600" dirty="0"/>
          </a:p>
        </p:txBody>
      </p:sp>
    </p:spTree>
    <p:extLst>
      <p:ext uri="{BB962C8B-B14F-4D97-AF65-F5344CB8AC3E}">
        <p14:creationId xmlns:p14="http://schemas.microsoft.com/office/powerpoint/2010/main" val="1917184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5" name="Imagen 4">
            <a:extLst>
              <a:ext uri="{FF2B5EF4-FFF2-40B4-BE49-F238E27FC236}">
                <a16:creationId xmlns:a16="http://schemas.microsoft.com/office/drawing/2014/main" id="{5F1BA5ED-672C-6A08-F4A6-F770D17BB4FE}"/>
              </a:ext>
            </a:extLst>
          </p:cNvPr>
          <p:cNvPicPr>
            <a:picLocks noChangeAspect="1"/>
          </p:cNvPicPr>
          <p:nvPr/>
        </p:nvPicPr>
        <p:blipFill>
          <a:blip r:embed="rId3"/>
          <a:stretch>
            <a:fillRect/>
          </a:stretch>
        </p:blipFill>
        <p:spPr>
          <a:xfrm>
            <a:off x="3768918" y="847450"/>
            <a:ext cx="5055985" cy="2262463"/>
          </a:xfrm>
          <a:prstGeom prst="rect">
            <a:avLst/>
          </a:prstGeom>
        </p:spPr>
      </p:pic>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15</a:t>
            </a:fld>
            <a:endParaRPr>
              <a:solidFill>
                <a:srgbClr val="FFFFFF"/>
              </a:solidFill>
            </a:endParaRPr>
          </a:p>
        </p:txBody>
      </p:sp>
      <p:sp>
        <p:nvSpPr>
          <p:cNvPr id="840" name="Google Shape;840;p35"/>
          <p:cNvSpPr txBox="1">
            <a:spLocks noGrp="1"/>
          </p:cNvSpPr>
          <p:nvPr>
            <p:ph type="body" idx="4294967295"/>
          </p:nvPr>
        </p:nvSpPr>
        <p:spPr>
          <a:xfrm>
            <a:off x="110618" y="388417"/>
            <a:ext cx="3594689"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(IV)</a:t>
            </a:r>
          </a:p>
          <a:p>
            <a:pPr marL="285750" lvl="0" indent="-285750">
              <a:buFont typeface="Wingdings" panose="05000000000000000000" pitchFamily="2" charset="2"/>
              <a:buChar char="q"/>
            </a:pPr>
            <a:r>
              <a:rPr lang="es-ES" sz="1600" dirty="0"/>
              <a:t>En el paso </a:t>
            </a:r>
            <a:r>
              <a:rPr lang="es-ES" sz="1600" b="1" dirty="0"/>
              <a:t>Importación de configuración XML, </a:t>
            </a:r>
            <a:r>
              <a:rPr lang="es-ES" sz="1600" dirty="0"/>
              <a:t>buscamos los archivos de origen.</a:t>
            </a:r>
          </a:p>
          <a:p>
            <a:pPr marL="285750" lvl="0" indent="-285750">
              <a:buFont typeface="Wingdings" panose="05000000000000000000" pitchFamily="2" charset="2"/>
              <a:buChar char="q"/>
            </a:pPr>
            <a:r>
              <a:rPr lang="es-ES" sz="1600" dirty="0"/>
              <a:t>Si no vemos los archivos, tendremos que cambiar su extensión por XML (y volverla a cambiar antes de importarlos).</a:t>
            </a:r>
          </a:p>
          <a:p>
            <a:pPr marL="285750" lvl="0" indent="-285750">
              <a:buFont typeface="Wingdings" panose="05000000000000000000" pitchFamily="2" charset="2"/>
              <a:buChar char="q"/>
            </a:pPr>
            <a:r>
              <a:rPr lang="es-ES" sz="1600" dirty="0"/>
              <a:t>Studio analizará su estructura y mostrará una lista de las etiquetas XML que encuentre.</a:t>
            </a:r>
            <a:endParaRPr sz="1600" dirty="0"/>
          </a:p>
        </p:txBody>
      </p:sp>
      <p:sp>
        <p:nvSpPr>
          <p:cNvPr id="4" name="Google Shape;837;p35">
            <a:extLst>
              <a:ext uri="{FF2B5EF4-FFF2-40B4-BE49-F238E27FC236}">
                <a16:creationId xmlns:a16="http://schemas.microsoft.com/office/drawing/2014/main" id="{58285AC0-2115-32FD-74B6-0B9D9A66DE7C}"/>
              </a:ext>
            </a:extLst>
          </p:cNvPr>
          <p:cNvSpPr/>
          <p:nvPr/>
        </p:nvSpPr>
        <p:spPr>
          <a:xfrm>
            <a:off x="3633077" y="620134"/>
            <a:ext cx="5400304" cy="342552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459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33BBB0C5-1354-3D40-F31E-5613603066AE}"/>
              </a:ext>
            </a:extLst>
          </p:cNvPr>
          <p:cNvPicPr>
            <a:picLocks noChangeAspect="1"/>
          </p:cNvPicPr>
          <p:nvPr/>
        </p:nvPicPr>
        <p:blipFill>
          <a:blip r:embed="rId3"/>
          <a:stretch>
            <a:fillRect/>
          </a:stretch>
        </p:blipFill>
        <p:spPr>
          <a:xfrm>
            <a:off x="3729162" y="1009815"/>
            <a:ext cx="5168348" cy="1922596"/>
          </a:xfrm>
          <a:prstGeom prst="rect">
            <a:avLst/>
          </a:prstGeom>
        </p:spPr>
      </p:pic>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16</a:t>
            </a:fld>
            <a:endParaRPr>
              <a:solidFill>
                <a:srgbClr val="FFFFFF"/>
              </a:solidFill>
            </a:endParaRPr>
          </a:p>
        </p:txBody>
      </p:sp>
      <p:sp>
        <p:nvSpPr>
          <p:cNvPr id="840" name="Google Shape;840;p35"/>
          <p:cNvSpPr txBox="1">
            <a:spLocks noGrp="1"/>
          </p:cNvSpPr>
          <p:nvPr>
            <p:ph type="body" idx="4294967295"/>
          </p:nvPr>
        </p:nvSpPr>
        <p:spPr>
          <a:xfrm>
            <a:off x="110619" y="409799"/>
            <a:ext cx="3403858"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(V)</a:t>
            </a:r>
          </a:p>
          <a:p>
            <a:pPr marL="285750" lvl="0" indent="-285750" algn="just">
              <a:buFont typeface="Wingdings" panose="05000000000000000000" pitchFamily="2" charset="2"/>
              <a:buChar char="q"/>
            </a:pPr>
            <a:r>
              <a:rPr lang="es-ES" sz="1600" dirty="0"/>
              <a:t>Después Studio nos pide el elemento raíz (no hay que cambiarlo en principio).</a:t>
            </a:r>
          </a:p>
          <a:p>
            <a:pPr marL="285750" lvl="0" indent="-285750" algn="just">
              <a:buFont typeface="Wingdings" panose="05000000000000000000" pitchFamily="2" charset="2"/>
              <a:buChar char="q"/>
            </a:pPr>
            <a:r>
              <a:rPr lang="es-ES" sz="1600" dirty="0"/>
              <a:t>Cada vez que importemos un archivo XML con este elemento raíz, Studio le asignará este filtro de forma automática.</a:t>
            </a:r>
            <a:endParaRPr sz="1600" dirty="0"/>
          </a:p>
        </p:txBody>
      </p:sp>
      <p:sp>
        <p:nvSpPr>
          <p:cNvPr id="4" name="Google Shape;837;p35">
            <a:extLst>
              <a:ext uri="{FF2B5EF4-FFF2-40B4-BE49-F238E27FC236}">
                <a16:creationId xmlns:a16="http://schemas.microsoft.com/office/drawing/2014/main" id="{58285AC0-2115-32FD-74B6-0B9D9A66DE7C}"/>
              </a:ext>
            </a:extLst>
          </p:cNvPr>
          <p:cNvSpPr/>
          <p:nvPr/>
        </p:nvSpPr>
        <p:spPr>
          <a:xfrm>
            <a:off x="3633077" y="620134"/>
            <a:ext cx="5400304" cy="342552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24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4" name="Imagen 3">
            <a:extLst>
              <a:ext uri="{FF2B5EF4-FFF2-40B4-BE49-F238E27FC236}">
                <a16:creationId xmlns:a16="http://schemas.microsoft.com/office/drawing/2014/main" id="{10498B60-629F-656D-61AF-B77C26D7FDA2}"/>
              </a:ext>
            </a:extLst>
          </p:cNvPr>
          <p:cNvPicPr>
            <a:picLocks noChangeAspect="1"/>
          </p:cNvPicPr>
          <p:nvPr/>
        </p:nvPicPr>
        <p:blipFill>
          <a:blip r:embed="rId3"/>
          <a:stretch>
            <a:fillRect/>
          </a:stretch>
        </p:blipFill>
        <p:spPr>
          <a:xfrm>
            <a:off x="4347163" y="981460"/>
            <a:ext cx="4209621" cy="2158193"/>
          </a:xfrm>
          <a:prstGeom prst="rect">
            <a:avLst/>
          </a:prstGeom>
        </p:spPr>
      </p:pic>
      <p:sp>
        <p:nvSpPr>
          <p:cNvPr id="837" name="Google Shape;837;p35"/>
          <p:cNvSpPr/>
          <p:nvPr/>
        </p:nvSpPr>
        <p:spPr>
          <a:xfrm>
            <a:off x="4245307" y="795130"/>
            <a:ext cx="4579597" cy="352811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3690645" y="291993"/>
            <a:ext cx="4764283" cy="29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17</a:t>
            </a:fld>
            <a:endParaRPr>
              <a:solidFill>
                <a:srgbClr val="FFFFFF"/>
              </a:solidFill>
            </a:endParaRPr>
          </a:p>
        </p:txBody>
      </p:sp>
      <p:sp>
        <p:nvSpPr>
          <p:cNvPr id="840" name="Google Shape;840;p35"/>
          <p:cNvSpPr txBox="1">
            <a:spLocks noGrp="1"/>
          </p:cNvSpPr>
          <p:nvPr>
            <p:ph type="body" idx="4294967295"/>
          </p:nvPr>
        </p:nvSpPr>
        <p:spPr>
          <a:xfrm>
            <a:off x="319096" y="409799"/>
            <a:ext cx="3658091" cy="3893260"/>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(y VI)</a:t>
            </a:r>
          </a:p>
          <a:p>
            <a:pPr marL="285750" lvl="0" indent="-285750" algn="just">
              <a:buFont typeface="Wingdings" panose="05000000000000000000" pitchFamily="2" charset="2"/>
              <a:buChar char="q"/>
            </a:pPr>
            <a:r>
              <a:rPr lang="es-ES" sz="1600" dirty="0"/>
              <a:t>En </a:t>
            </a:r>
            <a:r>
              <a:rPr lang="es-ES" sz="1600" b="1" dirty="0"/>
              <a:t>Reglas de analizador, </a:t>
            </a:r>
            <a:r>
              <a:rPr lang="es-ES" sz="1600" dirty="0"/>
              <a:t>veremos las etiquetas XML que conforman el archivo de muestra en cuestión.</a:t>
            </a:r>
          </a:p>
          <a:p>
            <a:pPr marL="285750" lvl="0" indent="-285750" algn="just">
              <a:buFont typeface="Wingdings" panose="05000000000000000000" pitchFamily="2" charset="2"/>
              <a:buChar char="q"/>
            </a:pPr>
            <a:r>
              <a:rPr lang="es-ES" sz="1600" dirty="0"/>
              <a:t>En su caso, hay que marcar como </a:t>
            </a:r>
            <a:r>
              <a:rPr lang="es-ES" sz="1600" b="1" dirty="0"/>
              <a:t>no traducible </a:t>
            </a:r>
            <a:r>
              <a:rPr lang="es-ES" sz="1600" dirty="0"/>
              <a:t>todas aquellas etiquetas que no queramos importar.</a:t>
            </a:r>
            <a:endParaRPr sz="1600" b="1" dirty="0"/>
          </a:p>
        </p:txBody>
      </p:sp>
    </p:spTree>
    <p:extLst>
      <p:ext uri="{BB962C8B-B14F-4D97-AF65-F5344CB8AC3E}">
        <p14:creationId xmlns:p14="http://schemas.microsoft.com/office/powerpoint/2010/main" val="118674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4" name="Imagen 3">
            <a:extLst>
              <a:ext uri="{FF2B5EF4-FFF2-40B4-BE49-F238E27FC236}">
                <a16:creationId xmlns:a16="http://schemas.microsoft.com/office/drawing/2014/main" id="{1CA7F111-6F0F-6419-CFAC-4602467128CE}"/>
              </a:ext>
            </a:extLst>
          </p:cNvPr>
          <p:cNvPicPr>
            <a:picLocks noChangeAspect="1"/>
          </p:cNvPicPr>
          <p:nvPr/>
        </p:nvPicPr>
        <p:blipFill>
          <a:blip r:embed="rId3"/>
          <a:stretch>
            <a:fillRect/>
          </a:stretch>
        </p:blipFill>
        <p:spPr>
          <a:xfrm>
            <a:off x="4303855" y="1470873"/>
            <a:ext cx="4331700" cy="1789707"/>
          </a:xfrm>
          <a:prstGeom prst="rect">
            <a:avLst/>
          </a:prstGeom>
        </p:spPr>
      </p:pic>
      <p:sp>
        <p:nvSpPr>
          <p:cNvPr id="837" name="Google Shape;837;p35"/>
          <p:cNvSpPr/>
          <p:nvPr/>
        </p:nvSpPr>
        <p:spPr>
          <a:xfrm>
            <a:off x="4195260" y="1176792"/>
            <a:ext cx="4484347" cy="291909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18</a:t>
            </a:fld>
            <a:endParaRPr>
              <a:solidFill>
                <a:srgbClr val="FFFFFF"/>
              </a:solidFill>
            </a:endParaRPr>
          </a:p>
        </p:txBody>
      </p:sp>
      <p:sp>
        <p:nvSpPr>
          <p:cNvPr id="840" name="Google Shape;840;p35"/>
          <p:cNvSpPr txBox="1">
            <a:spLocks noGrp="1"/>
          </p:cNvSpPr>
          <p:nvPr>
            <p:ph type="body" idx="4294967295"/>
          </p:nvPr>
        </p:nvSpPr>
        <p:spPr>
          <a:xfrm>
            <a:off x="376929" y="424701"/>
            <a:ext cx="3614626"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Espacios en blanco</a:t>
            </a:r>
          </a:p>
          <a:p>
            <a:pPr marL="285750" lvl="0" indent="-285750" algn="just">
              <a:buFont typeface="Wingdings" panose="05000000000000000000" pitchFamily="2" charset="2"/>
              <a:buChar char="q"/>
            </a:pPr>
            <a:r>
              <a:rPr lang="es-ES" sz="1600" dirty="0"/>
              <a:t>Por defecto, Studio elimina las líneas vacías que sobren en los archivos de destino.</a:t>
            </a:r>
          </a:p>
          <a:p>
            <a:pPr marL="285750" lvl="0" indent="-285750" algn="just">
              <a:buFont typeface="Wingdings" panose="05000000000000000000" pitchFamily="2" charset="2"/>
              <a:buChar char="q"/>
            </a:pPr>
            <a:r>
              <a:rPr lang="es-ES" sz="1600" dirty="0"/>
              <a:t>En archivos con una estructura compleja, es preferible forzar a Studio a conservarlas. Además, así será más fácil revisarlos con un comparador de archivos.</a:t>
            </a:r>
          </a:p>
          <a:p>
            <a:pPr marL="285750" lvl="0" indent="-285750" algn="just">
              <a:buFont typeface="Wingdings" panose="05000000000000000000" pitchFamily="2" charset="2"/>
              <a:buChar char="q"/>
            </a:pPr>
            <a:r>
              <a:rPr lang="es-ES" sz="1600" dirty="0"/>
              <a:t>Estas configuraciones están en la sección </a:t>
            </a:r>
            <a:r>
              <a:rPr lang="es-ES" sz="1600" b="1" dirty="0"/>
              <a:t>Espacios en blanco.</a:t>
            </a:r>
            <a:endParaRPr sz="1600" b="1" dirty="0"/>
          </a:p>
        </p:txBody>
      </p:sp>
    </p:spTree>
    <p:extLst>
      <p:ext uri="{BB962C8B-B14F-4D97-AF65-F5344CB8AC3E}">
        <p14:creationId xmlns:p14="http://schemas.microsoft.com/office/powerpoint/2010/main" val="174735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5"/>
          <p:cNvSpPr/>
          <p:nvPr/>
        </p:nvSpPr>
        <p:spPr>
          <a:xfrm>
            <a:off x="4195260" y="1176792"/>
            <a:ext cx="4484347" cy="291909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19</a:t>
            </a:fld>
            <a:endParaRPr>
              <a:solidFill>
                <a:srgbClr val="FFFFFF"/>
              </a:solidFill>
            </a:endParaRPr>
          </a:p>
        </p:txBody>
      </p:sp>
      <p:sp>
        <p:nvSpPr>
          <p:cNvPr id="840" name="Google Shape;840;p35"/>
          <p:cNvSpPr txBox="1">
            <a:spLocks noGrp="1"/>
          </p:cNvSpPr>
          <p:nvPr>
            <p:ph type="body" idx="4294967295"/>
          </p:nvPr>
        </p:nvSpPr>
        <p:spPr>
          <a:xfrm>
            <a:off x="376929" y="424701"/>
            <a:ext cx="3614626"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(I)</a:t>
            </a:r>
          </a:p>
          <a:p>
            <a:pPr marL="285750" lvl="0" indent="-285750" algn="just">
              <a:buFont typeface="Wingdings" panose="05000000000000000000" pitchFamily="2" charset="2"/>
              <a:buChar char="q"/>
            </a:pPr>
            <a:r>
              <a:rPr lang="es-ES" sz="1600" dirty="0"/>
              <a:t>Si usamos la vista previa de Studio, vemos que las variables aparecen como texto normal.</a:t>
            </a:r>
          </a:p>
          <a:p>
            <a:pPr marL="285750" lvl="0" indent="-285750" algn="just">
              <a:buFont typeface="Wingdings" panose="05000000000000000000" pitchFamily="2" charset="2"/>
              <a:buChar char="q"/>
            </a:pPr>
            <a:r>
              <a:rPr lang="es-ES" sz="1600" dirty="0"/>
              <a:t>La opción más recomendable es convertirlas a etiquetas de Studio con el fin de evitar que sean modificadas, ya que son elementos </a:t>
            </a:r>
            <a:r>
              <a:rPr lang="es-ES" sz="1600" b="1" dirty="0"/>
              <a:t>no traducibles</a:t>
            </a:r>
            <a:r>
              <a:rPr lang="es-ES" sz="1600" dirty="0"/>
              <a:t>. </a:t>
            </a:r>
          </a:p>
          <a:p>
            <a:pPr marL="285750" lvl="0" indent="-285750" algn="just">
              <a:buFont typeface="Wingdings" panose="05000000000000000000" pitchFamily="2" charset="2"/>
              <a:buChar char="q"/>
            </a:pPr>
            <a:r>
              <a:rPr lang="es-ES" sz="1600" dirty="0"/>
              <a:t>Al convertir en etiquetas, nos aseguramos de que el control de calidad de Studio nos avise si se borran por error en algún segmento de la traducción.</a:t>
            </a:r>
            <a:endParaRPr sz="1600" dirty="0"/>
          </a:p>
        </p:txBody>
      </p:sp>
      <p:pic>
        <p:nvPicPr>
          <p:cNvPr id="3" name="Imagen 2">
            <a:extLst>
              <a:ext uri="{FF2B5EF4-FFF2-40B4-BE49-F238E27FC236}">
                <a16:creationId xmlns:a16="http://schemas.microsoft.com/office/drawing/2014/main" id="{36439717-460A-9D58-41E9-1BA15DEFA61C}"/>
              </a:ext>
            </a:extLst>
          </p:cNvPr>
          <p:cNvPicPr>
            <a:picLocks noChangeAspect="1"/>
          </p:cNvPicPr>
          <p:nvPr/>
        </p:nvPicPr>
        <p:blipFill>
          <a:blip r:embed="rId3"/>
          <a:stretch>
            <a:fillRect/>
          </a:stretch>
        </p:blipFill>
        <p:spPr>
          <a:xfrm>
            <a:off x="4612190" y="1463633"/>
            <a:ext cx="3780952" cy="1804188"/>
          </a:xfrm>
          <a:prstGeom prst="rect">
            <a:avLst/>
          </a:prstGeom>
        </p:spPr>
      </p:pic>
    </p:spTree>
    <p:extLst>
      <p:ext uri="{BB962C8B-B14F-4D97-AF65-F5344CB8AC3E}">
        <p14:creationId xmlns:p14="http://schemas.microsoft.com/office/powerpoint/2010/main" val="34107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5"/>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t>
            </a:r>
            <a:r>
              <a:rPr lang="es-ES" dirty="0"/>
              <a:t>Qué vamos a ver en esta sesión?</a:t>
            </a:r>
            <a:endParaRPr dirty="0"/>
          </a:p>
        </p:txBody>
      </p:sp>
      <p:sp>
        <p:nvSpPr>
          <p:cNvPr id="633" name="Google Shape;633;p15"/>
          <p:cNvSpPr txBox="1">
            <a:spLocks noGrp="1"/>
          </p:cNvSpPr>
          <p:nvPr>
            <p:ph type="body" idx="2"/>
          </p:nvPr>
        </p:nvSpPr>
        <p:spPr>
          <a:xfrm>
            <a:off x="1320024" y="1582625"/>
            <a:ext cx="6909575" cy="2955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600" b="1" dirty="0"/>
              <a:t>CREACIÓN DE FILTROS PARA ARCHIVOS XML EN TRADOS STUDIO</a:t>
            </a:r>
            <a:endParaRPr lang="es-ES" sz="1600" dirty="0"/>
          </a:p>
          <a:p>
            <a:pPr marL="0" lvl="0" indent="0" algn="just" rtl="0">
              <a:spcBef>
                <a:spcPts val="600"/>
              </a:spcBef>
              <a:spcAft>
                <a:spcPts val="0"/>
              </a:spcAft>
              <a:buNone/>
            </a:pPr>
            <a:r>
              <a:rPr lang="es-ES" sz="1600" dirty="0">
                <a:solidFill>
                  <a:schemeClr val="tx1"/>
                </a:solidFill>
              </a:rPr>
              <a:t>Aprenderemos a elegir el filtro de Trados Studio más apropiado para usar como base cuando queremos crear un filtro para archivos de la familia de los XML. Además, veremos cómo bloquear el código HTML, las variables o cualquier otro tipo de etiquetas personalizadas mediante la ayuda de las expresiones regulares.</a:t>
            </a:r>
            <a:endParaRPr lang="es-ES" sz="1600" b="1" dirty="0">
              <a:solidFill>
                <a:schemeClr val="tx1"/>
              </a:solidFill>
            </a:endParaRPr>
          </a:p>
        </p:txBody>
      </p:sp>
      <p:sp>
        <p:nvSpPr>
          <p:cNvPr id="636" name="Google Shape;636;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466B9FD9-14B9-7781-6B8A-7BBD3F629767}"/>
              </a:ext>
            </a:extLst>
          </p:cNvPr>
          <p:cNvPicPr>
            <a:picLocks noChangeAspect="1"/>
          </p:cNvPicPr>
          <p:nvPr/>
        </p:nvPicPr>
        <p:blipFill>
          <a:blip r:embed="rId3"/>
          <a:stretch>
            <a:fillRect/>
          </a:stretch>
        </p:blipFill>
        <p:spPr>
          <a:xfrm>
            <a:off x="3526338" y="774258"/>
            <a:ext cx="5043683" cy="2933037"/>
          </a:xfrm>
          <a:prstGeom prst="rect">
            <a:avLst/>
          </a:prstGeom>
        </p:spPr>
      </p:pic>
      <p:sp>
        <p:nvSpPr>
          <p:cNvPr id="837" name="Google Shape;837;p35"/>
          <p:cNvSpPr/>
          <p:nvPr/>
        </p:nvSpPr>
        <p:spPr>
          <a:xfrm>
            <a:off x="3371353" y="540688"/>
            <a:ext cx="5353655" cy="399851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20</a:t>
            </a:fld>
            <a:endParaRPr>
              <a:solidFill>
                <a:srgbClr val="FFFFFF"/>
              </a:solidFill>
            </a:endParaRPr>
          </a:p>
        </p:txBody>
      </p:sp>
      <p:sp>
        <p:nvSpPr>
          <p:cNvPr id="840" name="Google Shape;840;p35"/>
          <p:cNvSpPr txBox="1">
            <a:spLocks noGrp="1"/>
          </p:cNvSpPr>
          <p:nvPr>
            <p:ph type="body" idx="4294967295"/>
          </p:nvPr>
        </p:nvSpPr>
        <p:spPr>
          <a:xfrm>
            <a:off x="90681" y="472409"/>
            <a:ext cx="3169353"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(II)</a:t>
            </a:r>
          </a:p>
          <a:p>
            <a:pPr marL="285750" lvl="0" indent="-285750" algn="just">
              <a:buFont typeface="Wingdings" panose="05000000000000000000" pitchFamily="2" charset="2"/>
              <a:buChar char="q"/>
            </a:pPr>
            <a:r>
              <a:rPr lang="es-ES" sz="1600" dirty="0"/>
              <a:t>Hay que indicar a Studio en qué secciones se deben bloquear las etiquetas (dependerá del XML en concreto).</a:t>
            </a:r>
          </a:p>
          <a:p>
            <a:pPr marL="285750" lvl="0" indent="-285750" algn="just">
              <a:buFont typeface="Wingdings" panose="05000000000000000000" pitchFamily="2" charset="2"/>
              <a:buChar char="q"/>
            </a:pPr>
            <a:r>
              <a:rPr lang="es-ES" sz="1600" dirty="0"/>
              <a:t>En el archivo </a:t>
            </a:r>
            <a:r>
              <a:rPr lang="es-ES" sz="1600" b="1" dirty="0"/>
              <a:t>strings.xml, </a:t>
            </a:r>
            <a:r>
              <a:rPr lang="es-ES" sz="1600" dirty="0"/>
              <a:t>estas variables aparecen en los </a:t>
            </a:r>
            <a:r>
              <a:rPr lang="es-ES" sz="1600" b="1" u="sng" dirty="0"/>
              <a:t>párrafos.</a:t>
            </a:r>
            <a:endParaRPr sz="1600" b="1" u="sng" dirty="0"/>
          </a:p>
        </p:txBody>
      </p:sp>
    </p:spTree>
    <p:extLst>
      <p:ext uri="{BB962C8B-B14F-4D97-AF65-F5344CB8AC3E}">
        <p14:creationId xmlns:p14="http://schemas.microsoft.com/office/powerpoint/2010/main" val="808779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4" name="Imagen 3">
            <a:extLst>
              <a:ext uri="{FF2B5EF4-FFF2-40B4-BE49-F238E27FC236}">
                <a16:creationId xmlns:a16="http://schemas.microsoft.com/office/drawing/2014/main" id="{558C1D74-14B7-78EC-C170-CA8A02534CFD}"/>
              </a:ext>
            </a:extLst>
          </p:cNvPr>
          <p:cNvPicPr>
            <a:picLocks noChangeAspect="1"/>
          </p:cNvPicPr>
          <p:nvPr/>
        </p:nvPicPr>
        <p:blipFill>
          <a:blip r:embed="rId3"/>
          <a:stretch>
            <a:fillRect/>
          </a:stretch>
        </p:blipFill>
        <p:spPr>
          <a:xfrm>
            <a:off x="4821033" y="1746477"/>
            <a:ext cx="3352907" cy="1650546"/>
          </a:xfrm>
          <a:prstGeom prst="rect">
            <a:avLst/>
          </a:prstGeom>
        </p:spPr>
      </p:pic>
      <p:sp>
        <p:nvSpPr>
          <p:cNvPr id="837" name="Google Shape;837;p35"/>
          <p:cNvSpPr/>
          <p:nvPr/>
        </p:nvSpPr>
        <p:spPr>
          <a:xfrm>
            <a:off x="4572000" y="1545878"/>
            <a:ext cx="3717652" cy="2326408"/>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21</a:t>
            </a:fld>
            <a:endParaRPr>
              <a:solidFill>
                <a:srgbClr val="FFFFFF"/>
              </a:solidFill>
            </a:endParaRPr>
          </a:p>
        </p:txBody>
      </p:sp>
      <p:sp>
        <p:nvSpPr>
          <p:cNvPr id="840" name="Google Shape;840;p35"/>
          <p:cNvSpPr txBox="1">
            <a:spLocks noGrp="1"/>
          </p:cNvSpPr>
          <p:nvPr>
            <p:ph type="body" idx="4294967295"/>
          </p:nvPr>
        </p:nvSpPr>
        <p:spPr>
          <a:xfrm>
            <a:off x="90681" y="472409"/>
            <a:ext cx="3717652"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(III)</a:t>
            </a:r>
          </a:p>
          <a:p>
            <a:pPr marL="285750" lvl="0" indent="-285750" algn="just">
              <a:buFont typeface="Wingdings" panose="05000000000000000000" pitchFamily="2" charset="2"/>
              <a:buChar char="q"/>
            </a:pPr>
            <a:r>
              <a:rPr lang="es-ES" sz="1600" dirty="0"/>
              <a:t>Un truco para saber cuáles son estas secciones es usar la vista previa de Studio.</a:t>
            </a:r>
          </a:p>
          <a:p>
            <a:pPr marL="285750" lvl="0" indent="-285750" algn="just">
              <a:buFont typeface="Wingdings" panose="05000000000000000000" pitchFamily="2" charset="2"/>
              <a:buChar char="q"/>
            </a:pPr>
            <a:r>
              <a:rPr lang="es-ES" sz="1600" dirty="0"/>
              <a:t>Si posamos el ratón en la columna de la derecha, Studio nos indica el tipo de sección en la que aparece ese segmento.</a:t>
            </a:r>
            <a:endParaRPr sz="1600" dirty="0"/>
          </a:p>
        </p:txBody>
      </p:sp>
    </p:spTree>
    <p:extLst>
      <p:ext uri="{BB962C8B-B14F-4D97-AF65-F5344CB8AC3E}">
        <p14:creationId xmlns:p14="http://schemas.microsoft.com/office/powerpoint/2010/main" val="335941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4" name="Imagen 3">
            <a:extLst>
              <a:ext uri="{FF2B5EF4-FFF2-40B4-BE49-F238E27FC236}">
                <a16:creationId xmlns:a16="http://schemas.microsoft.com/office/drawing/2014/main" id="{C9DE9082-1865-686E-3D1C-93CFF5DABED1}"/>
              </a:ext>
            </a:extLst>
          </p:cNvPr>
          <p:cNvPicPr>
            <a:picLocks noChangeAspect="1"/>
          </p:cNvPicPr>
          <p:nvPr/>
        </p:nvPicPr>
        <p:blipFill>
          <a:blip r:embed="rId3"/>
          <a:stretch>
            <a:fillRect/>
          </a:stretch>
        </p:blipFill>
        <p:spPr>
          <a:xfrm>
            <a:off x="3499479" y="691764"/>
            <a:ext cx="5225529" cy="3135318"/>
          </a:xfrm>
          <a:prstGeom prst="rect">
            <a:avLst/>
          </a:prstGeom>
        </p:spPr>
      </p:pic>
      <p:sp>
        <p:nvSpPr>
          <p:cNvPr id="837" name="Google Shape;837;p35"/>
          <p:cNvSpPr/>
          <p:nvPr/>
        </p:nvSpPr>
        <p:spPr>
          <a:xfrm>
            <a:off x="3371353" y="540688"/>
            <a:ext cx="5353655" cy="399851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22</a:t>
            </a:fld>
            <a:endParaRPr>
              <a:solidFill>
                <a:srgbClr val="FFFFFF"/>
              </a:solidFill>
            </a:endParaRPr>
          </a:p>
        </p:txBody>
      </p:sp>
      <p:sp>
        <p:nvSpPr>
          <p:cNvPr id="840" name="Google Shape;840;p35"/>
          <p:cNvSpPr txBox="1">
            <a:spLocks noGrp="1"/>
          </p:cNvSpPr>
          <p:nvPr>
            <p:ph type="body" idx="4294967295"/>
          </p:nvPr>
        </p:nvSpPr>
        <p:spPr>
          <a:xfrm>
            <a:off x="0" y="540688"/>
            <a:ext cx="3252778" cy="283576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(IV)</a:t>
            </a:r>
          </a:p>
          <a:p>
            <a:pPr marL="285750" lvl="0" indent="-285750" algn="just">
              <a:buFont typeface="Wingdings" panose="05000000000000000000" pitchFamily="2" charset="2"/>
              <a:buChar char="q"/>
            </a:pPr>
            <a:r>
              <a:rPr lang="es-ES" sz="1600" dirty="0"/>
              <a:t>Añadimos las variables de este archivo con esta regex: </a:t>
            </a:r>
            <a:r>
              <a:rPr lang="es-ES" sz="1600" b="1" dirty="0">
                <a:solidFill>
                  <a:srgbClr val="00B050"/>
                </a:solidFill>
              </a:rPr>
              <a:t>\{.*?\}</a:t>
            </a:r>
          </a:p>
        </p:txBody>
      </p:sp>
    </p:spTree>
    <p:extLst>
      <p:ext uri="{BB962C8B-B14F-4D97-AF65-F5344CB8AC3E}">
        <p14:creationId xmlns:p14="http://schemas.microsoft.com/office/powerpoint/2010/main" val="3259885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6" name="Imagen 5">
            <a:extLst>
              <a:ext uri="{FF2B5EF4-FFF2-40B4-BE49-F238E27FC236}">
                <a16:creationId xmlns:a16="http://schemas.microsoft.com/office/drawing/2014/main" id="{35CED45F-AD45-4B45-9E14-6E4292303640}"/>
              </a:ext>
            </a:extLst>
          </p:cNvPr>
          <p:cNvPicPr>
            <a:picLocks noChangeAspect="1"/>
          </p:cNvPicPr>
          <p:nvPr/>
        </p:nvPicPr>
        <p:blipFill>
          <a:blip r:embed="rId3"/>
          <a:stretch>
            <a:fillRect/>
          </a:stretch>
        </p:blipFill>
        <p:spPr>
          <a:xfrm>
            <a:off x="3752685" y="1311002"/>
            <a:ext cx="4804099" cy="1937342"/>
          </a:xfrm>
          <a:prstGeom prst="rect">
            <a:avLst/>
          </a:prstGeom>
        </p:spPr>
      </p:pic>
      <p:sp>
        <p:nvSpPr>
          <p:cNvPr id="837" name="Google Shape;837;p35"/>
          <p:cNvSpPr/>
          <p:nvPr/>
        </p:nvSpPr>
        <p:spPr>
          <a:xfrm>
            <a:off x="3564043" y="1129552"/>
            <a:ext cx="5203029" cy="265099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23</a:t>
            </a:fld>
            <a:endParaRPr>
              <a:solidFill>
                <a:srgbClr val="FFFFFF"/>
              </a:solidFill>
            </a:endParaRPr>
          </a:p>
        </p:txBody>
      </p:sp>
      <p:sp>
        <p:nvSpPr>
          <p:cNvPr id="840" name="Google Shape;840;p35"/>
          <p:cNvSpPr txBox="1">
            <a:spLocks noGrp="1"/>
          </p:cNvSpPr>
          <p:nvPr>
            <p:ph type="body" idx="4294967295"/>
          </p:nvPr>
        </p:nvSpPr>
        <p:spPr>
          <a:xfrm>
            <a:off x="226772" y="424701"/>
            <a:ext cx="3232045"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(V)</a:t>
            </a:r>
          </a:p>
          <a:p>
            <a:pPr marL="285750" lvl="0" indent="-285750" algn="just">
              <a:buFont typeface="Wingdings" panose="05000000000000000000" pitchFamily="2" charset="2"/>
              <a:buChar char="q"/>
            </a:pPr>
            <a:r>
              <a:rPr lang="es-ES" sz="1600" dirty="0"/>
              <a:t>En el caso de las variables, conviene forzar a Trados a que las muestre siempre si se trata de elementos lingüísticos.</a:t>
            </a:r>
          </a:p>
          <a:p>
            <a:pPr marL="285750" lvl="0" indent="-285750" algn="just">
              <a:buFont typeface="Wingdings" panose="05000000000000000000" pitchFamily="2" charset="2"/>
              <a:buChar char="q"/>
            </a:pPr>
            <a:r>
              <a:rPr lang="es-ES" sz="1600" dirty="0"/>
              <a:t>Para tal fin, elegiremos</a:t>
            </a:r>
            <a:br>
              <a:rPr lang="es-ES" sz="1600" dirty="0"/>
            </a:br>
            <a:r>
              <a:rPr lang="es-ES" sz="1600" dirty="0"/>
              <a:t>la opción </a:t>
            </a:r>
            <a:r>
              <a:rPr lang="es-ES" sz="1600" b="1" dirty="0"/>
              <a:t>Incluir</a:t>
            </a:r>
            <a:r>
              <a:rPr lang="es-ES" sz="1600" dirty="0"/>
              <a:t> (es decir, hacer que Studio las muestre siempre) como comportamiento del marcador de posición.</a:t>
            </a:r>
            <a:endParaRPr sz="1600" dirty="0"/>
          </a:p>
        </p:txBody>
      </p:sp>
    </p:spTree>
    <p:extLst>
      <p:ext uri="{BB962C8B-B14F-4D97-AF65-F5344CB8AC3E}">
        <p14:creationId xmlns:p14="http://schemas.microsoft.com/office/powerpoint/2010/main" val="91537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4" name="Imagen 3">
            <a:extLst>
              <a:ext uri="{FF2B5EF4-FFF2-40B4-BE49-F238E27FC236}">
                <a16:creationId xmlns:a16="http://schemas.microsoft.com/office/drawing/2014/main" id="{504DD903-89DA-C4E0-156B-903D068B9089}"/>
              </a:ext>
            </a:extLst>
          </p:cNvPr>
          <p:cNvPicPr>
            <a:picLocks noChangeAspect="1"/>
          </p:cNvPicPr>
          <p:nvPr/>
        </p:nvPicPr>
        <p:blipFill>
          <a:blip r:embed="rId3"/>
          <a:stretch>
            <a:fillRect/>
          </a:stretch>
        </p:blipFill>
        <p:spPr>
          <a:xfrm>
            <a:off x="4403024" y="1545644"/>
            <a:ext cx="4193823" cy="1840490"/>
          </a:xfrm>
          <a:prstGeom prst="rect">
            <a:avLst/>
          </a:prstGeom>
        </p:spPr>
      </p:pic>
      <p:sp>
        <p:nvSpPr>
          <p:cNvPr id="837" name="Google Shape;837;p35"/>
          <p:cNvSpPr/>
          <p:nvPr/>
        </p:nvSpPr>
        <p:spPr>
          <a:xfrm>
            <a:off x="4195260" y="1208597"/>
            <a:ext cx="4484347" cy="291909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24</a:t>
            </a:fld>
            <a:endParaRPr>
              <a:solidFill>
                <a:srgbClr val="FFFFFF"/>
              </a:solidFill>
            </a:endParaRPr>
          </a:p>
        </p:txBody>
      </p:sp>
      <p:sp>
        <p:nvSpPr>
          <p:cNvPr id="840" name="Google Shape;840;p35"/>
          <p:cNvSpPr txBox="1">
            <a:spLocks noGrp="1"/>
          </p:cNvSpPr>
          <p:nvPr>
            <p:ph type="body" idx="4294967295"/>
          </p:nvPr>
        </p:nvSpPr>
        <p:spPr>
          <a:xfrm>
            <a:off x="376929" y="424701"/>
            <a:ext cx="3614626"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VI)</a:t>
            </a:r>
          </a:p>
          <a:p>
            <a:pPr marL="285750" lvl="0" indent="-285750" algn="just">
              <a:buFont typeface="Wingdings" panose="05000000000000000000" pitchFamily="2" charset="2"/>
              <a:buChar char="q"/>
            </a:pPr>
            <a:r>
              <a:rPr lang="es-ES" sz="1600" dirty="0"/>
              <a:t>Ahora abrimos la vista previa de nuevo y veremos que estos elementos ya aparecen como etiquetas de Studio.</a:t>
            </a:r>
          </a:p>
          <a:p>
            <a:pPr marL="285750" lvl="0" indent="-285750" algn="just">
              <a:buFont typeface="Wingdings" panose="05000000000000000000" pitchFamily="2" charset="2"/>
              <a:buChar char="q"/>
            </a:pPr>
            <a:r>
              <a:rPr lang="es-ES" sz="1600" dirty="0"/>
              <a:t>Así nos aseguramos de que el control de calidad de etiquetas de Studio nos avise si no están presentes en el segmento del idioma de destino.</a:t>
            </a:r>
            <a:endParaRPr sz="1600" b="1" dirty="0"/>
          </a:p>
        </p:txBody>
      </p:sp>
    </p:spTree>
    <p:extLst>
      <p:ext uri="{BB962C8B-B14F-4D97-AF65-F5344CB8AC3E}">
        <p14:creationId xmlns:p14="http://schemas.microsoft.com/office/powerpoint/2010/main" val="1424299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34"/>
          <p:cNvSpPr/>
          <p:nvPr/>
        </p:nvSpPr>
        <p:spPr>
          <a:xfrm>
            <a:off x="585775" y="851275"/>
            <a:ext cx="2598600" cy="344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26" name="Google Shape;82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grpSp>
        <p:nvGrpSpPr>
          <p:cNvPr id="2" name="Grupo 1">
            <a:extLst>
              <a:ext uri="{FF2B5EF4-FFF2-40B4-BE49-F238E27FC236}">
                <a16:creationId xmlns:a16="http://schemas.microsoft.com/office/drawing/2014/main" id="{3FC96191-55D5-4B15-A702-16E23ED3BE1A}"/>
              </a:ext>
            </a:extLst>
          </p:cNvPr>
          <p:cNvGrpSpPr/>
          <p:nvPr/>
        </p:nvGrpSpPr>
        <p:grpSpPr>
          <a:xfrm>
            <a:off x="3720421" y="378978"/>
            <a:ext cx="4125272" cy="4099685"/>
            <a:chOff x="3720421" y="378978"/>
            <a:chExt cx="4125272" cy="4099685"/>
          </a:xfrm>
        </p:grpSpPr>
        <p:pic>
          <p:nvPicPr>
            <p:cNvPr id="11" name="Imagen 10">
              <a:extLst>
                <a:ext uri="{FF2B5EF4-FFF2-40B4-BE49-F238E27FC236}">
                  <a16:creationId xmlns:a16="http://schemas.microsoft.com/office/drawing/2014/main" id="{0C7FD36F-79B7-43E0-AA2F-B2D5E7FDF276}"/>
                </a:ext>
              </a:extLst>
            </p:cNvPr>
            <p:cNvPicPr/>
            <p:nvPr/>
          </p:nvPicPr>
          <p:blipFill>
            <a:blip r:embed="rId3"/>
            <a:stretch>
              <a:fillRect/>
            </a:stretch>
          </p:blipFill>
          <p:spPr>
            <a:xfrm>
              <a:off x="3797203" y="724277"/>
              <a:ext cx="3971707" cy="3356302"/>
            </a:xfrm>
            <a:prstGeom prst="rect">
              <a:avLst/>
            </a:prstGeom>
          </p:spPr>
        </p:pic>
        <p:grpSp>
          <p:nvGrpSpPr>
            <p:cNvPr id="827" name="Google Shape;827;p34"/>
            <p:cNvGrpSpPr/>
            <p:nvPr/>
          </p:nvGrpSpPr>
          <p:grpSpPr>
            <a:xfrm>
              <a:off x="3720421" y="378978"/>
              <a:ext cx="4125272" cy="4099685"/>
              <a:chOff x="2112475" y="238125"/>
              <a:chExt cx="3395050" cy="5238750"/>
            </a:xfrm>
          </p:grpSpPr>
          <p:sp>
            <p:nvSpPr>
              <p:cNvPr id="828" name="Google Shape;828;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2" name="Google Shape;832;p34"/>
          <p:cNvSpPr txBox="1">
            <a:spLocks noGrp="1"/>
          </p:cNvSpPr>
          <p:nvPr>
            <p:ph type="body" idx="4294967295"/>
          </p:nvPr>
        </p:nvSpPr>
        <p:spPr>
          <a:xfrm>
            <a:off x="407547" y="378978"/>
            <a:ext cx="3180824" cy="4370873"/>
          </a:xfrm>
          <a:prstGeom prst="rect">
            <a:avLst/>
          </a:prstGeom>
        </p:spPr>
        <p:txBody>
          <a:bodyPr spcFirstLastPara="1" wrap="square" lIns="91425" tIns="91425" rIns="91425" bIns="91425" anchor="ctr" anchorCtr="0">
            <a:noAutofit/>
          </a:bodyPr>
          <a:lstStyle/>
          <a:p>
            <a:pPr marL="0" indent="0" algn="just">
              <a:buNone/>
            </a:pPr>
            <a:r>
              <a:rPr lang="es-ES" sz="1800" b="1" dirty="0">
                <a:latin typeface="Montserrat"/>
                <a:ea typeface="Montserrat"/>
                <a:cs typeface="Montserrat"/>
                <a:sym typeface="Montserrat"/>
              </a:rPr>
              <a:t>Cómo guardar el filtro</a:t>
            </a:r>
            <a:endParaRPr lang="es-ES" sz="1800" dirty="0"/>
          </a:p>
          <a:p>
            <a:pPr marL="285750" indent="-285750" algn="just">
              <a:buFont typeface="Wingdings" panose="05000000000000000000" pitchFamily="2" charset="2"/>
              <a:buChar char="q"/>
            </a:pPr>
            <a:r>
              <a:rPr lang="es-ES" sz="1800" dirty="0"/>
              <a:t>Podemos guardar el filtro para futuros proyectos o para usarlo en otro ordenador.</a:t>
            </a:r>
          </a:p>
          <a:p>
            <a:pPr marL="285750" indent="-285750" algn="just">
              <a:buFont typeface="Wingdings" panose="05000000000000000000" pitchFamily="2" charset="2"/>
              <a:buChar char="q"/>
            </a:pPr>
            <a:r>
              <a:rPr lang="es-ES" sz="1800" b="1" dirty="0"/>
              <a:t>Tipos de archivo &gt; Exportar configuración </a:t>
            </a:r>
            <a:r>
              <a:rPr lang="es-ES" sz="1800" dirty="0"/>
              <a:t>(archivo </a:t>
            </a:r>
            <a:r>
              <a:rPr lang="es-ES" sz="1800" b="1" dirty="0" err="1"/>
              <a:t>sdlftsettings</a:t>
            </a:r>
            <a:r>
              <a:rPr lang="es-ES" sz="1800" dirty="0"/>
              <a:t>).</a:t>
            </a:r>
          </a:p>
          <a:p>
            <a:pPr marL="285750" indent="-285750" algn="just">
              <a:buFont typeface="Wingdings" panose="05000000000000000000" pitchFamily="2" charset="2"/>
              <a:buChar char="q"/>
            </a:pPr>
            <a:r>
              <a:rPr lang="es-ES" sz="1800" dirty="0"/>
              <a:t>Recuperamos el filtro mediante la opción: </a:t>
            </a:r>
            <a:r>
              <a:rPr lang="es-ES" sz="1800" b="1" dirty="0"/>
              <a:t>Tipos de archivo &gt; Importar configuración.</a:t>
            </a:r>
            <a:endParaRPr sz="1800" dirty="0"/>
          </a:p>
        </p:txBody>
      </p:sp>
    </p:spTree>
    <p:extLst>
      <p:ext uri="{BB962C8B-B14F-4D97-AF65-F5344CB8AC3E}">
        <p14:creationId xmlns:p14="http://schemas.microsoft.com/office/powerpoint/2010/main" val="2893895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sym typeface="Montserrat"/>
              </a:rPr>
              <a:t>Pseudotraducción (I)</a:t>
            </a:r>
          </a:p>
          <a:p>
            <a:pPr marL="0" indent="0">
              <a:buNone/>
            </a:pPr>
            <a:endParaRPr lang="es-ES" sz="1000" dirty="0"/>
          </a:p>
          <a:p>
            <a:pPr marL="0" indent="0" algn="just">
              <a:buNone/>
            </a:pPr>
            <a:r>
              <a:rPr lang="es-ES" sz="2000" dirty="0"/>
              <a:t>Si queremos comprobar que el filtro funciona de forma correcta, podemos usar la función de pseudotraducción </a:t>
            </a:r>
            <a:r>
              <a:rPr lang="es-ES" sz="2000" b="1" dirty="0"/>
              <a:t>(Tareas por lotes &gt; Pseudotraducir) </a:t>
            </a:r>
            <a:r>
              <a:rPr lang="es-ES" sz="2000" dirty="0"/>
              <a:t>de Studio para llenar todos los segmentos de texto falso y luego exportar el archivo de destino.</a:t>
            </a:r>
          </a:p>
          <a:p>
            <a:pPr marL="0" indent="0" algn="just">
              <a:buNone/>
            </a:pPr>
            <a:endParaRPr lang="es-ES" sz="2000" dirty="0"/>
          </a:p>
          <a:p>
            <a:pPr marL="0" indent="0" algn="just">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pic>
        <p:nvPicPr>
          <p:cNvPr id="3" name="Imagen 2">
            <a:extLst>
              <a:ext uri="{FF2B5EF4-FFF2-40B4-BE49-F238E27FC236}">
                <a16:creationId xmlns:a16="http://schemas.microsoft.com/office/drawing/2014/main" id="{EFB16C0C-56F9-B346-BC3C-2A00462B4F8B}"/>
              </a:ext>
            </a:extLst>
          </p:cNvPr>
          <p:cNvPicPr>
            <a:picLocks noChangeAspect="1"/>
          </p:cNvPicPr>
          <p:nvPr/>
        </p:nvPicPr>
        <p:blipFill>
          <a:blip r:embed="rId3"/>
          <a:stretch>
            <a:fillRect/>
          </a:stretch>
        </p:blipFill>
        <p:spPr>
          <a:xfrm>
            <a:off x="2870605" y="3042688"/>
            <a:ext cx="3609524" cy="1495238"/>
          </a:xfrm>
          <a:prstGeom prst="rect">
            <a:avLst/>
          </a:prstGeom>
        </p:spPr>
      </p:pic>
    </p:spTree>
    <p:extLst>
      <p:ext uri="{BB962C8B-B14F-4D97-AF65-F5344CB8AC3E}">
        <p14:creationId xmlns:p14="http://schemas.microsoft.com/office/powerpoint/2010/main" val="1664470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sym typeface="Montserrat"/>
              </a:rPr>
              <a:t>Pseudotraducción (II)</a:t>
            </a:r>
          </a:p>
          <a:p>
            <a:pPr marL="0" indent="0">
              <a:buNone/>
            </a:pPr>
            <a:endParaRPr lang="es-ES" sz="1000" dirty="0"/>
          </a:p>
          <a:p>
            <a:pPr marL="0" indent="0" algn="just">
              <a:buNone/>
            </a:pPr>
            <a:r>
              <a:rPr lang="es-ES" sz="2000" dirty="0"/>
              <a:t>El programa llena los segmentos de destino con traducciones falsas.</a:t>
            </a:r>
          </a:p>
          <a:p>
            <a:pPr marL="0" indent="0" algn="just">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pic>
        <p:nvPicPr>
          <p:cNvPr id="4" name="Imagen 3">
            <a:extLst>
              <a:ext uri="{FF2B5EF4-FFF2-40B4-BE49-F238E27FC236}">
                <a16:creationId xmlns:a16="http://schemas.microsoft.com/office/drawing/2014/main" id="{BB8E0C70-BFF2-06CF-8961-93BD0A6F2CCD}"/>
              </a:ext>
            </a:extLst>
          </p:cNvPr>
          <p:cNvPicPr>
            <a:picLocks noChangeAspect="1"/>
          </p:cNvPicPr>
          <p:nvPr/>
        </p:nvPicPr>
        <p:blipFill>
          <a:blip r:embed="rId3"/>
          <a:stretch>
            <a:fillRect/>
          </a:stretch>
        </p:blipFill>
        <p:spPr>
          <a:xfrm>
            <a:off x="202424" y="2337683"/>
            <a:ext cx="8825948" cy="2075291"/>
          </a:xfrm>
          <a:prstGeom prst="rect">
            <a:avLst/>
          </a:prstGeom>
        </p:spPr>
      </p:pic>
    </p:spTree>
    <p:extLst>
      <p:ext uri="{BB962C8B-B14F-4D97-AF65-F5344CB8AC3E}">
        <p14:creationId xmlns:p14="http://schemas.microsoft.com/office/powerpoint/2010/main" val="1174806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sym typeface="Montserrat"/>
              </a:rPr>
              <a:t>Pseudotraducción (III)</a:t>
            </a:r>
          </a:p>
          <a:p>
            <a:pPr marL="0" indent="0">
              <a:buNone/>
            </a:pPr>
            <a:endParaRPr lang="es-ES" sz="1000" dirty="0"/>
          </a:p>
          <a:p>
            <a:pPr marL="0" indent="0" algn="just">
              <a:buNone/>
            </a:pPr>
            <a:r>
              <a:rPr lang="es-ES" sz="2000" dirty="0"/>
              <a:t>Luego podremos exportar el archivo de destino y abrirlo en un editor de textos para comprobar que está todo bien.</a:t>
            </a:r>
          </a:p>
          <a:p>
            <a:pPr marL="0" indent="0" algn="just">
              <a:buNone/>
            </a:pPr>
            <a:endParaRPr lang="es-ES" sz="2000" dirty="0"/>
          </a:p>
          <a:p>
            <a:pPr marL="0" indent="0" algn="just">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3" name="Imagen 2">
            <a:extLst>
              <a:ext uri="{FF2B5EF4-FFF2-40B4-BE49-F238E27FC236}">
                <a16:creationId xmlns:a16="http://schemas.microsoft.com/office/drawing/2014/main" id="{C3A743F1-CCBF-7822-DCE8-C9561C072E7D}"/>
              </a:ext>
            </a:extLst>
          </p:cNvPr>
          <p:cNvPicPr>
            <a:picLocks noChangeAspect="1"/>
          </p:cNvPicPr>
          <p:nvPr/>
        </p:nvPicPr>
        <p:blipFill>
          <a:blip r:embed="rId3"/>
          <a:stretch>
            <a:fillRect/>
          </a:stretch>
        </p:blipFill>
        <p:spPr>
          <a:xfrm>
            <a:off x="696342" y="2328519"/>
            <a:ext cx="8323809" cy="1790476"/>
          </a:xfrm>
          <a:prstGeom prst="rect">
            <a:avLst/>
          </a:prstGeom>
        </p:spPr>
      </p:pic>
    </p:spTree>
    <p:extLst>
      <p:ext uri="{BB962C8B-B14F-4D97-AF65-F5344CB8AC3E}">
        <p14:creationId xmlns:p14="http://schemas.microsoft.com/office/powerpoint/2010/main" val="3014173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sym typeface="Montserrat"/>
              </a:rPr>
              <a:t>Pseudotraducción (IV)</a:t>
            </a:r>
          </a:p>
          <a:p>
            <a:pPr marL="0" indent="0">
              <a:buNone/>
            </a:pPr>
            <a:endParaRPr lang="es-ES" sz="1000" dirty="0"/>
          </a:p>
          <a:p>
            <a:pPr marL="0" indent="0" algn="just">
              <a:buNone/>
            </a:pPr>
            <a:r>
              <a:rPr lang="es-ES" sz="2000" dirty="0"/>
              <a:t>También podemos usar un comparador de archivos como </a:t>
            </a:r>
            <a:r>
              <a:rPr lang="es-ES" sz="2000" b="1" dirty="0" err="1"/>
              <a:t>Beyond</a:t>
            </a:r>
            <a:r>
              <a:rPr lang="es-ES" sz="2000" b="1" dirty="0"/>
              <a:t> Compare</a:t>
            </a:r>
            <a:r>
              <a:rPr lang="es-ES" sz="2000" dirty="0"/>
              <a:t> para comparar el archivo original con su versión traducida.</a:t>
            </a:r>
          </a:p>
          <a:p>
            <a:pPr marL="0" indent="0" algn="just">
              <a:buNone/>
            </a:pPr>
            <a:endParaRPr lang="es-ES" sz="2000" dirty="0"/>
          </a:p>
          <a:p>
            <a:pPr marL="0" indent="0" algn="just">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4" name="Imagen 3">
            <a:extLst>
              <a:ext uri="{FF2B5EF4-FFF2-40B4-BE49-F238E27FC236}">
                <a16:creationId xmlns:a16="http://schemas.microsoft.com/office/drawing/2014/main" id="{4B4F7245-AB26-F7C1-1DF5-1E7A6682A3FC}"/>
              </a:ext>
            </a:extLst>
          </p:cNvPr>
          <p:cNvPicPr>
            <a:picLocks noChangeAspect="1"/>
          </p:cNvPicPr>
          <p:nvPr/>
        </p:nvPicPr>
        <p:blipFill>
          <a:blip r:embed="rId3"/>
          <a:stretch>
            <a:fillRect/>
          </a:stretch>
        </p:blipFill>
        <p:spPr>
          <a:xfrm>
            <a:off x="326003" y="2386972"/>
            <a:ext cx="8682825" cy="1890829"/>
          </a:xfrm>
          <a:prstGeom prst="rect">
            <a:avLst/>
          </a:prstGeom>
        </p:spPr>
      </p:pic>
    </p:spTree>
    <p:extLst>
      <p:ext uri="{BB962C8B-B14F-4D97-AF65-F5344CB8AC3E}">
        <p14:creationId xmlns:p14="http://schemas.microsoft.com/office/powerpoint/2010/main" val="156257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1"/>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a:t>Creación de filtros</a:t>
            </a:r>
            <a:endParaRPr dirty="0"/>
          </a:p>
        </p:txBody>
      </p:sp>
      <p:sp>
        <p:nvSpPr>
          <p:cNvPr id="787" name="Google Shape;787;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788" name="Google Shape;788;p31"/>
          <p:cNvGrpSpPr/>
          <p:nvPr/>
        </p:nvGrpSpPr>
        <p:grpSpPr>
          <a:xfrm>
            <a:off x="5632317" y="1189775"/>
            <a:ext cx="3305700" cy="3483050"/>
            <a:chOff x="5632317" y="1189775"/>
            <a:chExt cx="3305700" cy="3483050"/>
          </a:xfrm>
        </p:grpSpPr>
        <p:sp>
          <p:nvSpPr>
            <p:cNvPr id="789" name="Google Shape;789;p31"/>
            <p:cNvSpPr/>
            <p:nvPr/>
          </p:nvSpPr>
          <p:spPr>
            <a:xfrm>
              <a:off x="5632317" y="1189775"/>
              <a:ext cx="3305700" cy="669000"/>
            </a:xfrm>
            <a:prstGeom prst="chevron">
              <a:avLst>
                <a:gd name="adj" fmla="val 50000"/>
              </a:avLst>
            </a:prstGeom>
            <a:solidFill>
              <a:srgbClr val="FFC8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Montserrat"/>
                  <a:ea typeface="Montserrat"/>
                  <a:cs typeface="Montserrat"/>
                  <a:sym typeface="Montserrat"/>
                </a:rPr>
                <a:t>Bloqueo de etiquetas</a:t>
              </a:r>
              <a:endParaRPr b="1" dirty="0">
                <a:solidFill>
                  <a:srgbClr val="FFFFFF"/>
                </a:solidFill>
                <a:latin typeface="Montserrat"/>
                <a:ea typeface="Montserrat"/>
                <a:cs typeface="Montserrat"/>
                <a:sym typeface="Montserrat"/>
              </a:endParaRPr>
            </a:p>
          </p:txBody>
        </p:sp>
        <p:sp>
          <p:nvSpPr>
            <p:cNvPr id="790" name="Google Shape;790;p31"/>
            <p:cNvSpPr txBox="1"/>
            <p:nvPr/>
          </p:nvSpPr>
          <p:spPr>
            <a:xfrm>
              <a:off x="6167062" y="2057125"/>
              <a:ext cx="2628685" cy="2615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sz="1000" dirty="0">
                  <a:solidFill>
                    <a:srgbClr val="434343"/>
                  </a:solidFill>
                  <a:latin typeface="Montserrat Light"/>
                  <a:ea typeface="Montserrat Light"/>
                  <a:cs typeface="Montserrat Light"/>
                  <a:sym typeface="Montserrat Light"/>
                </a:rPr>
                <a:t>Durante la creación del filtro, debemos indicar el contenido traducible mediante las etiquetas o los patrones de apertura y cierre. Además, podemos bloquear los siguientes elementos con la ayuda de las expresiones regulares (según el caso):</a:t>
              </a:r>
            </a:p>
            <a:p>
              <a:pPr marL="0" lvl="0" indent="0" algn="l" rtl="0">
                <a:lnSpc>
                  <a:spcPct val="115000"/>
                </a:lnSpc>
                <a:spcBef>
                  <a:spcPts val="0"/>
                </a:spcBef>
                <a:spcAft>
                  <a:spcPts val="0"/>
                </a:spcAft>
                <a:buNone/>
              </a:pPr>
              <a:endParaRPr lang="es-ES" sz="1000" dirty="0">
                <a:solidFill>
                  <a:srgbClr val="434343"/>
                </a:solidFill>
                <a:latin typeface="Montserrat Light"/>
                <a:ea typeface="Montserrat Light"/>
                <a:cs typeface="Montserrat Light"/>
                <a:sym typeface="Montserrat Light"/>
              </a:endParaRP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Código HTML.</a:t>
              </a: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Etiquetas.</a:t>
              </a: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Variables.</a:t>
              </a:r>
              <a:endParaRPr sz="1000" dirty="0">
                <a:solidFill>
                  <a:srgbClr val="434343"/>
                </a:solidFill>
                <a:latin typeface="Montserrat Light"/>
                <a:ea typeface="Montserrat Light"/>
                <a:cs typeface="Montserrat Light"/>
                <a:sym typeface="Montserrat Light"/>
              </a:endParaRPr>
            </a:p>
          </p:txBody>
        </p:sp>
      </p:grpSp>
      <p:grpSp>
        <p:nvGrpSpPr>
          <p:cNvPr id="791" name="Google Shape;791;p31"/>
          <p:cNvGrpSpPr/>
          <p:nvPr/>
        </p:nvGrpSpPr>
        <p:grpSpPr>
          <a:xfrm>
            <a:off x="0" y="1189989"/>
            <a:ext cx="3546900" cy="3482836"/>
            <a:chOff x="0" y="1189989"/>
            <a:chExt cx="3546900" cy="3482836"/>
          </a:xfrm>
        </p:grpSpPr>
        <p:sp>
          <p:nvSpPr>
            <p:cNvPr id="792" name="Google Shape;792;p31"/>
            <p:cNvSpPr/>
            <p:nvPr/>
          </p:nvSpPr>
          <p:spPr>
            <a:xfrm>
              <a:off x="0" y="1189989"/>
              <a:ext cx="3546900" cy="669000"/>
            </a:xfrm>
            <a:prstGeom prst="homePlate">
              <a:avLst>
                <a:gd name="adj" fmla="val 50000"/>
              </a:avLst>
            </a:prstGeom>
            <a:solidFill>
              <a:srgbClr val="F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Montserrat"/>
                  <a:ea typeface="Montserrat"/>
                  <a:cs typeface="Montserrat"/>
                  <a:sym typeface="Montserrat"/>
                </a:rPr>
                <a:t>Identificación del archivo</a:t>
              </a:r>
              <a:endParaRPr b="1" dirty="0">
                <a:solidFill>
                  <a:srgbClr val="FFFFFF"/>
                </a:solidFill>
                <a:latin typeface="Montserrat"/>
                <a:ea typeface="Montserrat"/>
                <a:cs typeface="Montserrat"/>
                <a:sym typeface="Montserrat"/>
              </a:endParaRPr>
            </a:p>
          </p:txBody>
        </p:sp>
        <p:sp>
          <p:nvSpPr>
            <p:cNvPr id="793" name="Google Shape;793;p31"/>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sz="1000" dirty="0">
                  <a:solidFill>
                    <a:srgbClr val="434343"/>
                  </a:solidFill>
                  <a:latin typeface="Montserrat Light"/>
                  <a:ea typeface="Montserrat Light"/>
                  <a:cs typeface="Montserrat Light"/>
                  <a:sym typeface="Montserrat Light"/>
                </a:rPr>
                <a:t>Si abrimos el archivo con un editor de textos, podemos averiguar si es un archivo de texto o un archivo compilado</a:t>
              </a:r>
              <a:r>
                <a:rPr lang="en" sz="1000" dirty="0">
                  <a:solidFill>
                    <a:srgbClr val="434343"/>
                  </a:solidFill>
                  <a:latin typeface="Montserrat Light"/>
                  <a:ea typeface="Montserrat Light"/>
                  <a:cs typeface="Montserrat Light"/>
                  <a:sym typeface="Montserrat Light"/>
                </a:rPr>
                <a:t>.</a:t>
              </a:r>
            </a:p>
            <a:p>
              <a:pPr marL="0" lvl="0" indent="0" algn="just" rtl="0">
                <a:lnSpc>
                  <a:spcPct val="115000"/>
                </a:lnSpc>
                <a:spcBef>
                  <a:spcPts val="0"/>
                </a:spcBef>
                <a:spcAft>
                  <a:spcPts val="0"/>
                </a:spcAft>
                <a:buNone/>
              </a:pPr>
              <a:endParaRPr lang="en" sz="1000" dirty="0">
                <a:solidFill>
                  <a:srgbClr val="434343"/>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r>
                <a:rPr lang="en" sz="1000" dirty="0">
                  <a:solidFill>
                    <a:srgbClr val="434343"/>
                  </a:solidFill>
                  <a:latin typeface="Montserrat Light"/>
                  <a:ea typeface="Montserrat Light"/>
                  <a:cs typeface="Montserrat Light"/>
                  <a:sym typeface="Montserrat Light"/>
                </a:rPr>
                <a:t>Si se trata de un archivo d</a:t>
              </a:r>
              <a:r>
                <a:rPr lang="es-ES" sz="1000" dirty="0">
                  <a:solidFill>
                    <a:srgbClr val="434343"/>
                  </a:solidFill>
                  <a:latin typeface="Montserrat Light"/>
                  <a:ea typeface="Montserrat Light"/>
                  <a:cs typeface="Montserrat Light"/>
                  <a:sym typeface="Montserrat Light"/>
                </a:rPr>
                <a:t>e texto, normalmente será de uno de los dos siguientes tipos:</a:t>
              </a:r>
            </a:p>
            <a:p>
              <a:pPr marL="0" lvl="0" indent="0" algn="l" rtl="0">
                <a:lnSpc>
                  <a:spcPct val="115000"/>
                </a:lnSpc>
                <a:spcBef>
                  <a:spcPts val="0"/>
                </a:spcBef>
                <a:spcAft>
                  <a:spcPts val="0"/>
                </a:spcAft>
                <a:buNone/>
              </a:pPr>
              <a:endParaRPr lang="es-ES" sz="1000" dirty="0">
                <a:solidFill>
                  <a:srgbClr val="434343"/>
                </a:solidFill>
                <a:latin typeface="Montserrat Light"/>
                <a:ea typeface="Montserrat Light"/>
                <a:cs typeface="Montserrat Light"/>
                <a:sym typeface="Montserrat Light"/>
              </a:endParaRP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Familia de los XML.</a:t>
              </a: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Archivo de texto delimitado.</a:t>
              </a:r>
            </a:p>
          </p:txBody>
        </p:sp>
      </p:grpSp>
      <p:grpSp>
        <p:nvGrpSpPr>
          <p:cNvPr id="794" name="Google Shape;794;p31"/>
          <p:cNvGrpSpPr/>
          <p:nvPr/>
        </p:nvGrpSpPr>
        <p:grpSpPr>
          <a:xfrm>
            <a:off x="2944204" y="1189775"/>
            <a:ext cx="3305700" cy="3483050"/>
            <a:chOff x="2944204" y="1189775"/>
            <a:chExt cx="3305700" cy="3483050"/>
          </a:xfrm>
        </p:grpSpPr>
        <p:sp>
          <p:nvSpPr>
            <p:cNvPr id="795" name="Google Shape;795;p31"/>
            <p:cNvSpPr/>
            <p:nvPr/>
          </p:nvSpPr>
          <p:spPr>
            <a:xfrm>
              <a:off x="2944204" y="1189775"/>
              <a:ext cx="3305700" cy="669000"/>
            </a:xfrm>
            <a:prstGeom prst="chevron">
              <a:avLst>
                <a:gd name="adj" fmla="val 50000"/>
              </a:avLst>
            </a:prstGeom>
            <a:solidFill>
              <a:srgbClr val="FFA4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Montserrat"/>
                  <a:ea typeface="Montserrat"/>
                  <a:cs typeface="Montserrat"/>
                  <a:sym typeface="Montserrat"/>
                </a:rPr>
                <a:t>Elección del filtro base</a:t>
              </a:r>
              <a:endParaRPr b="1" dirty="0">
                <a:solidFill>
                  <a:srgbClr val="FFFFFF"/>
                </a:solidFill>
                <a:latin typeface="Montserrat"/>
                <a:ea typeface="Montserrat"/>
                <a:cs typeface="Montserrat"/>
                <a:sym typeface="Montserrat"/>
              </a:endParaRPr>
            </a:p>
          </p:txBody>
        </p:sp>
        <p:sp>
          <p:nvSpPr>
            <p:cNvPr id="796" name="Google Shape;796;p31"/>
            <p:cNvSpPr txBox="1"/>
            <p:nvPr/>
          </p:nvSpPr>
          <p:spPr>
            <a:xfrm>
              <a:off x="3478948" y="2057125"/>
              <a:ext cx="2628685" cy="2615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sz="1000" dirty="0">
                  <a:solidFill>
                    <a:schemeClr val="tx1"/>
                  </a:solidFill>
                  <a:latin typeface="Montserrat Light"/>
                  <a:ea typeface="Montserrat Light"/>
                  <a:cs typeface="Montserrat Light"/>
                  <a:sym typeface="Montserrat Light"/>
                </a:rPr>
                <a:t>Si nuestro archivo es un archivo de texto, seguiremos el proceso para crear el filtro para Trados Studio</a:t>
              </a:r>
              <a:r>
                <a:rPr lang="en" sz="1000" dirty="0">
                  <a:solidFill>
                    <a:schemeClr val="tx1"/>
                  </a:solidFill>
                  <a:latin typeface="Montserrat Light"/>
                  <a:ea typeface="Montserrat Light"/>
                  <a:cs typeface="Montserrat Light"/>
                  <a:sym typeface="Montserrat Light"/>
                </a:rPr>
                <a:t>.</a:t>
              </a:r>
            </a:p>
            <a:p>
              <a:pPr marL="0" lvl="0" indent="0" algn="l" rtl="0">
                <a:lnSpc>
                  <a:spcPct val="115000"/>
                </a:lnSpc>
                <a:spcBef>
                  <a:spcPts val="0"/>
                </a:spcBef>
                <a:spcAft>
                  <a:spcPts val="0"/>
                </a:spcAft>
                <a:buNone/>
              </a:pPr>
              <a:endParaRPr lang="en" sz="1000" dirty="0">
                <a:solidFill>
                  <a:srgbClr val="434343"/>
                </a:solidFill>
                <a:latin typeface="Montserrat Light"/>
                <a:ea typeface="Montserrat Light"/>
                <a:cs typeface="Montserrat Light"/>
                <a:sym typeface="Montserrat Light"/>
              </a:endParaRPr>
            </a:p>
            <a:p>
              <a:pPr marL="171450" lvl="0" indent="-171450" algn="just"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Si el archivo es de la familia de los XML, usaremos el filtro de </a:t>
              </a:r>
              <a:r>
                <a:rPr lang="es-ES" sz="1000" b="1" dirty="0">
                  <a:solidFill>
                    <a:srgbClr val="434343"/>
                  </a:solidFill>
                  <a:latin typeface="Montserrat Light"/>
                  <a:ea typeface="Montserrat Light"/>
                  <a:cs typeface="Montserrat Light"/>
                  <a:sym typeface="Montserrat Light"/>
                </a:rPr>
                <a:t>XML 2</a:t>
              </a:r>
              <a:r>
                <a:rPr lang="es-ES" sz="1000" dirty="0">
                  <a:solidFill>
                    <a:srgbClr val="434343"/>
                  </a:solidFill>
                  <a:latin typeface="Montserrat Light"/>
                  <a:ea typeface="Montserrat Light"/>
                  <a:cs typeface="Montserrat Light"/>
                  <a:sym typeface="Montserrat Light"/>
                </a:rPr>
                <a:t> como base para el nuevo filtro.</a:t>
              </a:r>
            </a:p>
            <a:p>
              <a:pPr marL="171450" lvl="0" indent="-171450" algn="just"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Si el archivo es de texto delimitado, usaremos como base el filtro de </a:t>
              </a:r>
              <a:r>
                <a:rPr lang="es-ES" sz="1000" b="1" dirty="0">
                  <a:solidFill>
                    <a:srgbClr val="434343"/>
                  </a:solidFill>
                  <a:latin typeface="Montserrat Light"/>
                  <a:ea typeface="Montserrat Light"/>
                  <a:cs typeface="Montserrat Light"/>
                  <a:sym typeface="Montserrat Light"/>
                </a:rPr>
                <a:t>texto delimitado por expresiones regulares</a:t>
              </a:r>
              <a:r>
                <a:rPr lang="es-ES" sz="1000" dirty="0">
                  <a:solidFill>
                    <a:srgbClr val="434343"/>
                  </a:solidFill>
                  <a:latin typeface="Montserrat Light"/>
                  <a:ea typeface="Montserrat Light"/>
                  <a:cs typeface="Montserrat Light"/>
                  <a:sym typeface="Montserrat Light"/>
                </a:rPr>
                <a:t> de Studio.</a:t>
              </a:r>
              <a:endParaRPr sz="1000" dirty="0">
                <a:solidFill>
                  <a:srgbClr val="434343"/>
                </a:solidFill>
                <a:latin typeface="Montserrat Light"/>
                <a:ea typeface="Montserrat Light"/>
                <a:cs typeface="Montserrat Light"/>
                <a:sym typeface="Montserrat Light"/>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7"/>
          <p:cNvSpPr txBox="1">
            <a:spLocks noGrp="1"/>
          </p:cNvSpPr>
          <p:nvPr>
            <p:ph type="ctrTitle"/>
          </p:nvPr>
        </p:nvSpPr>
        <p:spPr>
          <a:xfrm>
            <a:off x="685799" y="1659550"/>
            <a:ext cx="524587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¡Que no pare la cosa!</a:t>
            </a:r>
            <a:endParaRPr dirty="0"/>
          </a:p>
        </p:txBody>
      </p:sp>
      <p:sp>
        <p:nvSpPr>
          <p:cNvPr id="650" name="Google Shape;650;p17"/>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Creemos otro filtro</a:t>
            </a:r>
            <a:endParaRPr dirty="0"/>
          </a:p>
        </p:txBody>
      </p:sp>
    </p:spTree>
    <p:extLst>
      <p:ext uri="{BB962C8B-B14F-4D97-AF65-F5344CB8AC3E}">
        <p14:creationId xmlns:p14="http://schemas.microsoft.com/office/powerpoint/2010/main" val="1262234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289288" y="599444"/>
            <a:ext cx="7621552" cy="3944612"/>
          </a:xfrm>
          <a:prstGeom prst="rect">
            <a:avLst/>
          </a:prstGeom>
        </p:spPr>
        <p:txBody>
          <a:bodyPr spcFirstLastPara="1" wrap="square" lIns="91425" tIns="91425" rIns="91425" bIns="91425" anchor="t" anchorCtr="0">
            <a:noAutofit/>
          </a:bodyPr>
          <a:lstStyle/>
          <a:p>
            <a:pPr marL="0" lvl="0" indent="0">
              <a:buNone/>
            </a:pPr>
            <a:r>
              <a:rPr lang="es-ES" sz="2000" b="1" dirty="0">
                <a:solidFill>
                  <a:srgbClr val="222222"/>
                </a:solidFill>
                <a:latin typeface="Montserrat"/>
                <a:sym typeface="Montserrat"/>
              </a:rPr>
              <a:t>Identificación del tipo de archivo: </a:t>
            </a:r>
            <a:r>
              <a:rPr lang="es-ES" sz="2000" b="1" dirty="0" err="1">
                <a:solidFill>
                  <a:srgbClr val="222222"/>
                </a:solidFill>
                <a:latin typeface="Montserrat"/>
                <a:sym typeface="Montserrat"/>
              </a:rPr>
              <a:t>musique_EN.ts</a:t>
            </a: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1400" dirty="0">
              <a:sym typeface="Montserrat"/>
            </a:endParaRPr>
          </a:p>
          <a:p>
            <a:pPr marL="0" lvl="0" indent="0" algn="just" rtl="0">
              <a:spcBef>
                <a:spcPts val="600"/>
              </a:spcBef>
              <a:spcAft>
                <a:spcPts val="0"/>
              </a:spcAft>
              <a:buNone/>
            </a:pPr>
            <a:r>
              <a:rPr lang="es-ES" sz="2000" dirty="0">
                <a:sym typeface="Montserrat"/>
              </a:rPr>
              <a:t>Aunque no tenga la extensión XML, si abrimos este archivo con un editor de textos, veremos la declaración XML en la primera línea y etiquetas de apertura y otra de cierre que delimitan el contenido. Por lo tanto, se trata de un </a:t>
            </a:r>
            <a:r>
              <a:rPr lang="es-ES" sz="2000" b="1" u="sng" dirty="0">
                <a:sym typeface="Montserrat"/>
              </a:rPr>
              <a:t>archivo de la familia de los XML.</a:t>
            </a:r>
            <a:endParaRPr sz="2000" b="1" u="sng"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pic>
        <p:nvPicPr>
          <p:cNvPr id="6" name="Imagen 5">
            <a:extLst>
              <a:ext uri="{FF2B5EF4-FFF2-40B4-BE49-F238E27FC236}">
                <a16:creationId xmlns:a16="http://schemas.microsoft.com/office/drawing/2014/main" id="{60EFBD32-40D4-5963-7B39-24B4DF78790B}"/>
              </a:ext>
            </a:extLst>
          </p:cNvPr>
          <p:cNvPicPr>
            <a:picLocks noChangeAspect="1"/>
          </p:cNvPicPr>
          <p:nvPr/>
        </p:nvPicPr>
        <p:blipFill>
          <a:blip r:embed="rId3"/>
          <a:stretch>
            <a:fillRect/>
          </a:stretch>
        </p:blipFill>
        <p:spPr>
          <a:xfrm>
            <a:off x="1289288" y="1237618"/>
            <a:ext cx="7621552" cy="1752071"/>
          </a:xfrm>
          <a:prstGeom prst="rect">
            <a:avLst/>
          </a:prstGeom>
        </p:spPr>
      </p:pic>
    </p:spTree>
    <p:extLst>
      <p:ext uri="{BB962C8B-B14F-4D97-AF65-F5344CB8AC3E}">
        <p14:creationId xmlns:p14="http://schemas.microsoft.com/office/powerpoint/2010/main" val="1111858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rPr>
              <a:t>Identificación del contenido traducible</a:t>
            </a:r>
            <a:endParaRPr lang="es-ES" sz="2000" b="1" dirty="0">
              <a:solidFill>
                <a:srgbClr val="222222"/>
              </a:solidFill>
              <a:latin typeface="Montserrat"/>
              <a:sym typeface="Montserrat"/>
            </a:endParaRPr>
          </a:p>
          <a:p>
            <a:pPr marL="0" indent="0">
              <a:buNone/>
            </a:pPr>
            <a:endParaRPr lang="es-ES" sz="1000" dirty="0"/>
          </a:p>
          <a:p>
            <a:pPr marL="0" indent="0" algn="just">
              <a:buNone/>
            </a:pPr>
            <a:r>
              <a:rPr lang="es-ES" sz="2000" dirty="0"/>
              <a:t>Si nos fijamos en la captura anterior, veremos que es un archivo bilingüe donde el contenido traducible aparece entre etiquetas </a:t>
            </a:r>
            <a:r>
              <a:rPr lang="es-ES" sz="2000" b="1" i="1" dirty="0" err="1"/>
              <a:t>translation</a:t>
            </a:r>
            <a:r>
              <a:rPr lang="es-ES" sz="2000" i="1" dirty="0"/>
              <a:t> </a:t>
            </a:r>
            <a:r>
              <a:rPr lang="es-ES" sz="2000" dirty="0"/>
              <a:t>de apertura y de cierre, mientras que el contenido situado entre las etiquetas </a:t>
            </a:r>
            <a:r>
              <a:rPr lang="es-ES" sz="2000" b="1" i="1" dirty="0" err="1"/>
              <a:t>source</a:t>
            </a:r>
            <a:r>
              <a:rPr lang="es-ES" sz="2000" b="1" dirty="0"/>
              <a:t> </a:t>
            </a:r>
            <a:r>
              <a:rPr lang="es-ES" sz="2000" dirty="0"/>
              <a:t>no es traducible.</a:t>
            </a:r>
          </a:p>
          <a:p>
            <a:pPr marL="0" indent="0" algn="just">
              <a:buNone/>
            </a:pPr>
            <a:r>
              <a:rPr lang="es-ES" sz="2000" dirty="0"/>
              <a:t>Asimismo, si abrimos el archivo con un editor de texto, descubriremos que hay entidades HTML y variables. Tendremos que convertir todas a etiquetas de Studio para evitar que puedan ser manipuladas durante la traducción o revisión del archivo.</a:t>
            </a:r>
          </a:p>
          <a:p>
            <a:pPr marL="0" indent="0">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1379569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5" name="Imagen 4">
            <a:extLst>
              <a:ext uri="{FF2B5EF4-FFF2-40B4-BE49-F238E27FC236}">
                <a16:creationId xmlns:a16="http://schemas.microsoft.com/office/drawing/2014/main" id="{A723EA0C-BF36-0291-3C6B-132AA9A12944}"/>
              </a:ext>
            </a:extLst>
          </p:cNvPr>
          <p:cNvPicPr>
            <a:picLocks noChangeAspect="1"/>
          </p:cNvPicPr>
          <p:nvPr/>
        </p:nvPicPr>
        <p:blipFill>
          <a:blip r:embed="rId3"/>
          <a:stretch>
            <a:fillRect/>
          </a:stretch>
        </p:blipFill>
        <p:spPr>
          <a:xfrm>
            <a:off x="4153422" y="1959974"/>
            <a:ext cx="4239720" cy="1531626"/>
          </a:xfrm>
          <a:prstGeom prst="rect">
            <a:avLst/>
          </a:prstGeom>
        </p:spPr>
      </p:pic>
      <p:sp>
        <p:nvSpPr>
          <p:cNvPr id="837" name="Google Shape;837;p35"/>
          <p:cNvSpPr/>
          <p:nvPr/>
        </p:nvSpPr>
        <p:spPr>
          <a:xfrm>
            <a:off x="3912042" y="279207"/>
            <a:ext cx="4644742" cy="388895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33</a:t>
            </a:fld>
            <a:endParaRPr>
              <a:solidFill>
                <a:srgbClr val="FFFFFF"/>
              </a:solidFill>
            </a:endParaRPr>
          </a:p>
        </p:txBody>
      </p:sp>
      <p:sp>
        <p:nvSpPr>
          <p:cNvPr id="840" name="Google Shape;840;p35"/>
          <p:cNvSpPr txBox="1">
            <a:spLocks noGrp="1"/>
          </p:cNvSpPr>
          <p:nvPr>
            <p:ph type="body" idx="4294967295"/>
          </p:nvPr>
        </p:nvSpPr>
        <p:spPr>
          <a:xfrm>
            <a:off x="66311" y="403834"/>
            <a:ext cx="3329041"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a:t>
            </a:r>
          </a:p>
          <a:p>
            <a:pPr marL="285750" lvl="0" indent="-285750" algn="just">
              <a:buFont typeface="Wingdings" panose="05000000000000000000" pitchFamily="2" charset="2"/>
              <a:buChar char="q"/>
            </a:pPr>
            <a:r>
              <a:rPr lang="es-ES" sz="1600" b="1" dirty="0"/>
              <a:t>Configuración del proyecto &gt; Tipos de archivo &gt; Nuevo &gt; XML 2.</a:t>
            </a:r>
            <a:endParaRPr lang="es-ES" sz="1600" dirty="0"/>
          </a:p>
          <a:p>
            <a:pPr marL="285750" lvl="0" indent="-285750" algn="just">
              <a:buFont typeface="Wingdings" panose="05000000000000000000" pitchFamily="2" charset="2"/>
              <a:buChar char="q"/>
            </a:pPr>
            <a:r>
              <a:rPr lang="es-ES" sz="1600" dirty="0"/>
              <a:t>Después hay que cambiar la extensión del archivo según sea necesario (en este caso, la cambiamos por </a:t>
            </a:r>
            <a:r>
              <a:rPr lang="es-ES" sz="1600" b="1" i="1" dirty="0" err="1"/>
              <a:t>ts</a:t>
            </a:r>
            <a:r>
              <a:rPr lang="es-ES" sz="1600" dirty="0"/>
              <a:t>).</a:t>
            </a:r>
            <a:endParaRPr sz="1600" dirty="0"/>
          </a:p>
        </p:txBody>
      </p:sp>
      <p:pic>
        <p:nvPicPr>
          <p:cNvPr id="4" name="Imagen 3">
            <a:extLst>
              <a:ext uri="{FF2B5EF4-FFF2-40B4-BE49-F238E27FC236}">
                <a16:creationId xmlns:a16="http://schemas.microsoft.com/office/drawing/2014/main" id="{6A32A319-65F6-32C6-74C0-DDE71D487F0C}"/>
              </a:ext>
            </a:extLst>
          </p:cNvPr>
          <p:cNvPicPr>
            <a:picLocks noChangeAspect="1"/>
          </p:cNvPicPr>
          <p:nvPr/>
        </p:nvPicPr>
        <p:blipFill>
          <a:blip r:embed="rId4"/>
          <a:stretch>
            <a:fillRect/>
          </a:stretch>
        </p:blipFill>
        <p:spPr>
          <a:xfrm>
            <a:off x="4253947" y="514668"/>
            <a:ext cx="3469815" cy="1431756"/>
          </a:xfrm>
          <a:prstGeom prst="rect">
            <a:avLst/>
          </a:prstGeom>
        </p:spPr>
      </p:pic>
    </p:spTree>
    <p:extLst>
      <p:ext uri="{BB962C8B-B14F-4D97-AF65-F5344CB8AC3E}">
        <p14:creationId xmlns:p14="http://schemas.microsoft.com/office/powerpoint/2010/main" val="2773015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7" name="Imagen 6">
            <a:extLst>
              <a:ext uri="{FF2B5EF4-FFF2-40B4-BE49-F238E27FC236}">
                <a16:creationId xmlns:a16="http://schemas.microsoft.com/office/drawing/2014/main" id="{DF5E2EF6-71A0-B784-A55D-EE28E4F22AB7}"/>
              </a:ext>
            </a:extLst>
          </p:cNvPr>
          <p:cNvPicPr>
            <a:picLocks noChangeAspect="1"/>
          </p:cNvPicPr>
          <p:nvPr/>
        </p:nvPicPr>
        <p:blipFill>
          <a:blip r:embed="rId3"/>
          <a:stretch>
            <a:fillRect/>
          </a:stretch>
        </p:blipFill>
        <p:spPr>
          <a:xfrm>
            <a:off x="3802563" y="736467"/>
            <a:ext cx="5034310" cy="2533333"/>
          </a:xfrm>
          <a:prstGeom prst="rect">
            <a:avLst/>
          </a:prstGeom>
        </p:spPr>
      </p:pic>
      <p:sp>
        <p:nvSpPr>
          <p:cNvPr id="837" name="Google Shape;837;p35"/>
          <p:cNvSpPr/>
          <p:nvPr/>
        </p:nvSpPr>
        <p:spPr>
          <a:xfrm>
            <a:off x="3601826" y="556591"/>
            <a:ext cx="5235047" cy="355666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34</a:t>
            </a:fld>
            <a:endParaRPr>
              <a:solidFill>
                <a:srgbClr val="FFFFFF"/>
              </a:solidFill>
            </a:endParaRPr>
          </a:p>
        </p:txBody>
      </p:sp>
      <p:sp>
        <p:nvSpPr>
          <p:cNvPr id="840" name="Google Shape;840;p35"/>
          <p:cNvSpPr txBox="1">
            <a:spLocks noGrp="1"/>
          </p:cNvSpPr>
          <p:nvPr>
            <p:ph type="body" idx="4294967295"/>
          </p:nvPr>
        </p:nvSpPr>
        <p:spPr>
          <a:xfrm>
            <a:off x="1" y="403834"/>
            <a:ext cx="3358832"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(II)</a:t>
            </a:r>
          </a:p>
          <a:p>
            <a:pPr marL="285750" lvl="0" indent="-285750" algn="just">
              <a:buFont typeface="Wingdings" panose="05000000000000000000" pitchFamily="2" charset="2"/>
              <a:buChar char="q"/>
            </a:pPr>
            <a:r>
              <a:rPr lang="es-ES" sz="1600" dirty="0"/>
              <a:t>En </a:t>
            </a:r>
            <a:r>
              <a:rPr lang="es-ES" sz="1600" b="1" dirty="0"/>
              <a:t>Tipo de regla, </a:t>
            </a:r>
            <a:r>
              <a:rPr lang="es-ES" sz="1600" dirty="0"/>
              <a:t>podemos utilizar cualquiera de las dos opciones, ya que lograremos resultados parecidos.</a:t>
            </a:r>
          </a:p>
          <a:p>
            <a:pPr marL="285750" lvl="0" indent="-285750" algn="just">
              <a:buFont typeface="Wingdings" panose="05000000000000000000" pitchFamily="2" charset="2"/>
              <a:buChar char="q"/>
            </a:pPr>
            <a:r>
              <a:rPr lang="es-ES" sz="1600" dirty="0"/>
              <a:t>Para este archivo de ejemplo, usaremos la opción </a:t>
            </a:r>
            <a:r>
              <a:rPr lang="es-ES" sz="1600" b="1" dirty="0"/>
              <a:t>Reglas de elemento</a:t>
            </a:r>
            <a:r>
              <a:rPr lang="es-ES" sz="1600" dirty="0"/>
              <a:t>.</a:t>
            </a:r>
            <a:endParaRPr sz="1600" dirty="0"/>
          </a:p>
        </p:txBody>
      </p:sp>
    </p:spTree>
    <p:extLst>
      <p:ext uri="{BB962C8B-B14F-4D97-AF65-F5344CB8AC3E}">
        <p14:creationId xmlns:p14="http://schemas.microsoft.com/office/powerpoint/2010/main" val="1412847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5" name="Imagen 4">
            <a:extLst>
              <a:ext uri="{FF2B5EF4-FFF2-40B4-BE49-F238E27FC236}">
                <a16:creationId xmlns:a16="http://schemas.microsoft.com/office/drawing/2014/main" id="{5F1BA5ED-672C-6A08-F4A6-F770D17BB4FE}"/>
              </a:ext>
            </a:extLst>
          </p:cNvPr>
          <p:cNvPicPr>
            <a:picLocks noChangeAspect="1"/>
          </p:cNvPicPr>
          <p:nvPr/>
        </p:nvPicPr>
        <p:blipFill>
          <a:blip r:embed="rId3"/>
          <a:stretch>
            <a:fillRect/>
          </a:stretch>
        </p:blipFill>
        <p:spPr>
          <a:xfrm>
            <a:off x="3768918" y="847450"/>
            <a:ext cx="5055985" cy="2262463"/>
          </a:xfrm>
          <a:prstGeom prst="rect">
            <a:avLst/>
          </a:prstGeom>
        </p:spPr>
      </p:pic>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35</a:t>
            </a:fld>
            <a:endParaRPr>
              <a:solidFill>
                <a:srgbClr val="FFFFFF"/>
              </a:solidFill>
            </a:endParaRPr>
          </a:p>
        </p:txBody>
      </p:sp>
      <p:sp>
        <p:nvSpPr>
          <p:cNvPr id="840" name="Google Shape;840;p35"/>
          <p:cNvSpPr txBox="1">
            <a:spLocks noGrp="1"/>
          </p:cNvSpPr>
          <p:nvPr>
            <p:ph type="body" idx="4294967295"/>
          </p:nvPr>
        </p:nvSpPr>
        <p:spPr>
          <a:xfrm>
            <a:off x="110619" y="409799"/>
            <a:ext cx="3403858"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(III)</a:t>
            </a:r>
          </a:p>
          <a:p>
            <a:pPr marL="285750" lvl="0" indent="-285750" algn="just">
              <a:buFont typeface="Wingdings" panose="05000000000000000000" pitchFamily="2" charset="2"/>
              <a:buChar char="q"/>
            </a:pPr>
            <a:r>
              <a:rPr lang="es-ES" sz="1600" dirty="0"/>
              <a:t>En el paso </a:t>
            </a:r>
            <a:r>
              <a:rPr lang="es-ES" sz="1600" b="1" dirty="0"/>
              <a:t>Importación de configuración de XML, </a:t>
            </a:r>
            <a:r>
              <a:rPr lang="es-ES" sz="1600" dirty="0"/>
              <a:t>buscamos los archivos</a:t>
            </a:r>
            <a:br>
              <a:rPr lang="es-ES" sz="1600" dirty="0"/>
            </a:br>
            <a:r>
              <a:rPr lang="es-ES" sz="1600" dirty="0"/>
              <a:t>de origen.</a:t>
            </a:r>
          </a:p>
          <a:p>
            <a:pPr marL="285750" lvl="0" indent="-285750" algn="just">
              <a:buFont typeface="Wingdings" panose="05000000000000000000" pitchFamily="2" charset="2"/>
              <a:buChar char="q"/>
            </a:pPr>
            <a:r>
              <a:rPr lang="es-ES" sz="1600" dirty="0"/>
              <a:t>En este caso, tendremos que cambiar la extensión a XML del archivo que usemos como muestra (o crear una copia del archivo).</a:t>
            </a:r>
          </a:p>
          <a:p>
            <a:pPr marL="285750" lvl="0" indent="-285750" algn="just">
              <a:buFont typeface="Wingdings" panose="05000000000000000000" pitchFamily="2" charset="2"/>
              <a:buChar char="q"/>
            </a:pPr>
            <a:r>
              <a:rPr lang="es-ES" sz="1600" dirty="0"/>
              <a:t>Studio analizará su estructura y mostrará una lista de las etiquetas XML que encuentre.</a:t>
            </a:r>
            <a:endParaRPr sz="1600" dirty="0"/>
          </a:p>
        </p:txBody>
      </p:sp>
      <p:sp>
        <p:nvSpPr>
          <p:cNvPr id="4" name="Google Shape;837;p35">
            <a:extLst>
              <a:ext uri="{FF2B5EF4-FFF2-40B4-BE49-F238E27FC236}">
                <a16:creationId xmlns:a16="http://schemas.microsoft.com/office/drawing/2014/main" id="{58285AC0-2115-32FD-74B6-0B9D9A66DE7C}"/>
              </a:ext>
            </a:extLst>
          </p:cNvPr>
          <p:cNvSpPr/>
          <p:nvPr/>
        </p:nvSpPr>
        <p:spPr>
          <a:xfrm>
            <a:off x="3633077" y="620134"/>
            <a:ext cx="5400304" cy="342552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301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7" name="Imagen 6">
            <a:extLst>
              <a:ext uri="{FF2B5EF4-FFF2-40B4-BE49-F238E27FC236}">
                <a16:creationId xmlns:a16="http://schemas.microsoft.com/office/drawing/2014/main" id="{82B95311-53C4-0455-D27D-412C7DEF02E3}"/>
              </a:ext>
            </a:extLst>
          </p:cNvPr>
          <p:cNvPicPr>
            <a:picLocks noChangeAspect="1"/>
          </p:cNvPicPr>
          <p:nvPr/>
        </p:nvPicPr>
        <p:blipFill>
          <a:blip r:embed="rId3"/>
          <a:stretch>
            <a:fillRect/>
          </a:stretch>
        </p:blipFill>
        <p:spPr>
          <a:xfrm>
            <a:off x="3912263" y="1749307"/>
            <a:ext cx="4986137" cy="1008674"/>
          </a:xfrm>
          <a:prstGeom prst="rect">
            <a:avLst/>
          </a:prstGeom>
        </p:spPr>
      </p:pic>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36</a:t>
            </a:fld>
            <a:endParaRPr>
              <a:solidFill>
                <a:srgbClr val="FFFFFF"/>
              </a:solidFill>
            </a:endParaRPr>
          </a:p>
        </p:txBody>
      </p:sp>
      <p:sp>
        <p:nvSpPr>
          <p:cNvPr id="840" name="Google Shape;840;p35"/>
          <p:cNvSpPr txBox="1">
            <a:spLocks noGrp="1"/>
          </p:cNvSpPr>
          <p:nvPr>
            <p:ph type="body" idx="4294967295"/>
          </p:nvPr>
        </p:nvSpPr>
        <p:spPr>
          <a:xfrm>
            <a:off x="8473" y="401848"/>
            <a:ext cx="3593166"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(IV)</a:t>
            </a:r>
          </a:p>
          <a:p>
            <a:pPr marL="285750" lvl="0" indent="-285750" algn="just">
              <a:buFont typeface="Wingdings" panose="05000000000000000000" pitchFamily="2" charset="2"/>
              <a:buChar char="q"/>
            </a:pPr>
            <a:r>
              <a:rPr lang="es-ES" sz="1600" dirty="0"/>
              <a:t>Después Studio nos pide el elemento raíz (no hay que cambiarlo en principio).</a:t>
            </a:r>
          </a:p>
          <a:p>
            <a:pPr marL="285750" lvl="0" indent="-285750" algn="just">
              <a:buFont typeface="Wingdings" panose="05000000000000000000" pitchFamily="2" charset="2"/>
              <a:buChar char="q"/>
            </a:pPr>
            <a:r>
              <a:rPr lang="es-ES" sz="1600" dirty="0"/>
              <a:t>Cada vez que importemos un archivo TS con este elemento raíz, Studio le asignará este filtro de forma automática.</a:t>
            </a:r>
            <a:endParaRPr sz="1600" dirty="0"/>
          </a:p>
        </p:txBody>
      </p:sp>
      <p:sp>
        <p:nvSpPr>
          <p:cNvPr id="4" name="Google Shape;837;p35">
            <a:extLst>
              <a:ext uri="{FF2B5EF4-FFF2-40B4-BE49-F238E27FC236}">
                <a16:creationId xmlns:a16="http://schemas.microsoft.com/office/drawing/2014/main" id="{58285AC0-2115-32FD-74B6-0B9D9A66DE7C}"/>
              </a:ext>
            </a:extLst>
          </p:cNvPr>
          <p:cNvSpPr/>
          <p:nvPr/>
        </p:nvSpPr>
        <p:spPr>
          <a:xfrm>
            <a:off x="3705180" y="1614395"/>
            <a:ext cx="5400304" cy="191471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1669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6" name="Imagen 5">
            <a:extLst>
              <a:ext uri="{FF2B5EF4-FFF2-40B4-BE49-F238E27FC236}">
                <a16:creationId xmlns:a16="http://schemas.microsoft.com/office/drawing/2014/main" id="{30671CF3-A848-4534-8F7F-97BB499A7DCC}"/>
              </a:ext>
            </a:extLst>
          </p:cNvPr>
          <p:cNvPicPr>
            <a:picLocks noChangeAspect="1"/>
          </p:cNvPicPr>
          <p:nvPr/>
        </p:nvPicPr>
        <p:blipFill>
          <a:blip r:embed="rId3"/>
          <a:stretch>
            <a:fillRect/>
          </a:stretch>
        </p:blipFill>
        <p:spPr>
          <a:xfrm>
            <a:off x="5017273" y="556618"/>
            <a:ext cx="2918165" cy="3290319"/>
          </a:xfrm>
          <a:prstGeom prst="rect">
            <a:avLst/>
          </a:prstGeom>
        </p:spPr>
      </p:pic>
      <p:sp>
        <p:nvSpPr>
          <p:cNvPr id="837" name="Google Shape;837;p35"/>
          <p:cNvSpPr/>
          <p:nvPr/>
        </p:nvSpPr>
        <p:spPr>
          <a:xfrm>
            <a:off x="4675367" y="291994"/>
            <a:ext cx="3530379" cy="439927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3690645" y="291993"/>
            <a:ext cx="4764283" cy="29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37</a:t>
            </a:fld>
            <a:endParaRPr>
              <a:solidFill>
                <a:srgbClr val="FFFFFF"/>
              </a:solidFill>
            </a:endParaRPr>
          </a:p>
        </p:txBody>
      </p:sp>
      <p:sp>
        <p:nvSpPr>
          <p:cNvPr id="840" name="Google Shape;840;p35"/>
          <p:cNvSpPr txBox="1">
            <a:spLocks noGrp="1"/>
          </p:cNvSpPr>
          <p:nvPr>
            <p:ph type="body" idx="4294967295"/>
          </p:nvPr>
        </p:nvSpPr>
        <p:spPr>
          <a:xfrm>
            <a:off x="319096" y="409799"/>
            <a:ext cx="3608848" cy="3893260"/>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(y V)</a:t>
            </a:r>
          </a:p>
          <a:p>
            <a:pPr marL="285750" lvl="0" indent="-285750" algn="just">
              <a:buFont typeface="Wingdings" panose="05000000000000000000" pitchFamily="2" charset="2"/>
              <a:buChar char="q"/>
            </a:pPr>
            <a:r>
              <a:rPr lang="es-ES" sz="1600" dirty="0"/>
              <a:t>En </a:t>
            </a:r>
            <a:r>
              <a:rPr lang="es-ES" sz="1600" b="1" dirty="0"/>
              <a:t>Reglas de analizador, </a:t>
            </a:r>
            <a:r>
              <a:rPr lang="es-ES" sz="1600" dirty="0"/>
              <a:t>veremos las etiquetas XML que conforman el archivo de muestra en cuestión.</a:t>
            </a:r>
          </a:p>
          <a:p>
            <a:pPr marL="285750" lvl="0" indent="-285750" algn="just">
              <a:buFont typeface="Wingdings" panose="05000000000000000000" pitchFamily="2" charset="2"/>
              <a:buChar char="q"/>
            </a:pPr>
            <a:r>
              <a:rPr lang="es-ES" sz="1600" dirty="0"/>
              <a:t>En este caso, marcamos la etiqueta </a:t>
            </a:r>
            <a:r>
              <a:rPr lang="es-ES" sz="1600" b="1" dirty="0" err="1"/>
              <a:t>source</a:t>
            </a:r>
            <a:r>
              <a:rPr lang="es-ES" sz="1600" dirty="0"/>
              <a:t> como no traducible.</a:t>
            </a:r>
          </a:p>
          <a:p>
            <a:pPr marL="285750" lvl="0" indent="-285750" algn="just">
              <a:buFont typeface="Wingdings" panose="05000000000000000000" pitchFamily="2" charset="2"/>
              <a:buChar char="q"/>
            </a:pPr>
            <a:r>
              <a:rPr lang="es-ES" sz="1600" dirty="0"/>
              <a:t>En cuanto a la etiqueta </a:t>
            </a:r>
            <a:r>
              <a:rPr lang="es-ES" sz="1600" b="1" dirty="0" err="1"/>
              <a:t>name</a:t>
            </a:r>
            <a:r>
              <a:rPr lang="es-ES" sz="1600" b="1" dirty="0"/>
              <a:t>, </a:t>
            </a:r>
            <a:r>
              <a:rPr lang="es-ES" sz="1600" dirty="0"/>
              <a:t>conviene consultar con el cliente si tenemos dudas.</a:t>
            </a:r>
            <a:endParaRPr sz="1600" dirty="0"/>
          </a:p>
        </p:txBody>
      </p:sp>
    </p:spTree>
    <p:extLst>
      <p:ext uri="{BB962C8B-B14F-4D97-AF65-F5344CB8AC3E}">
        <p14:creationId xmlns:p14="http://schemas.microsoft.com/office/powerpoint/2010/main" val="3715013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46091740-D7B1-095C-BB81-E08E0AD3D6C7}"/>
              </a:ext>
            </a:extLst>
          </p:cNvPr>
          <p:cNvPicPr>
            <a:picLocks noChangeAspect="1"/>
          </p:cNvPicPr>
          <p:nvPr/>
        </p:nvPicPr>
        <p:blipFill>
          <a:blip r:embed="rId3"/>
          <a:stretch>
            <a:fillRect/>
          </a:stretch>
        </p:blipFill>
        <p:spPr>
          <a:xfrm>
            <a:off x="4370718" y="1409771"/>
            <a:ext cx="4460416" cy="1976363"/>
          </a:xfrm>
          <a:prstGeom prst="rect">
            <a:avLst/>
          </a:prstGeom>
        </p:spPr>
      </p:pic>
      <p:sp>
        <p:nvSpPr>
          <p:cNvPr id="837" name="Google Shape;837;p35"/>
          <p:cNvSpPr/>
          <p:nvPr/>
        </p:nvSpPr>
        <p:spPr>
          <a:xfrm>
            <a:off x="4195260" y="1176792"/>
            <a:ext cx="4762291" cy="291909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38</a:t>
            </a:fld>
            <a:endParaRPr>
              <a:solidFill>
                <a:srgbClr val="FFFFFF"/>
              </a:solidFill>
            </a:endParaRPr>
          </a:p>
        </p:txBody>
      </p:sp>
      <p:sp>
        <p:nvSpPr>
          <p:cNvPr id="840" name="Google Shape;840;p35"/>
          <p:cNvSpPr txBox="1">
            <a:spLocks noGrp="1"/>
          </p:cNvSpPr>
          <p:nvPr>
            <p:ph type="body" idx="4294967295"/>
          </p:nvPr>
        </p:nvSpPr>
        <p:spPr>
          <a:xfrm>
            <a:off x="186449" y="405428"/>
            <a:ext cx="3815484"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HTML (I)</a:t>
            </a:r>
          </a:p>
          <a:p>
            <a:pPr marL="285750" lvl="0" indent="-285750" algn="just">
              <a:buFont typeface="Wingdings" panose="05000000000000000000" pitchFamily="2" charset="2"/>
              <a:buChar char="q"/>
            </a:pPr>
            <a:r>
              <a:rPr lang="es-ES" sz="1600" dirty="0"/>
              <a:t>En el caso de las etiquetas HTML, podemos añadirlas una a una o en bloque de forma manual.</a:t>
            </a:r>
          </a:p>
          <a:p>
            <a:pPr marL="285750" lvl="0" indent="-285750" algn="just">
              <a:buFont typeface="Wingdings" panose="05000000000000000000" pitchFamily="2" charset="2"/>
              <a:buChar char="q"/>
            </a:pPr>
            <a:r>
              <a:rPr lang="es-ES" sz="1600" dirty="0"/>
              <a:t>Sin embargo, es más fácil usar el procesador para texto HTML propio de Studio si solo hay etiquetas HTML y no variables en el archivo.</a:t>
            </a:r>
          </a:p>
          <a:p>
            <a:pPr marL="285750" lvl="0" indent="-285750" algn="just">
              <a:buFont typeface="Wingdings" panose="05000000000000000000" pitchFamily="2" charset="2"/>
              <a:buChar char="q"/>
            </a:pPr>
            <a:r>
              <a:rPr lang="es-ES" sz="1600" dirty="0"/>
              <a:t>Elegiremos una de las dos opciones en función de si hay secciones CDATA en el archivo de origen.</a:t>
            </a:r>
            <a:endParaRPr sz="1600" dirty="0"/>
          </a:p>
        </p:txBody>
      </p:sp>
    </p:spTree>
    <p:extLst>
      <p:ext uri="{BB962C8B-B14F-4D97-AF65-F5344CB8AC3E}">
        <p14:creationId xmlns:p14="http://schemas.microsoft.com/office/powerpoint/2010/main" val="656882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E58341C2-41D5-1FDF-94A7-FCEF96826963}"/>
              </a:ext>
            </a:extLst>
          </p:cNvPr>
          <p:cNvPicPr>
            <a:picLocks noChangeAspect="1"/>
          </p:cNvPicPr>
          <p:nvPr/>
        </p:nvPicPr>
        <p:blipFill>
          <a:blip r:embed="rId3"/>
          <a:stretch>
            <a:fillRect/>
          </a:stretch>
        </p:blipFill>
        <p:spPr>
          <a:xfrm>
            <a:off x="4353338" y="1485958"/>
            <a:ext cx="4477796" cy="1759537"/>
          </a:xfrm>
          <a:prstGeom prst="rect">
            <a:avLst/>
          </a:prstGeom>
        </p:spPr>
      </p:pic>
      <p:sp>
        <p:nvSpPr>
          <p:cNvPr id="837" name="Google Shape;837;p35"/>
          <p:cNvSpPr/>
          <p:nvPr/>
        </p:nvSpPr>
        <p:spPr>
          <a:xfrm>
            <a:off x="4195260" y="1176792"/>
            <a:ext cx="4762291" cy="291909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39</a:t>
            </a:fld>
            <a:endParaRPr>
              <a:solidFill>
                <a:srgbClr val="FFFFFF"/>
              </a:solidFill>
            </a:endParaRPr>
          </a:p>
        </p:txBody>
      </p:sp>
      <p:sp>
        <p:nvSpPr>
          <p:cNvPr id="840" name="Google Shape;840;p35"/>
          <p:cNvSpPr txBox="1">
            <a:spLocks noGrp="1"/>
          </p:cNvSpPr>
          <p:nvPr>
            <p:ph type="body" idx="4294967295"/>
          </p:nvPr>
        </p:nvSpPr>
        <p:spPr>
          <a:xfrm>
            <a:off x="151942" y="424699"/>
            <a:ext cx="3976409"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HTML (II)</a:t>
            </a:r>
          </a:p>
          <a:p>
            <a:pPr marL="285750" lvl="0" indent="-285750" algn="just">
              <a:buFont typeface="Wingdings" panose="05000000000000000000" pitchFamily="2" charset="2"/>
              <a:buChar char="q"/>
            </a:pPr>
            <a:r>
              <a:rPr lang="es-ES" sz="1600" dirty="0"/>
              <a:t>Si usamos este procesador, podemos modificar como queramos el comportamiento y aspecto de estas etiquetas en </a:t>
            </a:r>
            <a:r>
              <a:rPr lang="es-ES" sz="1600" b="1" dirty="0"/>
              <a:t>Procesadores del contenido incorporado &gt; HTML 5 &gt; Analizador. </a:t>
            </a:r>
            <a:endParaRPr sz="1600" b="1" dirty="0"/>
          </a:p>
        </p:txBody>
      </p:sp>
    </p:spTree>
    <p:extLst>
      <p:ext uri="{BB962C8B-B14F-4D97-AF65-F5344CB8AC3E}">
        <p14:creationId xmlns:p14="http://schemas.microsoft.com/office/powerpoint/2010/main" val="383576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7" name="Imagen 6">
            <a:extLst>
              <a:ext uri="{FF2B5EF4-FFF2-40B4-BE49-F238E27FC236}">
                <a16:creationId xmlns:a16="http://schemas.microsoft.com/office/drawing/2014/main" id="{4213C307-BA93-4CA0-9E38-A380B554AD50}"/>
              </a:ext>
            </a:extLst>
          </p:cNvPr>
          <p:cNvPicPr/>
          <p:nvPr/>
        </p:nvPicPr>
        <p:blipFill>
          <a:blip r:embed="rId3"/>
          <a:stretch>
            <a:fillRect/>
          </a:stretch>
        </p:blipFill>
        <p:spPr>
          <a:xfrm>
            <a:off x="3863625" y="1461135"/>
            <a:ext cx="4784784" cy="1110615"/>
          </a:xfrm>
          <a:prstGeom prst="rect">
            <a:avLst/>
          </a:prstGeom>
        </p:spPr>
      </p:pic>
      <p:pic>
        <p:nvPicPr>
          <p:cNvPr id="6" name="Imagen 5">
            <a:extLst>
              <a:ext uri="{FF2B5EF4-FFF2-40B4-BE49-F238E27FC236}">
                <a16:creationId xmlns:a16="http://schemas.microsoft.com/office/drawing/2014/main" id="{F36350C0-5410-400A-BD46-3DEDBF108034}"/>
              </a:ext>
            </a:extLst>
          </p:cNvPr>
          <p:cNvPicPr/>
          <p:nvPr/>
        </p:nvPicPr>
        <p:blipFill>
          <a:blip r:embed="rId4"/>
          <a:stretch>
            <a:fillRect/>
          </a:stretch>
        </p:blipFill>
        <p:spPr>
          <a:xfrm>
            <a:off x="3863625" y="620134"/>
            <a:ext cx="4784784" cy="489710"/>
          </a:xfrm>
          <a:prstGeom prst="rect">
            <a:avLst/>
          </a:prstGeom>
        </p:spPr>
      </p:pic>
      <p:sp>
        <p:nvSpPr>
          <p:cNvPr id="837" name="Google Shape;837;p35"/>
          <p:cNvSpPr/>
          <p:nvPr/>
        </p:nvSpPr>
        <p:spPr>
          <a:xfrm>
            <a:off x="3863625" y="424701"/>
            <a:ext cx="4973248" cy="368660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4</a:t>
            </a:fld>
            <a:endParaRPr>
              <a:solidFill>
                <a:srgbClr val="FFFFFF"/>
              </a:solidFill>
            </a:endParaRPr>
          </a:p>
        </p:txBody>
      </p:sp>
      <p:sp>
        <p:nvSpPr>
          <p:cNvPr id="840" name="Google Shape;840;p35"/>
          <p:cNvSpPr txBox="1">
            <a:spLocks noGrp="1"/>
          </p:cNvSpPr>
          <p:nvPr>
            <p:ph type="body" idx="4294967295"/>
          </p:nvPr>
        </p:nvSpPr>
        <p:spPr>
          <a:xfrm>
            <a:off x="396618" y="97869"/>
            <a:ext cx="3278543" cy="3996151"/>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s-ES" sz="1800" b="1" dirty="0">
                <a:latin typeface="Montserrat"/>
                <a:ea typeface="Montserrat"/>
                <a:cs typeface="Montserrat"/>
                <a:sym typeface="Montserrat"/>
              </a:rPr>
              <a:t>Familia de los XML</a:t>
            </a:r>
            <a:endParaRPr sz="1800" b="1" dirty="0">
              <a:latin typeface="Montserrat"/>
              <a:ea typeface="Montserrat"/>
              <a:cs typeface="Montserrat"/>
              <a:sym typeface="Montserrat"/>
            </a:endParaRPr>
          </a:p>
          <a:p>
            <a:pPr marL="285750" lvl="0" indent="-285750">
              <a:buFont typeface="Wingdings" panose="05000000000000000000" pitchFamily="2" charset="2"/>
              <a:buChar char="q"/>
            </a:pPr>
            <a:r>
              <a:rPr lang="es-ES" sz="1600" dirty="0"/>
              <a:t>No siempre tienen la extensión XML (por ejemplo, XLIFF, TMX o TBX).</a:t>
            </a:r>
          </a:p>
          <a:p>
            <a:pPr marL="285750" lvl="0" indent="-285750">
              <a:buFont typeface="Wingdings" panose="05000000000000000000" pitchFamily="2" charset="2"/>
              <a:buChar char="q"/>
            </a:pPr>
            <a:r>
              <a:rPr lang="es-ES" sz="1600" dirty="0"/>
              <a:t>Constan de una declaración (opcional) donde se muestra que usan un lenguaje XML.</a:t>
            </a:r>
          </a:p>
          <a:p>
            <a:pPr marL="285750" lvl="0" indent="-285750">
              <a:buFont typeface="Wingdings" panose="05000000000000000000" pitchFamily="2" charset="2"/>
              <a:buChar char="q"/>
            </a:pPr>
            <a:r>
              <a:rPr lang="es-ES" sz="1600" dirty="0"/>
              <a:t>Cuentan con una estructura jerárquica</a:t>
            </a:r>
            <a:br>
              <a:rPr lang="es-ES" sz="1600" dirty="0"/>
            </a:br>
            <a:r>
              <a:rPr lang="es-ES" sz="1600" dirty="0"/>
              <a:t>y una clasificación mediante etiquetas que delimita el contenido.</a:t>
            </a:r>
            <a:endParaRPr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466B9FD9-14B9-7781-6B8A-7BBD3F629767}"/>
              </a:ext>
            </a:extLst>
          </p:cNvPr>
          <p:cNvPicPr>
            <a:picLocks noChangeAspect="1"/>
          </p:cNvPicPr>
          <p:nvPr/>
        </p:nvPicPr>
        <p:blipFill>
          <a:blip r:embed="rId3"/>
          <a:stretch>
            <a:fillRect/>
          </a:stretch>
        </p:blipFill>
        <p:spPr>
          <a:xfrm>
            <a:off x="3526338" y="774258"/>
            <a:ext cx="5043683" cy="2933037"/>
          </a:xfrm>
          <a:prstGeom prst="rect">
            <a:avLst/>
          </a:prstGeom>
        </p:spPr>
      </p:pic>
      <p:sp>
        <p:nvSpPr>
          <p:cNvPr id="837" name="Google Shape;837;p35"/>
          <p:cNvSpPr/>
          <p:nvPr/>
        </p:nvSpPr>
        <p:spPr>
          <a:xfrm>
            <a:off x="3371353" y="540688"/>
            <a:ext cx="5353655" cy="399851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40</a:t>
            </a:fld>
            <a:endParaRPr>
              <a:solidFill>
                <a:srgbClr val="FFFFFF"/>
              </a:solidFill>
            </a:endParaRPr>
          </a:p>
        </p:txBody>
      </p:sp>
      <p:sp>
        <p:nvSpPr>
          <p:cNvPr id="840" name="Google Shape;840;p35"/>
          <p:cNvSpPr txBox="1">
            <a:spLocks noGrp="1"/>
          </p:cNvSpPr>
          <p:nvPr>
            <p:ph type="body" idx="4294967295"/>
          </p:nvPr>
        </p:nvSpPr>
        <p:spPr>
          <a:xfrm>
            <a:off x="90681" y="472409"/>
            <a:ext cx="3169353"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(I)</a:t>
            </a:r>
          </a:p>
          <a:p>
            <a:pPr marL="285750" lvl="0" indent="-285750" algn="just">
              <a:buFont typeface="Wingdings" panose="05000000000000000000" pitchFamily="2" charset="2"/>
              <a:buChar char="q"/>
            </a:pPr>
            <a:r>
              <a:rPr lang="es-ES" sz="1600" dirty="0"/>
              <a:t>Hay que indicar a Studio en qué secciones se deben bloquear las etiquetas (dependerá del XML en concreto).</a:t>
            </a:r>
          </a:p>
          <a:p>
            <a:pPr marL="285750" lvl="0" indent="-285750" algn="just">
              <a:buFont typeface="Wingdings" panose="05000000000000000000" pitchFamily="2" charset="2"/>
              <a:buChar char="q"/>
            </a:pPr>
            <a:r>
              <a:rPr lang="es-ES" sz="1600" dirty="0"/>
              <a:t>En el archivo </a:t>
            </a:r>
            <a:r>
              <a:rPr lang="es-ES" sz="1600" b="1" dirty="0" err="1"/>
              <a:t>musique.ts</a:t>
            </a:r>
            <a:r>
              <a:rPr lang="es-ES" sz="1600" b="1" dirty="0"/>
              <a:t>, </a:t>
            </a:r>
            <a:r>
              <a:rPr lang="es-ES" sz="1600" dirty="0"/>
              <a:t>estas variables aparecen en los </a:t>
            </a:r>
            <a:r>
              <a:rPr lang="es-ES" sz="1600" b="1" u="sng" dirty="0"/>
              <a:t>párrafos.</a:t>
            </a:r>
            <a:endParaRPr sz="1600" b="1" u="sng" dirty="0"/>
          </a:p>
        </p:txBody>
      </p:sp>
    </p:spTree>
    <p:extLst>
      <p:ext uri="{BB962C8B-B14F-4D97-AF65-F5344CB8AC3E}">
        <p14:creationId xmlns:p14="http://schemas.microsoft.com/office/powerpoint/2010/main" val="2441556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6" name="Imagen 5">
            <a:extLst>
              <a:ext uri="{FF2B5EF4-FFF2-40B4-BE49-F238E27FC236}">
                <a16:creationId xmlns:a16="http://schemas.microsoft.com/office/drawing/2014/main" id="{DD25CB22-CCB1-81ED-E009-07CCAE29D090}"/>
              </a:ext>
            </a:extLst>
          </p:cNvPr>
          <p:cNvPicPr>
            <a:picLocks noChangeAspect="1"/>
          </p:cNvPicPr>
          <p:nvPr/>
        </p:nvPicPr>
        <p:blipFill>
          <a:blip r:embed="rId3"/>
          <a:stretch>
            <a:fillRect/>
          </a:stretch>
        </p:blipFill>
        <p:spPr>
          <a:xfrm>
            <a:off x="3593798" y="1008500"/>
            <a:ext cx="4892861" cy="2367951"/>
          </a:xfrm>
          <a:prstGeom prst="rect">
            <a:avLst/>
          </a:prstGeom>
        </p:spPr>
      </p:pic>
      <p:sp>
        <p:nvSpPr>
          <p:cNvPr id="837" name="Google Shape;837;p35"/>
          <p:cNvSpPr/>
          <p:nvPr/>
        </p:nvSpPr>
        <p:spPr>
          <a:xfrm>
            <a:off x="3363402" y="826936"/>
            <a:ext cx="5353655" cy="342601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41</a:t>
            </a:fld>
            <a:endParaRPr>
              <a:solidFill>
                <a:srgbClr val="FFFFFF"/>
              </a:solidFill>
            </a:endParaRPr>
          </a:p>
        </p:txBody>
      </p:sp>
      <p:sp>
        <p:nvSpPr>
          <p:cNvPr id="840" name="Google Shape;840;p35"/>
          <p:cNvSpPr txBox="1">
            <a:spLocks noGrp="1"/>
          </p:cNvSpPr>
          <p:nvPr>
            <p:ph type="body" idx="4294967295"/>
          </p:nvPr>
        </p:nvSpPr>
        <p:spPr>
          <a:xfrm>
            <a:off x="0" y="540688"/>
            <a:ext cx="3252778" cy="283576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(II)</a:t>
            </a:r>
          </a:p>
          <a:p>
            <a:pPr marL="285750" lvl="0" indent="-285750" algn="just">
              <a:buFont typeface="Wingdings" panose="05000000000000000000" pitchFamily="2" charset="2"/>
              <a:buChar char="q"/>
            </a:pPr>
            <a:r>
              <a:rPr lang="es-ES" sz="1600" dirty="0"/>
              <a:t>Añadimos las variables de este archivo con esta regex: </a:t>
            </a:r>
            <a:endParaRPr lang="es-ES" sz="1600" b="1" dirty="0">
              <a:solidFill>
                <a:srgbClr val="00B050"/>
              </a:solidFill>
            </a:endParaRPr>
          </a:p>
          <a:p>
            <a:pPr marL="0" lvl="0" indent="0" algn="just">
              <a:buNone/>
            </a:pPr>
            <a:r>
              <a:rPr lang="es-ES" sz="1600" b="1" dirty="0">
                <a:solidFill>
                  <a:srgbClr val="00B050"/>
                </a:solidFill>
              </a:rPr>
              <a:t>	%\d</a:t>
            </a:r>
          </a:p>
          <a:p>
            <a:pPr marL="285750" lvl="0" indent="-285750" algn="just">
              <a:buFont typeface="Wingdings" panose="05000000000000000000" pitchFamily="2" charset="2"/>
              <a:buChar char="q"/>
            </a:pPr>
            <a:r>
              <a:rPr lang="es-ES" sz="1600" dirty="0"/>
              <a:t>Haremos lo propio con las demás etiquetas y variables que haya en los archivos.</a:t>
            </a:r>
          </a:p>
          <a:p>
            <a:pPr marL="285750" lvl="0" indent="-285750" algn="just">
              <a:buFont typeface="Wingdings" panose="05000000000000000000" pitchFamily="2" charset="2"/>
              <a:buChar char="q"/>
            </a:pPr>
            <a:r>
              <a:rPr lang="es-ES" sz="1600" dirty="0"/>
              <a:t>Si no usamos el procesador para HTML, tendremos que añadir las etiquetas en este apartado.</a:t>
            </a:r>
          </a:p>
        </p:txBody>
      </p:sp>
    </p:spTree>
    <p:extLst>
      <p:ext uri="{BB962C8B-B14F-4D97-AF65-F5344CB8AC3E}">
        <p14:creationId xmlns:p14="http://schemas.microsoft.com/office/powerpoint/2010/main" val="1187804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6" name="Imagen 5">
            <a:extLst>
              <a:ext uri="{FF2B5EF4-FFF2-40B4-BE49-F238E27FC236}">
                <a16:creationId xmlns:a16="http://schemas.microsoft.com/office/drawing/2014/main" id="{35CED45F-AD45-4B45-9E14-6E4292303640}"/>
              </a:ext>
            </a:extLst>
          </p:cNvPr>
          <p:cNvPicPr>
            <a:picLocks noChangeAspect="1"/>
          </p:cNvPicPr>
          <p:nvPr/>
        </p:nvPicPr>
        <p:blipFill>
          <a:blip r:embed="rId3"/>
          <a:stretch>
            <a:fillRect/>
          </a:stretch>
        </p:blipFill>
        <p:spPr>
          <a:xfrm>
            <a:off x="3752685" y="1311002"/>
            <a:ext cx="4804099" cy="1937342"/>
          </a:xfrm>
          <a:prstGeom prst="rect">
            <a:avLst/>
          </a:prstGeom>
        </p:spPr>
      </p:pic>
      <p:sp>
        <p:nvSpPr>
          <p:cNvPr id="837" name="Google Shape;837;p35"/>
          <p:cNvSpPr/>
          <p:nvPr/>
        </p:nvSpPr>
        <p:spPr>
          <a:xfrm>
            <a:off x="3564043" y="1129552"/>
            <a:ext cx="5203029" cy="265099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42</a:t>
            </a:fld>
            <a:endParaRPr>
              <a:solidFill>
                <a:srgbClr val="FFFFFF"/>
              </a:solidFill>
            </a:endParaRPr>
          </a:p>
        </p:txBody>
      </p:sp>
      <p:sp>
        <p:nvSpPr>
          <p:cNvPr id="840" name="Google Shape;840;p35"/>
          <p:cNvSpPr txBox="1">
            <a:spLocks noGrp="1"/>
          </p:cNvSpPr>
          <p:nvPr>
            <p:ph type="body" idx="4294967295"/>
          </p:nvPr>
        </p:nvSpPr>
        <p:spPr>
          <a:xfrm>
            <a:off x="226772" y="424701"/>
            <a:ext cx="3232045"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(III)</a:t>
            </a:r>
          </a:p>
          <a:p>
            <a:pPr marL="285750" lvl="0" indent="-285750" algn="just">
              <a:buFont typeface="Wingdings" panose="05000000000000000000" pitchFamily="2" charset="2"/>
              <a:buChar char="q"/>
            </a:pPr>
            <a:r>
              <a:rPr lang="es-ES" sz="1600" dirty="0"/>
              <a:t>En el caso de las variables, conviene forzar a Trados a que las muestre siempre si se trata de elementos lingüísticos.</a:t>
            </a:r>
          </a:p>
          <a:p>
            <a:pPr marL="285750" lvl="0" indent="-285750" algn="just">
              <a:buFont typeface="Wingdings" panose="05000000000000000000" pitchFamily="2" charset="2"/>
              <a:buChar char="q"/>
            </a:pPr>
            <a:r>
              <a:rPr lang="es-ES" sz="1600" dirty="0"/>
              <a:t>Para tal fin, elegiremos</a:t>
            </a:r>
            <a:br>
              <a:rPr lang="es-ES" sz="1600" dirty="0"/>
            </a:br>
            <a:r>
              <a:rPr lang="es-ES" sz="1600" dirty="0"/>
              <a:t>la opción </a:t>
            </a:r>
            <a:r>
              <a:rPr lang="es-ES" sz="1600" b="1" dirty="0"/>
              <a:t>Incluir</a:t>
            </a:r>
            <a:r>
              <a:rPr lang="es-ES" sz="1600" dirty="0"/>
              <a:t> (es decir, hacer que Studio las muestre siempre) como comportamiento del marcador de posición.</a:t>
            </a:r>
            <a:endParaRPr sz="1600" dirty="0"/>
          </a:p>
        </p:txBody>
      </p:sp>
    </p:spTree>
    <p:extLst>
      <p:ext uri="{BB962C8B-B14F-4D97-AF65-F5344CB8AC3E}">
        <p14:creationId xmlns:p14="http://schemas.microsoft.com/office/powerpoint/2010/main" val="1273289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AD9E3503-1C9D-00C2-962A-6B7A2004CFE9}"/>
              </a:ext>
            </a:extLst>
          </p:cNvPr>
          <p:cNvPicPr>
            <a:picLocks noChangeAspect="1"/>
          </p:cNvPicPr>
          <p:nvPr/>
        </p:nvPicPr>
        <p:blipFill>
          <a:blip r:embed="rId3"/>
          <a:stretch>
            <a:fillRect/>
          </a:stretch>
        </p:blipFill>
        <p:spPr>
          <a:xfrm>
            <a:off x="4508390" y="1225653"/>
            <a:ext cx="3721210" cy="2298039"/>
          </a:xfrm>
          <a:prstGeom prst="rect">
            <a:avLst/>
          </a:prstGeom>
        </p:spPr>
      </p:pic>
      <p:sp>
        <p:nvSpPr>
          <p:cNvPr id="837" name="Google Shape;837;p35"/>
          <p:cNvSpPr/>
          <p:nvPr/>
        </p:nvSpPr>
        <p:spPr>
          <a:xfrm>
            <a:off x="4061442" y="1105232"/>
            <a:ext cx="4618165" cy="299065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43</a:t>
            </a:fld>
            <a:endParaRPr>
              <a:solidFill>
                <a:srgbClr val="FFFFFF"/>
              </a:solidFill>
            </a:endParaRPr>
          </a:p>
        </p:txBody>
      </p:sp>
      <p:sp>
        <p:nvSpPr>
          <p:cNvPr id="840" name="Google Shape;840;p35"/>
          <p:cNvSpPr txBox="1">
            <a:spLocks noGrp="1"/>
          </p:cNvSpPr>
          <p:nvPr>
            <p:ph type="body" idx="4294967295"/>
          </p:nvPr>
        </p:nvSpPr>
        <p:spPr>
          <a:xfrm>
            <a:off x="376929" y="424701"/>
            <a:ext cx="3614626"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IV)</a:t>
            </a:r>
          </a:p>
          <a:p>
            <a:pPr marL="285750" lvl="0" indent="-285750" algn="just">
              <a:buFont typeface="Wingdings" panose="05000000000000000000" pitchFamily="2" charset="2"/>
              <a:buChar char="q"/>
            </a:pPr>
            <a:r>
              <a:rPr lang="es-ES" sz="1600" dirty="0"/>
              <a:t>Ahora abrimos la vista previa de nuevo y veremos que estos elementos ya aparecen como etiquetas de Studio.</a:t>
            </a:r>
          </a:p>
          <a:p>
            <a:pPr marL="285750" lvl="0" indent="-285750" algn="just">
              <a:buFont typeface="Wingdings" panose="05000000000000000000" pitchFamily="2" charset="2"/>
              <a:buChar char="q"/>
            </a:pPr>
            <a:r>
              <a:rPr lang="es-ES" sz="1600" dirty="0"/>
              <a:t>Así nos aseguramos de que el control de calidad de etiquetas de Studio nos avise si no están presentes en el segmento del idioma de destino.</a:t>
            </a:r>
            <a:endParaRPr sz="1600" b="1" dirty="0"/>
          </a:p>
        </p:txBody>
      </p:sp>
    </p:spTree>
    <p:extLst>
      <p:ext uri="{BB962C8B-B14F-4D97-AF65-F5344CB8AC3E}">
        <p14:creationId xmlns:p14="http://schemas.microsoft.com/office/powerpoint/2010/main" val="2401261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34"/>
          <p:cNvSpPr/>
          <p:nvPr/>
        </p:nvSpPr>
        <p:spPr>
          <a:xfrm>
            <a:off x="585775" y="851275"/>
            <a:ext cx="2598600" cy="344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26" name="Google Shape;82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grpSp>
        <p:nvGrpSpPr>
          <p:cNvPr id="2" name="Grupo 1">
            <a:extLst>
              <a:ext uri="{FF2B5EF4-FFF2-40B4-BE49-F238E27FC236}">
                <a16:creationId xmlns:a16="http://schemas.microsoft.com/office/drawing/2014/main" id="{3FC96191-55D5-4B15-A702-16E23ED3BE1A}"/>
              </a:ext>
            </a:extLst>
          </p:cNvPr>
          <p:cNvGrpSpPr/>
          <p:nvPr/>
        </p:nvGrpSpPr>
        <p:grpSpPr>
          <a:xfrm>
            <a:off x="3720421" y="378978"/>
            <a:ext cx="4125272" cy="4099685"/>
            <a:chOff x="3720421" y="378978"/>
            <a:chExt cx="4125272" cy="4099685"/>
          </a:xfrm>
        </p:grpSpPr>
        <p:pic>
          <p:nvPicPr>
            <p:cNvPr id="11" name="Imagen 10">
              <a:extLst>
                <a:ext uri="{FF2B5EF4-FFF2-40B4-BE49-F238E27FC236}">
                  <a16:creationId xmlns:a16="http://schemas.microsoft.com/office/drawing/2014/main" id="{0C7FD36F-79B7-43E0-AA2F-B2D5E7FDF276}"/>
                </a:ext>
              </a:extLst>
            </p:cNvPr>
            <p:cNvPicPr/>
            <p:nvPr/>
          </p:nvPicPr>
          <p:blipFill>
            <a:blip r:embed="rId3"/>
            <a:stretch>
              <a:fillRect/>
            </a:stretch>
          </p:blipFill>
          <p:spPr>
            <a:xfrm>
              <a:off x="3797203" y="724277"/>
              <a:ext cx="3971707" cy="3356302"/>
            </a:xfrm>
            <a:prstGeom prst="rect">
              <a:avLst/>
            </a:prstGeom>
          </p:spPr>
        </p:pic>
        <p:grpSp>
          <p:nvGrpSpPr>
            <p:cNvPr id="827" name="Google Shape;827;p34"/>
            <p:cNvGrpSpPr/>
            <p:nvPr/>
          </p:nvGrpSpPr>
          <p:grpSpPr>
            <a:xfrm>
              <a:off x="3720421" y="378978"/>
              <a:ext cx="4125272" cy="4099685"/>
              <a:chOff x="2112475" y="238125"/>
              <a:chExt cx="3395050" cy="5238750"/>
            </a:xfrm>
          </p:grpSpPr>
          <p:sp>
            <p:nvSpPr>
              <p:cNvPr id="828" name="Google Shape;828;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2" name="Google Shape;832;p34"/>
          <p:cNvSpPr txBox="1">
            <a:spLocks noGrp="1"/>
          </p:cNvSpPr>
          <p:nvPr>
            <p:ph type="body" idx="4294967295"/>
          </p:nvPr>
        </p:nvSpPr>
        <p:spPr>
          <a:xfrm>
            <a:off x="407547" y="378978"/>
            <a:ext cx="3180824" cy="4370873"/>
          </a:xfrm>
          <a:prstGeom prst="rect">
            <a:avLst/>
          </a:prstGeom>
        </p:spPr>
        <p:txBody>
          <a:bodyPr spcFirstLastPara="1" wrap="square" lIns="91425" tIns="91425" rIns="91425" bIns="91425" anchor="ctr" anchorCtr="0">
            <a:noAutofit/>
          </a:bodyPr>
          <a:lstStyle/>
          <a:p>
            <a:pPr marL="0" indent="0" algn="just">
              <a:buNone/>
            </a:pPr>
            <a:r>
              <a:rPr lang="es-ES" sz="1800" b="1" dirty="0">
                <a:latin typeface="Montserrat"/>
                <a:ea typeface="Montserrat"/>
                <a:cs typeface="Montserrat"/>
                <a:sym typeface="Montserrat"/>
              </a:rPr>
              <a:t>Cómo guardar el filtro</a:t>
            </a:r>
            <a:endParaRPr lang="es-ES" sz="1800" dirty="0"/>
          </a:p>
          <a:p>
            <a:pPr marL="285750" indent="-285750" algn="just">
              <a:buFont typeface="Wingdings" panose="05000000000000000000" pitchFamily="2" charset="2"/>
              <a:buChar char="q"/>
            </a:pPr>
            <a:r>
              <a:rPr lang="es-ES" sz="1800" dirty="0"/>
              <a:t>Podemos guardar el filtro para futuros proyectos o para usarlo en otro ordenador.</a:t>
            </a:r>
          </a:p>
          <a:p>
            <a:pPr marL="285750" indent="-285750" algn="just">
              <a:buFont typeface="Wingdings" panose="05000000000000000000" pitchFamily="2" charset="2"/>
              <a:buChar char="q"/>
            </a:pPr>
            <a:r>
              <a:rPr lang="es-ES" sz="1800" b="1" dirty="0"/>
              <a:t>Tipos de archivo &gt; Exportar configuración </a:t>
            </a:r>
            <a:r>
              <a:rPr lang="es-ES" sz="1800" dirty="0"/>
              <a:t>(archivo </a:t>
            </a:r>
            <a:r>
              <a:rPr lang="es-ES" sz="1800" b="1" dirty="0" err="1"/>
              <a:t>sdlftsettings</a:t>
            </a:r>
            <a:r>
              <a:rPr lang="es-ES" sz="1800" dirty="0"/>
              <a:t>).</a:t>
            </a:r>
          </a:p>
          <a:p>
            <a:pPr marL="285750" indent="-285750" algn="just">
              <a:buFont typeface="Wingdings" panose="05000000000000000000" pitchFamily="2" charset="2"/>
              <a:buChar char="q"/>
            </a:pPr>
            <a:r>
              <a:rPr lang="es-ES" sz="1800" dirty="0"/>
              <a:t>Recuperamos el filtro mediante la opción: </a:t>
            </a:r>
            <a:r>
              <a:rPr lang="es-ES" sz="1800" b="1" dirty="0"/>
              <a:t>Tipos de archivo &gt; Importar configuración.</a:t>
            </a:r>
            <a:endParaRPr sz="1800" dirty="0"/>
          </a:p>
        </p:txBody>
      </p:sp>
    </p:spTree>
    <p:extLst>
      <p:ext uri="{BB962C8B-B14F-4D97-AF65-F5344CB8AC3E}">
        <p14:creationId xmlns:p14="http://schemas.microsoft.com/office/powerpoint/2010/main" val="2317662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7"/>
          <p:cNvSpPr txBox="1">
            <a:spLocks noGrp="1"/>
          </p:cNvSpPr>
          <p:nvPr>
            <p:ph type="ctrTitle"/>
          </p:nvPr>
        </p:nvSpPr>
        <p:spPr>
          <a:xfrm>
            <a:off x="685800" y="1659550"/>
            <a:ext cx="556900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Esto es todo de momento</a:t>
            </a:r>
            <a:r>
              <a:rPr lang="es-ES" b="1" dirty="0"/>
              <a:t>…</a:t>
            </a:r>
            <a:endParaRPr dirty="0"/>
          </a:p>
        </p:txBody>
      </p:sp>
    </p:spTree>
    <p:extLst>
      <p:ext uri="{BB962C8B-B14F-4D97-AF65-F5344CB8AC3E}">
        <p14:creationId xmlns:p14="http://schemas.microsoft.com/office/powerpoint/2010/main" val="240948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37"/>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a:t>Recursos de interés</a:t>
            </a:r>
            <a:endParaRPr dirty="0"/>
          </a:p>
        </p:txBody>
      </p:sp>
      <p:sp>
        <p:nvSpPr>
          <p:cNvPr id="854" name="Google Shape;854;p37"/>
          <p:cNvSpPr txBox="1">
            <a:spLocks noGrp="1"/>
          </p:cNvSpPr>
          <p:nvPr>
            <p:ph type="body" idx="1"/>
          </p:nvPr>
        </p:nvSpPr>
        <p:spPr>
          <a:xfrm>
            <a:off x="1320025" y="1448814"/>
            <a:ext cx="7725299" cy="303550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400" dirty="0"/>
              <a:t>Podéis consultar los siguientes enlaces</a:t>
            </a:r>
            <a:r>
              <a:rPr lang="en" sz="2400" dirty="0"/>
              <a:t>:</a:t>
            </a:r>
            <a:endParaRPr sz="2400" dirty="0"/>
          </a:p>
          <a:p>
            <a:pPr marL="457200" lvl="0" indent="-381000" algn="l" rtl="0">
              <a:lnSpc>
                <a:spcPct val="115000"/>
              </a:lnSpc>
              <a:spcBef>
                <a:spcPts val="600"/>
              </a:spcBef>
              <a:spcAft>
                <a:spcPts val="0"/>
              </a:spcAft>
              <a:buSzPts val="2400"/>
              <a:buChar char="◂"/>
            </a:pPr>
            <a:r>
              <a:rPr lang="es-ES" sz="1600" i="1" dirty="0">
                <a:hlinkClick r:id="rId3"/>
              </a:rPr>
              <a:t>Regular </a:t>
            </a:r>
            <a:r>
              <a:rPr lang="es-ES" sz="1600" i="1" dirty="0" err="1">
                <a:hlinkClick r:id="rId3"/>
              </a:rPr>
              <a:t>expressions</a:t>
            </a:r>
            <a:r>
              <a:rPr lang="es-ES" sz="1600" i="1" dirty="0">
                <a:hlinkClick r:id="rId3"/>
              </a:rPr>
              <a:t> </a:t>
            </a:r>
            <a:r>
              <a:rPr lang="es-ES" sz="1600" i="1" dirty="0" err="1">
                <a:hlinkClick r:id="rId3"/>
              </a:rPr>
              <a:t>for</a:t>
            </a:r>
            <a:r>
              <a:rPr lang="es-ES" sz="1600" i="1" dirty="0">
                <a:hlinkClick r:id="rId3"/>
              </a:rPr>
              <a:t> </a:t>
            </a:r>
            <a:r>
              <a:rPr lang="es-ES" sz="1600" i="1" dirty="0" err="1">
                <a:hlinkClick r:id="rId3"/>
              </a:rPr>
              <a:t>translators</a:t>
            </a:r>
            <a:r>
              <a:rPr lang="es-ES" sz="1600" dirty="0"/>
              <a:t>. Varias entradas del blog de</a:t>
            </a:r>
            <a:br>
              <a:rPr lang="es-ES" sz="1600" dirty="0"/>
            </a:br>
            <a:r>
              <a:rPr lang="es-ES" sz="1600" dirty="0"/>
              <a:t>Nora Díaz.</a:t>
            </a:r>
          </a:p>
          <a:p>
            <a:pPr marL="457200" lvl="0" indent="-381000" algn="l" rtl="0">
              <a:lnSpc>
                <a:spcPct val="115000"/>
              </a:lnSpc>
              <a:spcBef>
                <a:spcPts val="600"/>
              </a:spcBef>
              <a:spcAft>
                <a:spcPts val="0"/>
              </a:spcAft>
              <a:buSzPts val="2400"/>
              <a:buChar char="◂"/>
            </a:pPr>
            <a:r>
              <a:rPr lang="es-ES" sz="1600" i="1" dirty="0">
                <a:hlinkClick r:id="rId4"/>
              </a:rPr>
              <a:t>Multifarious</a:t>
            </a:r>
            <a:r>
              <a:rPr lang="es-ES" sz="1600" i="1" dirty="0"/>
              <a:t>. Blog de Paul </a:t>
            </a:r>
            <a:r>
              <a:rPr lang="es-ES" sz="1600" i="1" dirty="0" err="1"/>
              <a:t>Filkin</a:t>
            </a:r>
            <a:r>
              <a:rPr lang="es-ES" sz="1600" i="1" dirty="0"/>
              <a:t> con varias entradas dedicadas a regex y a la creación de filtros en Trados Studio.</a:t>
            </a:r>
            <a:endParaRPr lang="en" sz="1600" i="1" dirty="0"/>
          </a:p>
          <a:p>
            <a:pPr marL="457200" lvl="0" indent="-381000" algn="l" rtl="0">
              <a:lnSpc>
                <a:spcPct val="115000"/>
              </a:lnSpc>
              <a:spcBef>
                <a:spcPts val="600"/>
              </a:spcBef>
              <a:spcAft>
                <a:spcPts val="0"/>
              </a:spcAft>
              <a:buSzPts val="2400"/>
              <a:buChar char="◂"/>
            </a:pPr>
            <a:r>
              <a:rPr lang="en-US" sz="1600" i="1" dirty="0">
                <a:solidFill>
                  <a:schemeClr val="tx1"/>
                </a:solidFill>
                <a:hlinkClick r:id="rId5"/>
              </a:rPr>
              <a:t>Listado de expresiones regulares</a:t>
            </a:r>
            <a:r>
              <a:rPr lang="en-US" sz="1600" i="1" dirty="0">
                <a:solidFill>
                  <a:schemeClr val="tx1"/>
                </a:solidFill>
              </a:rPr>
              <a:t>.</a:t>
            </a:r>
          </a:p>
          <a:p>
            <a:pPr marL="457200" lvl="0" indent="-381000" algn="l" rtl="0">
              <a:lnSpc>
                <a:spcPct val="115000"/>
              </a:lnSpc>
              <a:spcBef>
                <a:spcPts val="600"/>
              </a:spcBef>
              <a:spcAft>
                <a:spcPts val="0"/>
              </a:spcAft>
              <a:buSzPts val="2400"/>
              <a:buChar char="◂"/>
            </a:pPr>
            <a:r>
              <a:rPr lang="en-US" sz="1600" dirty="0">
                <a:solidFill>
                  <a:schemeClr val="tx1"/>
                </a:solidFill>
                <a:hlinkClick r:id="rId6"/>
              </a:rPr>
              <a:t>Regex Hero</a:t>
            </a:r>
            <a:r>
              <a:rPr lang="en-US" sz="1600" dirty="0">
                <a:solidFill>
                  <a:schemeClr val="tx1"/>
                </a:solidFill>
              </a:rPr>
              <a:t>. Un </a:t>
            </a:r>
            <a:r>
              <a:rPr lang="en-US" sz="1600" dirty="0" err="1">
                <a:solidFill>
                  <a:schemeClr val="tx1"/>
                </a:solidFill>
              </a:rPr>
              <a:t>programa</a:t>
            </a:r>
            <a:r>
              <a:rPr lang="en-US" sz="1600" dirty="0">
                <a:solidFill>
                  <a:schemeClr val="tx1"/>
                </a:solidFill>
              </a:rPr>
              <a:t> </a:t>
            </a:r>
            <a:r>
              <a:rPr lang="en-US" sz="1600" dirty="0" err="1">
                <a:solidFill>
                  <a:schemeClr val="tx1"/>
                </a:solidFill>
              </a:rPr>
              <a:t>muy</a:t>
            </a:r>
            <a:r>
              <a:rPr lang="en-US" sz="1600" dirty="0">
                <a:solidFill>
                  <a:schemeClr val="tx1"/>
                </a:solidFill>
              </a:rPr>
              <a:t> </a:t>
            </a:r>
            <a:r>
              <a:rPr lang="en-US" sz="1600" dirty="0" err="1">
                <a:solidFill>
                  <a:schemeClr val="tx1"/>
                </a:solidFill>
              </a:rPr>
              <a:t>útil</a:t>
            </a:r>
            <a:r>
              <a:rPr lang="en-US" sz="1600" dirty="0">
                <a:solidFill>
                  <a:schemeClr val="tx1"/>
                </a:solidFill>
              </a:rPr>
              <a:t> para </a:t>
            </a:r>
            <a:r>
              <a:rPr lang="en-US" sz="1600" dirty="0" err="1">
                <a:solidFill>
                  <a:schemeClr val="tx1"/>
                </a:solidFill>
              </a:rPr>
              <a:t>probar</a:t>
            </a:r>
            <a:r>
              <a:rPr lang="en-US" sz="1600" dirty="0">
                <a:solidFill>
                  <a:schemeClr val="tx1"/>
                </a:solidFill>
              </a:rPr>
              <a:t> </a:t>
            </a:r>
            <a:r>
              <a:rPr lang="en-US" sz="1600" dirty="0" err="1">
                <a:solidFill>
                  <a:schemeClr val="tx1"/>
                </a:solidFill>
              </a:rPr>
              <a:t>nuestras</a:t>
            </a:r>
            <a:r>
              <a:rPr lang="en-US" sz="1600" dirty="0">
                <a:solidFill>
                  <a:schemeClr val="tx1"/>
                </a:solidFill>
              </a:rPr>
              <a:t> regex.</a:t>
            </a:r>
          </a:p>
          <a:p>
            <a:pPr marL="457200" lvl="0" indent="-381000" algn="l" rtl="0">
              <a:lnSpc>
                <a:spcPct val="115000"/>
              </a:lnSpc>
              <a:spcBef>
                <a:spcPts val="600"/>
              </a:spcBef>
              <a:spcAft>
                <a:spcPts val="0"/>
              </a:spcAft>
              <a:buSzPts val="2400"/>
              <a:buChar char="◂"/>
            </a:pPr>
            <a:r>
              <a:rPr lang="en-US" sz="1600" dirty="0">
                <a:solidFill>
                  <a:schemeClr val="tx1"/>
                </a:solidFill>
                <a:hlinkClick r:id="rId7"/>
              </a:rPr>
              <a:t>Regex Tester</a:t>
            </a:r>
            <a:r>
              <a:rPr lang="en-US" sz="1600" dirty="0">
                <a:solidFill>
                  <a:schemeClr val="tx1"/>
                </a:solidFill>
              </a:rPr>
              <a:t>. Un </a:t>
            </a:r>
            <a:r>
              <a:rPr lang="en-US" sz="1600" dirty="0" err="1">
                <a:solidFill>
                  <a:schemeClr val="tx1"/>
                </a:solidFill>
              </a:rPr>
              <a:t>sitio</a:t>
            </a:r>
            <a:r>
              <a:rPr lang="en-US" sz="1600" dirty="0">
                <a:solidFill>
                  <a:schemeClr val="tx1"/>
                </a:solidFill>
              </a:rPr>
              <a:t> web </a:t>
            </a:r>
            <a:r>
              <a:rPr lang="en-US" sz="1600" dirty="0" err="1">
                <a:solidFill>
                  <a:schemeClr val="tx1"/>
                </a:solidFill>
              </a:rPr>
              <a:t>donde</a:t>
            </a:r>
            <a:r>
              <a:rPr lang="en-US" sz="1600" dirty="0">
                <a:solidFill>
                  <a:schemeClr val="tx1"/>
                </a:solidFill>
              </a:rPr>
              <a:t> </a:t>
            </a:r>
            <a:r>
              <a:rPr lang="en-US" sz="1600" dirty="0" err="1">
                <a:solidFill>
                  <a:schemeClr val="tx1"/>
                </a:solidFill>
              </a:rPr>
              <a:t>podemos</a:t>
            </a:r>
            <a:r>
              <a:rPr lang="en-US" sz="1600" dirty="0">
                <a:solidFill>
                  <a:schemeClr val="tx1"/>
                </a:solidFill>
              </a:rPr>
              <a:t> </a:t>
            </a:r>
            <a:r>
              <a:rPr lang="en-US" sz="1600" dirty="0" err="1">
                <a:solidFill>
                  <a:schemeClr val="tx1"/>
                </a:solidFill>
              </a:rPr>
              <a:t>probar</a:t>
            </a:r>
            <a:r>
              <a:rPr lang="en-US" sz="1600" dirty="0">
                <a:solidFill>
                  <a:schemeClr val="tx1"/>
                </a:solidFill>
              </a:rPr>
              <a:t> </a:t>
            </a:r>
            <a:r>
              <a:rPr lang="en-US" sz="1600" dirty="0" err="1">
                <a:solidFill>
                  <a:schemeClr val="tx1"/>
                </a:solidFill>
              </a:rPr>
              <a:t>nuestras</a:t>
            </a:r>
            <a:r>
              <a:rPr lang="en-US" sz="1600" dirty="0">
                <a:solidFill>
                  <a:schemeClr val="tx1"/>
                </a:solidFill>
              </a:rPr>
              <a:t> regex.</a:t>
            </a:r>
            <a:endParaRPr sz="1600" dirty="0">
              <a:solidFill>
                <a:schemeClr val="tx1"/>
              </a:solidFill>
            </a:endParaRPr>
          </a:p>
        </p:txBody>
      </p:sp>
      <p:sp>
        <p:nvSpPr>
          <p:cNvPr id="855" name="Google Shape;855;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pic>
        <p:nvPicPr>
          <p:cNvPr id="11" name="Imagen 10">
            <a:extLst>
              <a:ext uri="{FF2B5EF4-FFF2-40B4-BE49-F238E27FC236}">
                <a16:creationId xmlns:a16="http://schemas.microsoft.com/office/drawing/2014/main" id="{36A1A23C-4B75-49F8-9B4A-2C5FB8446F31}"/>
              </a:ext>
            </a:extLst>
          </p:cNvPr>
          <p:cNvPicPr/>
          <p:nvPr/>
        </p:nvPicPr>
        <p:blipFill>
          <a:blip r:embed="rId3"/>
          <a:stretch>
            <a:fillRect/>
          </a:stretch>
        </p:blipFill>
        <p:spPr>
          <a:xfrm>
            <a:off x="585775" y="869739"/>
            <a:ext cx="3036924" cy="3505986"/>
          </a:xfrm>
          <a:prstGeom prst="rect">
            <a:avLst/>
          </a:prstGeom>
        </p:spPr>
      </p:pic>
      <p:sp>
        <p:nvSpPr>
          <p:cNvPr id="825" name="Google Shape;825;p34"/>
          <p:cNvSpPr/>
          <p:nvPr/>
        </p:nvSpPr>
        <p:spPr>
          <a:xfrm>
            <a:off x="585775" y="851275"/>
            <a:ext cx="2598600" cy="344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26" name="Google Shape;82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827" name="Google Shape;827;p34"/>
          <p:cNvGrpSpPr/>
          <p:nvPr/>
        </p:nvGrpSpPr>
        <p:grpSpPr>
          <a:xfrm>
            <a:off x="521077" y="465959"/>
            <a:ext cx="3101622" cy="4303816"/>
            <a:chOff x="2112475" y="238125"/>
            <a:chExt cx="3395050" cy="5238750"/>
          </a:xfrm>
        </p:grpSpPr>
        <p:sp>
          <p:nvSpPr>
            <p:cNvPr id="828" name="Google Shape;828;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34"/>
          <p:cNvSpPr txBox="1">
            <a:spLocks noGrp="1"/>
          </p:cNvSpPr>
          <p:nvPr>
            <p:ph type="body" idx="4294967295"/>
          </p:nvPr>
        </p:nvSpPr>
        <p:spPr>
          <a:xfrm>
            <a:off x="3743224" y="373575"/>
            <a:ext cx="3639869" cy="4396200"/>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Archivo de texto delimitado</a:t>
            </a:r>
          </a:p>
          <a:p>
            <a:pPr marL="285750" lvl="0" indent="-285750" algn="just">
              <a:buFont typeface="Wingdings" panose="05000000000000000000" pitchFamily="2" charset="2"/>
              <a:buChar char="q"/>
            </a:pPr>
            <a:r>
              <a:rPr lang="es-ES" sz="1800" dirty="0"/>
              <a:t>El contenido traducible va precedido y seguido de unos patrones de apertura y de cierre.</a:t>
            </a:r>
          </a:p>
          <a:p>
            <a:pPr marL="285750" lvl="0" indent="-285750" algn="just">
              <a:buFont typeface="Wingdings" panose="05000000000000000000" pitchFamily="2" charset="2"/>
              <a:buChar char="q"/>
            </a:pPr>
            <a:r>
              <a:rPr lang="es-ES" sz="1800" dirty="0"/>
              <a:t>Suele haber contenido que no se importa en la TAO, como las propiedades del archivo o el ID de la cadena de texto.</a:t>
            </a:r>
          </a:p>
          <a:p>
            <a:pPr marL="0" lvl="0" indent="0" algn="l" rtl="0">
              <a:spcBef>
                <a:spcPts val="600"/>
              </a:spcBef>
              <a:spcAft>
                <a:spcPts val="0"/>
              </a:spcAft>
              <a:buNone/>
            </a:pP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9"/>
          <p:cNvSpPr txBox="1">
            <a:spLocks noGrp="1"/>
          </p:cNvSpPr>
          <p:nvPr>
            <p:ph type="title"/>
          </p:nvPr>
        </p:nvSpPr>
        <p:spPr>
          <a:xfrm>
            <a:off x="1320024" y="866525"/>
            <a:ext cx="8650969" cy="619375"/>
          </a:xfrm>
          <a:prstGeom prst="rect">
            <a:avLst/>
          </a:prstGeom>
        </p:spPr>
        <p:txBody>
          <a:bodyPr spcFirstLastPara="1" wrap="square" lIns="91425" tIns="91425" rIns="91425" bIns="91425" anchor="b" anchorCtr="0">
            <a:noAutofit/>
          </a:bodyPr>
          <a:lstStyle/>
          <a:p>
            <a:pPr lvl="0"/>
            <a:r>
              <a:rPr lang="es-ES" dirty="0"/>
              <a:t>Creación de filtros en Trados Studio</a:t>
            </a:r>
            <a:endParaRPr dirty="0"/>
          </a:p>
        </p:txBody>
      </p:sp>
      <p:sp>
        <p:nvSpPr>
          <p:cNvPr id="662" name="Google Shape;662;p19"/>
          <p:cNvSpPr txBox="1">
            <a:spLocks noGrp="1"/>
          </p:cNvSpPr>
          <p:nvPr>
            <p:ph type="body" idx="1"/>
          </p:nvPr>
        </p:nvSpPr>
        <p:spPr>
          <a:xfrm>
            <a:off x="1320024" y="1485900"/>
            <a:ext cx="7555034" cy="2595655"/>
          </a:xfrm>
          <a:prstGeom prst="rect">
            <a:avLst/>
          </a:prstGeom>
        </p:spPr>
        <p:txBody>
          <a:bodyPr spcFirstLastPara="1" wrap="square" lIns="91425" tIns="91425" rIns="91425" bIns="91425" anchor="t" anchorCtr="0">
            <a:noAutofit/>
          </a:bodyPr>
          <a:lstStyle/>
          <a:p>
            <a:pPr lvl="0"/>
            <a:r>
              <a:rPr lang="es-ES" dirty="0"/>
              <a:t>Identificación del tipo de archivo.</a:t>
            </a:r>
          </a:p>
          <a:p>
            <a:pPr lvl="0"/>
            <a:r>
              <a:rPr lang="es-ES" dirty="0"/>
              <a:t>Identificación de los patrones de apertura y cierre o de las etiquetas traducibles.</a:t>
            </a:r>
          </a:p>
          <a:p>
            <a:r>
              <a:rPr lang="es-ES" dirty="0"/>
              <a:t>Creación del filtro base.</a:t>
            </a:r>
          </a:p>
          <a:p>
            <a:pPr lvl="0"/>
            <a:r>
              <a:rPr lang="es-ES" dirty="0"/>
              <a:t>Bloqueo de etiquetas y variables.</a:t>
            </a:r>
          </a:p>
          <a:p>
            <a:pPr lvl="0"/>
            <a:r>
              <a:rPr lang="es-ES" dirty="0"/>
              <a:t>Pseudotraducción.</a:t>
            </a:r>
          </a:p>
          <a:p>
            <a:r>
              <a:rPr lang="es-ES" dirty="0"/>
              <a:t>¿Cómo guardar el filtro para usarlo en el futuro?</a:t>
            </a:r>
          </a:p>
        </p:txBody>
      </p:sp>
      <p:sp>
        <p:nvSpPr>
          <p:cNvPr id="663" name="Google Shape;663;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73927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7</a:t>
            </a:fld>
            <a:endParaRPr>
              <a:solidFill>
                <a:srgbClr val="FFFFFF"/>
              </a:solidFill>
            </a:endParaRPr>
          </a:p>
        </p:txBody>
      </p:sp>
      <p:sp>
        <p:nvSpPr>
          <p:cNvPr id="840" name="Google Shape;840;p35"/>
          <p:cNvSpPr txBox="1">
            <a:spLocks noGrp="1"/>
          </p:cNvSpPr>
          <p:nvPr>
            <p:ph type="body" idx="4294967295"/>
          </p:nvPr>
        </p:nvSpPr>
        <p:spPr>
          <a:xfrm>
            <a:off x="376928" y="424701"/>
            <a:ext cx="8584192"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¿Por qué hay que crear filtros para archivos de la familia de los XML?</a:t>
            </a:r>
          </a:p>
          <a:p>
            <a:pPr marL="285750" lvl="0" indent="-285750" algn="just">
              <a:buFont typeface="Wingdings" panose="05000000000000000000" pitchFamily="2" charset="2"/>
              <a:buChar char="q"/>
            </a:pPr>
            <a:r>
              <a:rPr lang="es-ES" sz="1600" dirty="0"/>
              <a:t>Los archivos de tipo XML son muy usados porque son muy flexibles, y su contenido se puede expandir fácilmente. Por tanto, un filtro que creemos para un archivo concreto no tiene por qué servir para otro diferente.</a:t>
            </a:r>
          </a:p>
          <a:p>
            <a:pPr marL="285750" lvl="0" indent="-285750" algn="just">
              <a:buFont typeface="Wingdings" panose="05000000000000000000" pitchFamily="2" charset="2"/>
              <a:buChar char="q"/>
            </a:pPr>
            <a:r>
              <a:rPr lang="es-ES" sz="1600" dirty="0"/>
              <a:t>También se pueden añadir códigos que no sean de XML. Por ejemplo, mediante las etiquetas CDATA podemos añadir código HTML dentro un archivo que tenga la estructura de un XML. Cuando creemos un filtro, indicaremos a Studio si hay este tipo de elementos, para que así los pueda convertir de la forma correcta.</a:t>
            </a:r>
          </a:p>
          <a:p>
            <a:pPr marL="285750" lvl="0" indent="-285750" algn="just">
              <a:buFont typeface="Wingdings" panose="05000000000000000000" pitchFamily="2" charset="2"/>
              <a:buChar char="q"/>
            </a:pPr>
            <a:r>
              <a:rPr lang="es-ES" sz="1600" dirty="0"/>
              <a:t>Dado que el código XML es un lenguaje de marcado estricto, los analizadores no procesarán el archivo si hay algún error de validación o sintaxis, por lo que es imprescindible crear un filtro que evite que se produzca este tipo de errores. </a:t>
            </a:r>
            <a:endParaRPr sz="1600" dirty="0"/>
          </a:p>
        </p:txBody>
      </p:sp>
    </p:spTree>
    <p:extLst>
      <p:ext uri="{BB962C8B-B14F-4D97-AF65-F5344CB8AC3E}">
        <p14:creationId xmlns:p14="http://schemas.microsoft.com/office/powerpoint/2010/main" val="190250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8</a:t>
            </a:fld>
            <a:endParaRPr>
              <a:solidFill>
                <a:srgbClr val="FFFFFF"/>
              </a:solidFill>
            </a:endParaRPr>
          </a:p>
        </p:txBody>
      </p:sp>
      <p:sp>
        <p:nvSpPr>
          <p:cNvPr id="840" name="Google Shape;840;p35"/>
          <p:cNvSpPr txBox="1">
            <a:spLocks noGrp="1"/>
          </p:cNvSpPr>
          <p:nvPr>
            <p:ph type="body" idx="4294967295"/>
          </p:nvPr>
        </p:nvSpPr>
        <p:spPr>
          <a:xfrm>
            <a:off x="376928" y="424701"/>
            <a:ext cx="8584192"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¿Por qué hay que crear filtros para archivos de la familia de los XML?</a:t>
            </a:r>
          </a:p>
          <a:p>
            <a:pPr marL="285750" lvl="0" indent="-285750" algn="just">
              <a:buFont typeface="Wingdings" panose="05000000000000000000" pitchFamily="2" charset="2"/>
              <a:buChar char="q"/>
            </a:pPr>
            <a:r>
              <a:rPr lang="es-ES" sz="1600" dirty="0"/>
              <a:t>Al ser archivos flexibles, podemos encontrarnos tanto archivos monolingües como bilingües o incluso multilingües.</a:t>
            </a:r>
          </a:p>
          <a:p>
            <a:pPr marL="285750" lvl="0" indent="-285750" algn="just">
              <a:buFont typeface="Wingdings" panose="05000000000000000000" pitchFamily="2" charset="2"/>
              <a:buChar char="q"/>
            </a:pPr>
            <a:r>
              <a:rPr lang="es-ES" sz="1600" dirty="0"/>
              <a:t>En el caso de los archivos bilingües, es importante solo importar el contenido que vaya a aparecer en el idioma de destino, con el fin de evitar alterar el texto de origen y tener un recuento de palabras más preciso.</a:t>
            </a:r>
          </a:p>
          <a:p>
            <a:pPr marL="285750" lvl="0" indent="-285750" algn="just">
              <a:buFont typeface="Wingdings" panose="05000000000000000000" pitchFamily="2" charset="2"/>
              <a:buChar char="q"/>
            </a:pPr>
            <a:r>
              <a:rPr lang="es-ES" sz="1600" dirty="0"/>
              <a:t>Si el archivo es multilingüe, Studio 2022 dispone de un filtro llamado </a:t>
            </a:r>
            <a:r>
              <a:rPr lang="es-ES" sz="1600" b="1" dirty="0" err="1"/>
              <a:t>Multilingual</a:t>
            </a:r>
            <a:r>
              <a:rPr lang="es-ES" sz="1600" b="1" dirty="0"/>
              <a:t> XML </a:t>
            </a:r>
            <a:r>
              <a:rPr lang="es-ES" sz="1600" dirty="0"/>
              <a:t>mediante el que podremos importarlo.</a:t>
            </a:r>
            <a:endParaRPr sz="1600" dirty="0"/>
          </a:p>
        </p:txBody>
      </p:sp>
    </p:spTree>
    <p:extLst>
      <p:ext uri="{BB962C8B-B14F-4D97-AF65-F5344CB8AC3E}">
        <p14:creationId xmlns:p14="http://schemas.microsoft.com/office/powerpoint/2010/main" val="2800934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7"/>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A400"/>
                </a:solidFill>
              </a:rPr>
              <a:t>1.</a:t>
            </a:r>
            <a:endParaRPr dirty="0">
              <a:solidFill>
                <a:srgbClr val="FFA400"/>
              </a:solidFill>
            </a:endParaRPr>
          </a:p>
          <a:p>
            <a:pPr marL="0" lvl="0" indent="0" algn="l" rtl="0">
              <a:spcBef>
                <a:spcPts val="0"/>
              </a:spcBef>
              <a:spcAft>
                <a:spcPts val="0"/>
              </a:spcAft>
              <a:buNone/>
            </a:pPr>
            <a:r>
              <a:rPr lang="en" dirty="0"/>
              <a:t>¡Manos a la obra!</a:t>
            </a:r>
            <a:endParaRPr dirty="0"/>
          </a:p>
        </p:txBody>
      </p:sp>
      <p:sp>
        <p:nvSpPr>
          <p:cNvPr id="650" name="Google Shape;650;p17"/>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Vamos a crear el primer filtro</a:t>
            </a:r>
            <a:endParaRPr dirty="0"/>
          </a:p>
        </p:txBody>
      </p:sp>
    </p:spTree>
  </p:cSld>
  <p:clrMapOvr>
    <a:masterClrMapping/>
  </p:clrMapOvr>
</p:sld>
</file>

<file path=ppt/theme/theme1.xml><?xml version="1.0" encoding="utf-8"?>
<a:theme xmlns:a="http://schemas.openxmlformats.org/drawingml/2006/main" name="War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2768</TotalTime>
  <Words>2444</Words>
  <Application>Microsoft Office PowerPoint</Application>
  <PresentationFormat>Presentación en pantalla (16:9)</PresentationFormat>
  <Paragraphs>221</Paragraphs>
  <Slides>46</Slides>
  <Notes>46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46</vt:i4>
      </vt:variant>
    </vt:vector>
  </HeadingPairs>
  <TitlesOfParts>
    <vt:vector size="52" baseType="lpstr">
      <vt:lpstr>Montserrat</vt:lpstr>
      <vt:lpstr>Montserrat ExtraBold</vt:lpstr>
      <vt:lpstr>Montserrat Light</vt:lpstr>
      <vt:lpstr>Wingdings</vt:lpstr>
      <vt:lpstr>Arial</vt:lpstr>
      <vt:lpstr>Wart template</vt:lpstr>
      <vt:lpstr>Creación de filtros para archivos XML en Trados Studio</vt:lpstr>
      <vt:lpstr>¿Qué vamos a ver en esta sesión?</vt:lpstr>
      <vt:lpstr>Creación de filtros</vt:lpstr>
      <vt:lpstr>Presentación de PowerPoint</vt:lpstr>
      <vt:lpstr>Presentación de PowerPoint</vt:lpstr>
      <vt:lpstr>Creación de filtros en Trados Studio</vt:lpstr>
      <vt:lpstr>Presentación de PowerPoint</vt:lpstr>
      <vt:lpstr>Presentación de PowerPoint</vt:lpstr>
      <vt:lpstr>1. ¡Manos a la obra!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¡Que no pare la cosa!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Esto es todo de momento…</vt:lpstr>
      <vt:lpstr>Recursos de interés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Expresiones regulares en Trados Studio y memoQ</dc:title>
  <dc:creator>José Manuel Manteca</dc:creator>
  <cp:lastModifiedBy>José Manuel Manteca</cp:lastModifiedBy>
  <cp:revision>424</cp:revision>
  <dcterms:modified xsi:type="dcterms:W3CDTF">2022-11-29T12:21:53Z</dcterms:modified>
</cp:coreProperties>
</file>