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64" r:id="rId2"/>
  </p:sldMasterIdLst>
  <p:notesMasterIdLst>
    <p:notesMasterId r:id="rId42"/>
  </p:notesMasterIdLst>
  <p:sldIdLst>
    <p:sldId id="256" r:id="rId3"/>
    <p:sldId id="257" r:id="rId4"/>
    <p:sldId id="273" r:id="rId5"/>
    <p:sldId id="277" r:id="rId6"/>
    <p:sldId id="276" r:id="rId7"/>
    <p:sldId id="301" r:id="rId8"/>
    <p:sldId id="378" r:id="rId9"/>
    <p:sldId id="379" r:id="rId10"/>
    <p:sldId id="259" r:id="rId11"/>
    <p:sldId id="304" r:id="rId12"/>
    <p:sldId id="306" r:id="rId13"/>
    <p:sldId id="308" r:id="rId14"/>
    <p:sldId id="309" r:id="rId15"/>
    <p:sldId id="303" r:id="rId16"/>
    <p:sldId id="323" r:id="rId17"/>
    <p:sldId id="319" r:id="rId18"/>
    <p:sldId id="312" r:id="rId19"/>
    <p:sldId id="313" r:id="rId20"/>
    <p:sldId id="332" r:id="rId21"/>
    <p:sldId id="333" r:id="rId22"/>
    <p:sldId id="335" r:id="rId23"/>
    <p:sldId id="336" r:id="rId24"/>
    <p:sldId id="337" r:id="rId25"/>
    <p:sldId id="347" r:id="rId26"/>
    <p:sldId id="338" r:id="rId27"/>
    <p:sldId id="339" r:id="rId28"/>
    <p:sldId id="340" r:id="rId29"/>
    <p:sldId id="341" r:id="rId30"/>
    <p:sldId id="342" r:id="rId31"/>
    <p:sldId id="343" r:id="rId32"/>
    <p:sldId id="348" r:id="rId33"/>
    <p:sldId id="344" r:id="rId34"/>
    <p:sldId id="345" r:id="rId35"/>
    <p:sldId id="346" r:id="rId36"/>
    <p:sldId id="314" r:id="rId37"/>
    <p:sldId id="358" r:id="rId38"/>
    <p:sldId id="359" r:id="rId39"/>
    <p:sldId id="357" r:id="rId40"/>
    <p:sldId id="279" r:id="rId41"/>
  </p:sldIdLst>
  <p:sldSz cx="9144000" cy="5143500" type="screen16x9"/>
  <p:notesSz cx="6858000" cy="9144000"/>
  <p:embeddedFontLst>
    <p:embeddedFont>
      <p:font typeface="Montserrat" panose="00000500000000000000" pitchFamily="2" charset="0"/>
      <p:regular r:id="rId43"/>
      <p:bold r:id="rId44"/>
      <p:italic r:id="rId45"/>
      <p:boldItalic r:id="rId46"/>
    </p:embeddedFont>
    <p:embeddedFont>
      <p:font typeface="Montserrat ExtraBold" panose="00000900000000000000" pitchFamily="2" charset="0"/>
      <p:bold r:id="rId47"/>
      <p:boldItalic r:id="rId48"/>
    </p:embeddedFont>
    <p:embeddedFont>
      <p:font typeface="Montserrat Light" panose="00000400000000000000" pitchFamily="2" charset="0"/>
      <p:regular r:id="rId49"/>
      <p: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é Manuel Manteca" initials="JMM" lastIdx="1" clrIdx="0">
    <p:extLst>
      <p:ext uri="{19B8F6BF-5375-455C-9EA6-DF929625EA0E}">
        <p15:presenceInfo xmlns:p15="http://schemas.microsoft.com/office/powerpoint/2012/main" userId="fbe874f7098b81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6FAF3F-0E0C-46C4-B3CD-D0089637321E}">
  <a:tblStyle styleId="{946FAF3F-0E0C-46C4-B3CD-D0089637321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82491" autoAdjust="0"/>
  </p:normalViewPr>
  <p:slideViewPr>
    <p:cSldViewPr snapToGrid="0">
      <p:cViewPr varScale="1">
        <p:scale>
          <a:sx n="120" d="100"/>
          <a:sy n="120" d="100"/>
        </p:scale>
        <p:origin x="2976"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8402799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17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68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5918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0886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820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0851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554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9537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4640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6938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52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058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6397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887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996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0472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4801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278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3045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3872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488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080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8720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4175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9589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863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6078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115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5297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686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883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681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693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148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7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685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524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723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64646"/>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 y="-11"/>
            <a:ext cx="2429759" cy="1609289"/>
            <a:chOff x="608719" y="-11"/>
            <a:chExt cx="2429759" cy="1609289"/>
          </a:xfrm>
        </p:grpSpPr>
        <p:sp>
          <p:nvSpPr>
            <p:cNvPr id="11" name="Google Shape;11;p2"/>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685800" y="1991825"/>
            <a:ext cx="5265000" cy="11598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4000"/>
              <a:buNone/>
              <a:defRPr sz="4000">
                <a:solidFill>
                  <a:srgbClr val="FFFFFF"/>
                </a:solidFill>
              </a:defRPr>
            </a:lvl1pPr>
            <a:lvl2pPr lvl="1">
              <a:spcBef>
                <a:spcPts val="0"/>
              </a:spcBef>
              <a:spcAft>
                <a:spcPts val="0"/>
              </a:spcAft>
              <a:buClr>
                <a:srgbClr val="FFFFFF"/>
              </a:buClr>
              <a:buSzPts val="4000"/>
              <a:buNone/>
              <a:defRPr sz="4000">
                <a:solidFill>
                  <a:srgbClr val="FFFFFF"/>
                </a:solidFill>
              </a:defRPr>
            </a:lvl2pPr>
            <a:lvl3pPr lvl="2">
              <a:spcBef>
                <a:spcPts val="0"/>
              </a:spcBef>
              <a:spcAft>
                <a:spcPts val="0"/>
              </a:spcAft>
              <a:buClr>
                <a:srgbClr val="FFFFFF"/>
              </a:buClr>
              <a:buSzPts val="4000"/>
              <a:buNone/>
              <a:defRPr sz="4000">
                <a:solidFill>
                  <a:srgbClr val="FFFFFF"/>
                </a:solidFill>
              </a:defRPr>
            </a:lvl3pPr>
            <a:lvl4pPr lvl="3">
              <a:spcBef>
                <a:spcPts val="0"/>
              </a:spcBef>
              <a:spcAft>
                <a:spcPts val="0"/>
              </a:spcAft>
              <a:buClr>
                <a:srgbClr val="FFFFFF"/>
              </a:buClr>
              <a:buSzPts val="4000"/>
              <a:buNone/>
              <a:defRPr sz="4000">
                <a:solidFill>
                  <a:srgbClr val="FFFFFF"/>
                </a:solidFill>
              </a:defRPr>
            </a:lvl4pPr>
            <a:lvl5pPr lvl="4">
              <a:spcBef>
                <a:spcPts val="0"/>
              </a:spcBef>
              <a:spcAft>
                <a:spcPts val="0"/>
              </a:spcAft>
              <a:buClr>
                <a:srgbClr val="FFFFFF"/>
              </a:buClr>
              <a:buSzPts val="4000"/>
              <a:buNone/>
              <a:defRPr sz="4000">
                <a:solidFill>
                  <a:srgbClr val="FFFFFF"/>
                </a:solidFill>
              </a:defRPr>
            </a:lvl5pPr>
            <a:lvl6pPr lvl="5">
              <a:spcBef>
                <a:spcPts val="0"/>
              </a:spcBef>
              <a:spcAft>
                <a:spcPts val="0"/>
              </a:spcAft>
              <a:buClr>
                <a:srgbClr val="FFFFFF"/>
              </a:buClr>
              <a:buSzPts val="4000"/>
              <a:buNone/>
              <a:defRPr sz="4000">
                <a:solidFill>
                  <a:srgbClr val="FFFFFF"/>
                </a:solidFill>
              </a:defRPr>
            </a:lvl6pPr>
            <a:lvl7pPr lvl="6">
              <a:spcBef>
                <a:spcPts val="0"/>
              </a:spcBef>
              <a:spcAft>
                <a:spcPts val="0"/>
              </a:spcAft>
              <a:buClr>
                <a:srgbClr val="FFFFFF"/>
              </a:buClr>
              <a:buSzPts val="4000"/>
              <a:buNone/>
              <a:defRPr sz="4000">
                <a:solidFill>
                  <a:srgbClr val="FFFFFF"/>
                </a:solidFill>
              </a:defRPr>
            </a:lvl7pPr>
            <a:lvl8pPr lvl="7">
              <a:spcBef>
                <a:spcPts val="0"/>
              </a:spcBef>
              <a:spcAft>
                <a:spcPts val="0"/>
              </a:spcAft>
              <a:buClr>
                <a:srgbClr val="FFFFFF"/>
              </a:buClr>
              <a:buSzPts val="4000"/>
              <a:buNone/>
              <a:defRPr sz="4000">
                <a:solidFill>
                  <a:srgbClr val="FFFFFF"/>
                </a:solidFill>
              </a:defRPr>
            </a:lvl8pPr>
            <a:lvl9pPr lvl="8">
              <a:spcBef>
                <a:spcPts val="0"/>
              </a:spcBef>
              <a:spcAft>
                <a:spcPts val="0"/>
              </a:spcAft>
              <a:buClr>
                <a:srgbClr val="FFFFFF"/>
              </a:buClr>
              <a:buSzPts val="4000"/>
              <a:buNone/>
              <a:defRPr sz="4000">
                <a:solidFill>
                  <a:srgbClr val="FFFFFF"/>
                </a:solidFill>
              </a:defRPr>
            </a:lvl9pPr>
          </a:lstStyle>
          <a:p>
            <a:endParaRPr/>
          </a:p>
        </p:txBody>
      </p:sp>
      <p:grpSp>
        <p:nvGrpSpPr>
          <p:cNvPr id="24" name="Google Shape;24;p2"/>
          <p:cNvGrpSpPr/>
          <p:nvPr/>
        </p:nvGrpSpPr>
        <p:grpSpPr>
          <a:xfrm>
            <a:off x="4894945" y="-11"/>
            <a:ext cx="4252453" cy="5146816"/>
            <a:chOff x="4894945" y="-11"/>
            <a:chExt cx="4252453" cy="5146816"/>
          </a:xfrm>
        </p:grpSpPr>
        <p:sp>
          <p:nvSpPr>
            <p:cNvPr id="25" name="Google Shape;25;p2"/>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flipH="1">
            <a:off x="-7" y="3860093"/>
            <a:ext cx="2429755" cy="1286712"/>
            <a:chOff x="6714243" y="3860093"/>
            <a:chExt cx="2429755" cy="1286712"/>
          </a:xfrm>
        </p:grpSpPr>
        <p:sp>
          <p:nvSpPr>
            <p:cNvPr id="80" name="Google Shape;80;p2"/>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Marcador de pie de página 1">
            <a:extLst>
              <a:ext uri="{FF2B5EF4-FFF2-40B4-BE49-F238E27FC236}">
                <a16:creationId xmlns:a16="http://schemas.microsoft.com/office/drawing/2014/main" id="{825B81DF-BD42-9306-5C5D-DC27D6943EEC}"/>
              </a:ext>
            </a:extLst>
          </p:cNvPr>
          <p:cNvSpPr>
            <a:spLocks noGrp="1"/>
          </p:cNvSpPr>
          <p:nvPr>
            <p:ph type="ftr" sz="quarter" idx="10"/>
          </p:nvPr>
        </p:nvSpPr>
        <p:spPr/>
        <p:txBody>
          <a:bodyPr/>
          <a:lstStyle/>
          <a:p>
            <a:endParaRPr lang="es-ES" dirty="0"/>
          </a:p>
        </p:txBody>
      </p:sp>
      <p:sp>
        <p:nvSpPr>
          <p:cNvPr id="3" name="Marcador de número de diapositiva 2">
            <a:extLst>
              <a:ext uri="{FF2B5EF4-FFF2-40B4-BE49-F238E27FC236}">
                <a16:creationId xmlns:a16="http://schemas.microsoft.com/office/drawing/2014/main" id="{41C1D83C-2F9D-E267-8D90-EFC36E3E8494}"/>
              </a:ext>
            </a:extLst>
          </p:cNvPr>
          <p:cNvSpPr>
            <a:spLocks noGrp="1"/>
          </p:cNvSpPr>
          <p:nvPr>
            <p:ph type="sldNum" idx="11"/>
          </p:nvPr>
        </p:nvSpPr>
        <p:spPr/>
        <p:txBody>
          <a:bodyPr/>
          <a:lstStyle>
            <a:lvl1pPr>
              <a:defRPr sz="1200"/>
            </a:lvl1pPr>
          </a:lstStyle>
          <a:p>
            <a:fld id="{00000000-1234-1234-1234-123412341234}"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64646"/>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 y="-11"/>
            <a:ext cx="2429759" cy="1609289"/>
            <a:chOff x="608719" y="-11"/>
            <a:chExt cx="2429759" cy="1609289"/>
          </a:xfrm>
        </p:grpSpPr>
        <p:sp>
          <p:nvSpPr>
            <p:cNvPr id="11" name="Google Shape;11;p2"/>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685800" y="1991825"/>
            <a:ext cx="5265000" cy="11598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4000"/>
              <a:buNone/>
              <a:defRPr sz="4000">
                <a:solidFill>
                  <a:srgbClr val="FFFFFF"/>
                </a:solidFill>
              </a:defRPr>
            </a:lvl1pPr>
            <a:lvl2pPr lvl="1">
              <a:spcBef>
                <a:spcPts val="0"/>
              </a:spcBef>
              <a:spcAft>
                <a:spcPts val="0"/>
              </a:spcAft>
              <a:buClr>
                <a:srgbClr val="FFFFFF"/>
              </a:buClr>
              <a:buSzPts val="4000"/>
              <a:buNone/>
              <a:defRPr sz="4000">
                <a:solidFill>
                  <a:srgbClr val="FFFFFF"/>
                </a:solidFill>
              </a:defRPr>
            </a:lvl2pPr>
            <a:lvl3pPr lvl="2">
              <a:spcBef>
                <a:spcPts val="0"/>
              </a:spcBef>
              <a:spcAft>
                <a:spcPts val="0"/>
              </a:spcAft>
              <a:buClr>
                <a:srgbClr val="FFFFFF"/>
              </a:buClr>
              <a:buSzPts val="4000"/>
              <a:buNone/>
              <a:defRPr sz="4000">
                <a:solidFill>
                  <a:srgbClr val="FFFFFF"/>
                </a:solidFill>
              </a:defRPr>
            </a:lvl3pPr>
            <a:lvl4pPr lvl="3">
              <a:spcBef>
                <a:spcPts val="0"/>
              </a:spcBef>
              <a:spcAft>
                <a:spcPts val="0"/>
              </a:spcAft>
              <a:buClr>
                <a:srgbClr val="FFFFFF"/>
              </a:buClr>
              <a:buSzPts val="4000"/>
              <a:buNone/>
              <a:defRPr sz="4000">
                <a:solidFill>
                  <a:srgbClr val="FFFFFF"/>
                </a:solidFill>
              </a:defRPr>
            </a:lvl4pPr>
            <a:lvl5pPr lvl="4">
              <a:spcBef>
                <a:spcPts val="0"/>
              </a:spcBef>
              <a:spcAft>
                <a:spcPts val="0"/>
              </a:spcAft>
              <a:buClr>
                <a:srgbClr val="FFFFFF"/>
              </a:buClr>
              <a:buSzPts val="4000"/>
              <a:buNone/>
              <a:defRPr sz="4000">
                <a:solidFill>
                  <a:srgbClr val="FFFFFF"/>
                </a:solidFill>
              </a:defRPr>
            </a:lvl5pPr>
            <a:lvl6pPr lvl="5">
              <a:spcBef>
                <a:spcPts val="0"/>
              </a:spcBef>
              <a:spcAft>
                <a:spcPts val="0"/>
              </a:spcAft>
              <a:buClr>
                <a:srgbClr val="FFFFFF"/>
              </a:buClr>
              <a:buSzPts val="4000"/>
              <a:buNone/>
              <a:defRPr sz="4000">
                <a:solidFill>
                  <a:srgbClr val="FFFFFF"/>
                </a:solidFill>
              </a:defRPr>
            </a:lvl6pPr>
            <a:lvl7pPr lvl="6">
              <a:spcBef>
                <a:spcPts val="0"/>
              </a:spcBef>
              <a:spcAft>
                <a:spcPts val="0"/>
              </a:spcAft>
              <a:buClr>
                <a:srgbClr val="FFFFFF"/>
              </a:buClr>
              <a:buSzPts val="4000"/>
              <a:buNone/>
              <a:defRPr sz="4000">
                <a:solidFill>
                  <a:srgbClr val="FFFFFF"/>
                </a:solidFill>
              </a:defRPr>
            </a:lvl7pPr>
            <a:lvl8pPr lvl="7">
              <a:spcBef>
                <a:spcPts val="0"/>
              </a:spcBef>
              <a:spcAft>
                <a:spcPts val="0"/>
              </a:spcAft>
              <a:buClr>
                <a:srgbClr val="FFFFFF"/>
              </a:buClr>
              <a:buSzPts val="4000"/>
              <a:buNone/>
              <a:defRPr sz="4000">
                <a:solidFill>
                  <a:srgbClr val="FFFFFF"/>
                </a:solidFill>
              </a:defRPr>
            </a:lvl8pPr>
            <a:lvl9pPr lvl="8">
              <a:spcBef>
                <a:spcPts val="0"/>
              </a:spcBef>
              <a:spcAft>
                <a:spcPts val="0"/>
              </a:spcAft>
              <a:buClr>
                <a:srgbClr val="FFFFFF"/>
              </a:buClr>
              <a:buSzPts val="4000"/>
              <a:buNone/>
              <a:defRPr sz="4000">
                <a:solidFill>
                  <a:srgbClr val="FFFFFF"/>
                </a:solidFill>
              </a:defRPr>
            </a:lvl9pPr>
          </a:lstStyle>
          <a:p>
            <a:endParaRPr/>
          </a:p>
        </p:txBody>
      </p:sp>
      <p:grpSp>
        <p:nvGrpSpPr>
          <p:cNvPr id="24" name="Google Shape;24;p2"/>
          <p:cNvGrpSpPr/>
          <p:nvPr/>
        </p:nvGrpSpPr>
        <p:grpSpPr>
          <a:xfrm>
            <a:off x="4894945" y="-11"/>
            <a:ext cx="4252453" cy="5146816"/>
            <a:chOff x="4894945" y="-11"/>
            <a:chExt cx="4252453" cy="5146816"/>
          </a:xfrm>
        </p:grpSpPr>
        <p:sp>
          <p:nvSpPr>
            <p:cNvPr id="25" name="Google Shape;25;p2"/>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flipH="1">
            <a:off x="-7" y="3860093"/>
            <a:ext cx="2429755" cy="1286712"/>
            <a:chOff x="6714243" y="3860093"/>
            <a:chExt cx="2429755" cy="1286712"/>
          </a:xfrm>
        </p:grpSpPr>
        <p:sp>
          <p:nvSpPr>
            <p:cNvPr id="80" name="Google Shape;80;p2"/>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851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6"/>
        <p:cNvGrpSpPr/>
        <p:nvPr/>
      </p:nvGrpSpPr>
      <p:grpSpPr>
        <a:xfrm>
          <a:off x="0" y="0"/>
          <a:ext cx="0" cy="0"/>
          <a:chOff x="0" y="0"/>
          <a:chExt cx="0" cy="0"/>
        </a:xfrm>
      </p:grpSpPr>
      <p:grpSp>
        <p:nvGrpSpPr>
          <p:cNvPr id="207" name="Google Shape;207;p5"/>
          <p:cNvGrpSpPr/>
          <p:nvPr/>
        </p:nvGrpSpPr>
        <p:grpSpPr>
          <a:xfrm>
            <a:off x="6714243" y="3860093"/>
            <a:ext cx="2429755" cy="1286712"/>
            <a:chOff x="6714243" y="3860093"/>
            <a:chExt cx="2429755" cy="1286712"/>
          </a:xfrm>
        </p:grpSpPr>
        <p:sp>
          <p:nvSpPr>
            <p:cNvPr id="208" name="Google Shape;208;p5"/>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a:off x="892" y="-11"/>
            <a:ext cx="3037586" cy="2252645"/>
            <a:chOff x="892" y="-11"/>
            <a:chExt cx="3037586" cy="2252645"/>
          </a:xfrm>
        </p:grpSpPr>
        <p:sp>
          <p:nvSpPr>
            <p:cNvPr id="221" name="Google Shape;221;p5"/>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5"/>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45" name="Google Shape;245;p5"/>
          <p:cNvSpPr txBox="1">
            <a:spLocks noGrp="1"/>
          </p:cNvSpPr>
          <p:nvPr>
            <p:ph type="body" idx="1"/>
          </p:nvPr>
        </p:nvSpPr>
        <p:spPr>
          <a:xfrm>
            <a:off x="1320025" y="1613274"/>
            <a:ext cx="6455700" cy="29025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46" name="Google Shape;246;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6840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3"/>
        <p:cNvGrpSpPr/>
        <p:nvPr/>
      </p:nvGrpSpPr>
      <p:grpSpPr>
        <a:xfrm>
          <a:off x="0" y="0"/>
          <a:ext cx="0" cy="0"/>
          <a:chOff x="0" y="0"/>
          <a:chExt cx="0" cy="0"/>
        </a:xfrm>
      </p:grpSpPr>
      <p:grpSp>
        <p:nvGrpSpPr>
          <p:cNvPr id="304" name="Google Shape;304;p7"/>
          <p:cNvGrpSpPr/>
          <p:nvPr/>
        </p:nvGrpSpPr>
        <p:grpSpPr>
          <a:xfrm>
            <a:off x="892" y="-11"/>
            <a:ext cx="3037586" cy="2252645"/>
            <a:chOff x="892" y="-11"/>
            <a:chExt cx="3037586" cy="2252645"/>
          </a:xfrm>
        </p:grpSpPr>
        <p:sp>
          <p:nvSpPr>
            <p:cNvPr id="305" name="Google Shape;305;p7"/>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7"/>
          <p:cNvGrpSpPr/>
          <p:nvPr/>
        </p:nvGrpSpPr>
        <p:grpSpPr>
          <a:xfrm>
            <a:off x="6714243" y="3860093"/>
            <a:ext cx="2429755" cy="1286712"/>
            <a:chOff x="6714243" y="3860093"/>
            <a:chExt cx="2429755" cy="1286712"/>
          </a:xfrm>
        </p:grpSpPr>
        <p:sp>
          <p:nvSpPr>
            <p:cNvPr id="329" name="Google Shape;329;p7"/>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7"/>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42" name="Google Shape;342;p7"/>
          <p:cNvSpPr txBox="1">
            <a:spLocks noGrp="1"/>
          </p:cNvSpPr>
          <p:nvPr>
            <p:ph type="body" idx="1"/>
          </p:nvPr>
        </p:nvSpPr>
        <p:spPr>
          <a:xfrm>
            <a:off x="1320025" y="1582625"/>
            <a:ext cx="3133500" cy="2955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3" name="Google Shape;343;p7"/>
          <p:cNvSpPr txBox="1">
            <a:spLocks noGrp="1"/>
          </p:cNvSpPr>
          <p:nvPr>
            <p:ph type="body" idx="2"/>
          </p:nvPr>
        </p:nvSpPr>
        <p:spPr>
          <a:xfrm>
            <a:off x="4642177" y="1582625"/>
            <a:ext cx="3133500" cy="2955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4" name="Google Shape;344;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177890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8"/>
        <p:cNvGrpSpPr/>
        <p:nvPr/>
      </p:nvGrpSpPr>
      <p:grpSpPr>
        <a:xfrm>
          <a:off x="0" y="0"/>
          <a:ext cx="0" cy="0"/>
          <a:chOff x="0" y="0"/>
          <a:chExt cx="0" cy="0"/>
        </a:xfrm>
      </p:grpSpPr>
      <p:grpSp>
        <p:nvGrpSpPr>
          <p:cNvPr id="389" name="Google Shape;389;p9"/>
          <p:cNvGrpSpPr/>
          <p:nvPr/>
        </p:nvGrpSpPr>
        <p:grpSpPr>
          <a:xfrm rot="10800000" flipH="1">
            <a:off x="900" y="4225833"/>
            <a:ext cx="9143992" cy="917662"/>
            <a:chOff x="900" y="0"/>
            <a:chExt cx="9143992" cy="1286721"/>
          </a:xfrm>
        </p:grpSpPr>
        <p:sp>
          <p:nvSpPr>
            <p:cNvPr id="390" name="Google Shape;390;p9"/>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9"/>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lvl1pPr lvl="0" algn="ctr">
              <a:spcBef>
                <a:spcPts val="0"/>
              </a:spcBef>
              <a:spcAft>
                <a:spcPts val="0"/>
              </a:spcAft>
              <a:buSzPts val="2000"/>
              <a:buNone/>
              <a:defRPr sz="2000"/>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endParaRPr/>
          </a:p>
        </p:txBody>
      </p:sp>
      <p:sp>
        <p:nvSpPr>
          <p:cNvPr id="439" name="Google Shape;439;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914717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lateral pattern">
  <p:cSld name="Blank lateral pattern">
    <p:spTree>
      <p:nvGrpSpPr>
        <p:cNvPr id="1" name="Shape 534"/>
        <p:cNvGrpSpPr/>
        <p:nvPr/>
      </p:nvGrpSpPr>
      <p:grpSpPr>
        <a:xfrm>
          <a:off x="0" y="0"/>
          <a:ext cx="0" cy="0"/>
          <a:chOff x="0" y="0"/>
          <a:chExt cx="0" cy="0"/>
        </a:xfrm>
      </p:grpSpPr>
      <p:sp>
        <p:nvSpPr>
          <p:cNvPr id="538" name="Google Shape;538;p12"/>
          <p:cNvSpPr/>
          <p:nvPr userDrawn="1"/>
        </p:nvSpPr>
        <p:spPr>
          <a:xfrm>
            <a:off x="7999250" y="642893"/>
            <a:ext cx="572913" cy="642969"/>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8572135" y="322323"/>
            <a:ext cx="574459" cy="642969"/>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userDrawn="1"/>
        </p:nvSpPr>
        <p:spPr>
          <a:xfrm>
            <a:off x="7999250" y="1285830"/>
            <a:ext cx="572913" cy="642969"/>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8572135" y="3537007"/>
            <a:ext cx="574459" cy="642969"/>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72135" y="-12"/>
            <a:ext cx="574459" cy="32236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userDrawn="1"/>
        </p:nvSpPr>
        <p:spPr>
          <a:xfrm>
            <a:off x="7999250" y="322323"/>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userDrawn="1"/>
        </p:nvSpPr>
        <p:spPr>
          <a:xfrm>
            <a:off x="7999250" y="965260"/>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userDrawn="1"/>
        </p:nvSpPr>
        <p:spPr>
          <a:xfrm>
            <a:off x="7999250" y="2894070"/>
            <a:ext cx="572913" cy="642969"/>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72135" y="-12"/>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userDrawn="1"/>
        </p:nvSpPr>
        <p:spPr>
          <a:xfrm>
            <a:off x="8572135" y="4500513"/>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72135" y="4822848"/>
            <a:ext cx="574459" cy="320602"/>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userDrawn="1"/>
        </p:nvSpPr>
        <p:spPr>
          <a:xfrm>
            <a:off x="8000053" y="1928767"/>
            <a:ext cx="572913" cy="642969"/>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userDrawn="1"/>
        </p:nvSpPr>
        <p:spPr>
          <a:xfrm>
            <a:off x="8000053" y="2571704"/>
            <a:ext cx="572913" cy="642969"/>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72938" y="1607753"/>
            <a:ext cx="574459" cy="642969"/>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2"/>
          <p:cNvSpPr txBox="1">
            <a:spLocks noGrp="1"/>
          </p:cNvSpPr>
          <p:nvPr userDrawn="1">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extLst>
      <p:ext uri="{BB962C8B-B14F-4D97-AF65-F5344CB8AC3E}">
        <p14:creationId xmlns:p14="http://schemas.microsoft.com/office/powerpoint/2010/main" val="972166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lateral pattern" preserve="1">
  <p:cSld name="1_Blank lateral pattern">
    <p:spTree>
      <p:nvGrpSpPr>
        <p:cNvPr id="1" name="Shape 534"/>
        <p:cNvGrpSpPr/>
        <p:nvPr/>
      </p:nvGrpSpPr>
      <p:grpSpPr>
        <a:xfrm>
          <a:off x="0" y="0"/>
          <a:ext cx="0" cy="0"/>
          <a:chOff x="0" y="0"/>
          <a:chExt cx="0" cy="0"/>
        </a:xfrm>
      </p:grpSpPr>
      <p:sp>
        <p:nvSpPr>
          <p:cNvPr id="539" name="Google Shape;539;p12"/>
          <p:cNvSpPr/>
          <p:nvPr/>
        </p:nvSpPr>
        <p:spPr>
          <a:xfrm>
            <a:off x="8572135" y="322323"/>
            <a:ext cx="574459" cy="642969"/>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72135" y="-12"/>
            <a:ext cx="574459" cy="32236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userDrawn="1"/>
        </p:nvSpPr>
        <p:spPr>
          <a:xfrm>
            <a:off x="7999250" y="322323"/>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userDrawn="1"/>
        </p:nvSpPr>
        <p:spPr>
          <a:xfrm>
            <a:off x="7999250" y="965260"/>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72135" y="-12"/>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userDrawn="1"/>
        </p:nvSpPr>
        <p:spPr>
          <a:xfrm>
            <a:off x="8572135" y="4500513"/>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72135" y="4822848"/>
            <a:ext cx="574459" cy="320602"/>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72938" y="1607753"/>
            <a:ext cx="574459" cy="642969"/>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2"/>
          <p:cNvSpPr txBox="1">
            <a:spLocks noGrp="1"/>
          </p:cNvSpPr>
          <p:nvPr userDrawn="1">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extLst>
      <p:ext uri="{BB962C8B-B14F-4D97-AF65-F5344CB8AC3E}">
        <p14:creationId xmlns:p14="http://schemas.microsoft.com/office/powerpoint/2010/main" val="4243317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lateral pattern" preserve="1">
  <p:cSld name="1_Blank lateral pattern">
    <p:spTree>
      <p:nvGrpSpPr>
        <p:cNvPr id="1" name="Shape 534"/>
        <p:cNvGrpSpPr/>
        <p:nvPr/>
      </p:nvGrpSpPr>
      <p:grpSpPr>
        <a:xfrm>
          <a:off x="0" y="0"/>
          <a:ext cx="0" cy="0"/>
          <a:chOff x="0" y="0"/>
          <a:chExt cx="0" cy="0"/>
        </a:xfrm>
      </p:grpSpPr>
      <p:grpSp>
        <p:nvGrpSpPr>
          <p:cNvPr id="535" name="Google Shape;535;p12"/>
          <p:cNvGrpSpPr/>
          <p:nvPr/>
        </p:nvGrpSpPr>
        <p:grpSpPr>
          <a:xfrm>
            <a:off x="6276702" y="-12"/>
            <a:ext cx="2870695" cy="5143463"/>
            <a:chOff x="6109812" y="-11"/>
            <a:chExt cx="3037586" cy="5146816"/>
          </a:xfrm>
        </p:grpSpPr>
        <p:sp>
          <p:nvSpPr>
            <p:cNvPr id="536" name="Google Shape;536;p1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043316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bottom pattern">
  <p:cSld name="Blank bottom pattern">
    <p:spTree>
      <p:nvGrpSpPr>
        <p:cNvPr id="1" name="Shape 572"/>
        <p:cNvGrpSpPr/>
        <p:nvPr/>
      </p:nvGrpSpPr>
      <p:grpSpPr>
        <a:xfrm>
          <a:off x="0" y="0"/>
          <a:ext cx="0" cy="0"/>
          <a:chOff x="0" y="0"/>
          <a:chExt cx="0" cy="0"/>
        </a:xfrm>
      </p:grpSpPr>
      <p:grpSp>
        <p:nvGrpSpPr>
          <p:cNvPr id="573" name="Google Shape;573;p13"/>
          <p:cNvGrpSpPr/>
          <p:nvPr/>
        </p:nvGrpSpPr>
        <p:grpSpPr>
          <a:xfrm rot="10800000" flipH="1">
            <a:off x="900" y="3856775"/>
            <a:ext cx="9143992" cy="1286721"/>
            <a:chOff x="900" y="0"/>
            <a:chExt cx="9143992" cy="1286721"/>
          </a:xfrm>
        </p:grpSpPr>
        <p:sp>
          <p:nvSpPr>
            <p:cNvPr id="574" name="Google Shape;574;p13"/>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984029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FFA400"/>
        </a:solidFill>
        <a:effectLst/>
      </p:bgPr>
    </p:bg>
    <p:spTree>
      <p:nvGrpSpPr>
        <p:cNvPr id="1" name="Shape 92"/>
        <p:cNvGrpSpPr/>
        <p:nvPr/>
      </p:nvGrpSpPr>
      <p:grpSpPr>
        <a:xfrm>
          <a:off x="0" y="0"/>
          <a:ext cx="0" cy="0"/>
          <a:chOff x="0" y="0"/>
          <a:chExt cx="0" cy="0"/>
        </a:xfrm>
      </p:grpSpPr>
      <p:sp>
        <p:nvSpPr>
          <p:cNvPr id="93" name="Google Shape;93;p3"/>
          <p:cNvSpPr txBox="1">
            <a:spLocks noGrp="1"/>
          </p:cNvSpPr>
          <p:nvPr>
            <p:ph type="ctrTitle"/>
          </p:nvPr>
        </p:nvSpPr>
        <p:spPr>
          <a:xfrm>
            <a:off x="685800" y="1659550"/>
            <a:ext cx="42525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94" name="Google Shape;94;p3"/>
          <p:cNvSpPr txBox="1">
            <a:spLocks noGrp="1"/>
          </p:cNvSpPr>
          <p:nvPr>
            <p:ph type="subTitle" idx="1"/>
          </p:nvPr>
        </p:nvSpPr>
        <p:spPr>
          <a:xfrm>
            <a:off x="685800" y="2687652"/>
            <a:ext cx="42525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grpSp>
        <p:nvGrpSpPr>
          <p:cNvPr id="95" name="Google Shape;95;p3"/>
          <p:cNvGrpSpPr/>
          <p:nvPr/>
        </p:nvGrpSpPr>
        <p:grpSpPr>
          <a:xfrm>
            <a:off x="4894945" y="-11"/>
            <a:ext cx="4252453" cy="5146816"/>
            <a:chOff x="4894945" y="-11"/>
            <a:chExt cx="4252453" cy="5146816"/>
          </a:xfrm>
        </p:grpSpPr>
        <p:sp>
          <p:nvSpPr>
            <p:cNvPr id="96" name="Google Shape;96;p3"/>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9594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6"/>
        <p:cNvGrpSpPr/>
        <p:nvPr/>
      </p:nvGrpSpPr>
      <p:grpSpPr>
        <a:xfrm>
          <a:off x="0" y="0"/>
          <a:ext cx="0" cy="0"/>
          <a:chOff x="0" y="0"/>
          <a:chExt cx="0" cy="0"/>
        </a:xfrm>
      </p:grpSpPr>
      <p:grpSp>
        <p:nvGrpSpPr>
          <p:cNvPr id="207" name="Google Shape;207;p5"/>
          <p:cNvGrpSpPr/>
          <p:nvPr/>
        </p:nvGrpSpPr>
        <p:grpSpPr>
          <a:xfrm>
            <a:off x="6714243" y="3860093"/>
            <a:ext cx="2429755" cy="1286712"/>
            <a:chOff x="6714243" y="3860093"/>
            <a:chExt cx="2429755" cy="1286712"/>
          </a:xfrm>
        </p:grpSpPr>
        <p:sp>
          <p:nvSpPr>
            <p:cNvPr id="208" name="Google Shape;208;p5"/>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a:off x="892" y="-11"/>
            <a:ext cx="3037586" cy="2252645"/>
            <a:chOff x="892" y="-11"/>
            <a:chExt cx="3037586" cy="2252645"/>
          </a:xfrm>
        </p:grpSpPr>
        <p:sp>
          <p:nvSpPr>
            <p:cNvPr id="221" name="Google Shape;221;p5"/>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5"/>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45" name="Google Shape;245;p5"/>
          <p:cNvSpPr txBox="1">
            <a:spLocks noGrp="1"/>
          </p:cNvSpPr>
          <p:nvPr>
            <p:ph type="body" idx="1"/>
          </p:nvPr>
        </p:nvSpPr>
        <p:spPr>
          <a:xfrm>
            <a:off x="1320025" y="1613274"/>
            <a:ext cx="6455700" cy="29025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46" name="Google Shape;246;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3"/>
        <p:cNvGrpSpPr/>
        <p:nvPr/>
      </p:nvGrpSpPr>
      <p:grpSpPr>
        <a:xfrm>
          <a:off x="0" y="0"/>
          <a:ext cx="0" cy="0"/>
          <a:chOff x="0" y="0"/>
          <a:chExt cx="0" cy="0"/>
        </a:xfrm>
      </p:grpSpPr>
      <p:grpSp>
        <p:nvGrpSpPr>
          <p:cNvPr id="304" name="Google Shape;304;p7"/>
          <p:cNvGrpSpPr/>
          <p:nvPr/>
        </p:nvGrpSpPr>
        <p:grpSpPr>
          <a:xfrm>
            <a:off x="892" y="-11"/>
            <a:ext cx="3037586" cy="2252645"/>
            <a:chOff x="892" y="-11"/>
            <a:chExt cx="3037586" cy="2252645"/>
          </a:xfrm>
        </p:grpSpPr>
        <p:sp>
          <p:nvSpPr>
            <p:cNvPr id="305" name="Google Shape;305;p7"/>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7"/>
          <p:cNvGrpSpPr/>
          <p:nvPr/>
        </p:nvGrpSpPr>
        <p:grpSpPr>
          <a:xfrm>
            <a:off x="6714243" y="3860093"/>
            <a:ext cx="2429755" cy="1286712"/>
            <a:chOff x="6714243" y="3860093"/>
            <a:chExt cx="2429755" cy="1286712"/>
          </a:xfrm>
        </p:grpSpPr>
        <p:sp>
          <p:nvSpPr>
            <p:cNvPr id="329" name="Google Shape;329;p7"/>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7"/>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42" name="Google Shape;342;p7"/>
          <p:cNvSpPr txBox="1">
            <a:spLocks noGrp="1"/>
          </p:cNvSpPr>
          <p:nvPr>
            <p:ph type="body" idx="1"/>
          </p:nvPr>
        </p:nvSpPr>
        <p:spPr>
          <a:xfrm>
            <a:off x="1320025" y="1582625"/>
            <a:ext cx="3133500" cy="2955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3" name="Google Shape;343;p7"/>
          <p:cNvSpPr txBox="1">
            <a:spLocks noGrp="1"/>
          </p:cNvSpPr>
          <p:nvPr>
            <p:ph type="body" idx="2"/>
          </p:nvPr>
        </p:nvSpPr>
        <p:spPr>
          <a:xfrm>
            <a:off x="4642177" y="1582625"/>
            <a:ext cx="3133500" cy="2955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4" name="Google Shape;344;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8"/>
        <p:cNvGrpSpPr/>
        <p:nvPr/>
      </p:nvGrpSpPr>
      <p:grpSpPr>
        <a:xfrm>
          <a:off x="0" y="0"/>
          <a:ext cx="0" cy="0"/>
          <a:chOff x="0" y="0"/>
          <a:chExt cx="0" cy="0"/>
        </a:xfrm>
      </p:grpSpPr>
      <p:grpSp>
        <p:nvGrpSpPr>
          <p:cNvPr id="389" name="Google Shape;389;p9"/>
          <p:cNvGrpSpPr/>
          <p:nvPr/>
        </p:nvGrpSpPr>
        <p:grpSpPr>
          <a:xfrm rot="10800000" flipH="1">
            <a:off x="900" y="4225833"/>
            <a:ext cx="9143992" cy="917662"/>
            <a:chOff x="900" y="0"/>
            <a:chExt cx="9143992" cy="1286721"/>
          </a:xfrm>
        </p:grpSpPr>
        <p:sp>
          <p:nvSpPr>
            <p:cNvPr id="390" name="Google Shape;390;p9"/>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9"/>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lvl1pPr lvl="0" algn="ctr">
              <a:spcBef>
                <a:spcPts val="0"/>
              </a:spcBef>
              <a:spcAft>
                <a:spcPts val="0"/>
              </a:spcAft>
              <a:buSzPts val="2000"/>
              <a:buNone/>
              <a:defRPr sz="2000"/>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endParaRPr/>
          </a:p>
        </p:txBody>
      </p:sp>
      <p:sp>
        <p:nvSpPr>
          <p:cNvPr id="439" name="Google Shape;439;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lateral pattern">
  <p:cSld name="BLANK_2">
    <p:spTree>
      <p:nvGrpSpPr>
        <p:cNvPr id="1" name="Shape 534"/>
        <p:cNvGrpSpPr/>
        <p:nvPr/>
      </p:nvGrpSpPr>
      <p:grpSpPr>
        <a:xfrm>
          <a:off x="0" y="0"/>
          <a:ext cx="0" cy="0"/>
          <a:chOff x="0" y="0"/>
          <a:chExt cx="0" cy="0"/>
        </a:xfrm>
      </p:grpSpPr>
      <p:sp>
        <p:nvSpPr>
          <p:cNvPr id="538" name="Google Shape;538;p12"/>
          <p:cNvSpPr/>
          <p:nvPr userDrawn="1"/>
        </p:nvSpPr>
        <p:spPr>
          <a:xfrm>
            <a:off x="7999250" y="642893"/>
            <a:ext cx="572913" cy="642969"/>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8572135" y="322323"/>
            <a:ext cx="574459" cy="642969"/>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userDrawn="1"/>
        </p:nvSpPr>
        <p:spPr>
          <a:xfrm>
            <a:off x="7999250" y="1285830"/>
            <a:ext cx="572913" cy="642969"/>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8572135" y="3537007"/>
            <a:ext cx="574459" cy="642969"/>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72135" y="-12"/>
            <a:ext cx="574459" cy="32236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userDrawn="1"/>
        </p:nvSpPr>
        <p:spPr>
          <a:xfrm>
            <a:off x="7999250" y="322323"/>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userDrawn="1"/>
        </p:nvSpPr>
        <p:spPr>
          <a:xfrm>
            <a:off x="7999250" y="965260"/>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userDrawn="1"/>
        </p:nvSpPr>
        <p:spPr>
          <a:xfrm>
            <a:off x="7999250" y="2894070"/>
            <a:ext cx="572913" cy="642969"/>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72135" y="-12"/>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userDrawn="1"/>
        </p:nvSpPr>
        <p:spPr>
          <a:xfrm>
            <a:off x="8572135" y="4500513"/>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72135" y="4822848"/>
            <a:ext cx="574459" cy="320602"/>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userDrawn="1"/>
        </p:nvSpPr>
        <p:spPr>
          <a:xfrm>
            <a:off x="8000053" y="1928767"/>
            <a:ext cx="572913" cy="642969"/>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userDrawn="1"/>
        </p:nvSpPr>
        <p:spPr>
          <a:xfrm>
            <a:off x="8000053" y="2571704"/>
            <a:ext cx="572913" cy="642969"/>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72938" y="1607753"/>
            <a:ext cx="574459" cy="642969"/>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2"/>
          <p:cNvSpPr txBox="1">
            <a:spLocks noGrp="1"/>
          </p:cNvSpPr>
          <p:nvPr userDrawn="1">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lateral pattern" preserve="1">
  <p:cSld name="Empty blank lateral pattern">
    <p:spTree>
      <p:nvGrpSpPr>
        <p:cNvPr id="1" name="Shape 534"/>
        <p:cNvGrpSpPr/>
        <p:nvPr/>
      </p:nvGrpSpPr>
      <p:grpSpPr>
        <a:xfrm>
          <a:off x="0" y="0"/>
          <a:ext cx="0" cy="0"/>
          <a:chOff x="0" y="0"/>
          <a:chExt cx="0" cy="0"/>
        </a:xfrm>
      </p:grpSpPr>
      <p:sp>
        <p:nvSpPr>
          <p:cNvPr id="539" name="Google Shape;539;p12"/>
          <p:cNvSpPr/>
          <p:nvPr/>
        </p:nvSpPr>
        <p:spPr>
          <a:xfrm>
            <a:off x="8572135" y="322323"/>
            <a:ext cx="574459" cy="642969"/>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72135" y="-12"/>
            <a:ext cx="574459" cy="32236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userDrawn="1"/>
        </p:nvSpPr>
        <p:spPr>
          <a:xfrm>
            <a:off x="7999250" y="322323"/>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userDrawn="1"/>
        </p:nvSpPr>
        <p:spPr>
          <a:xfrm>
            <a:off x="7999250" y="965260"/>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72135" y="-12"/>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userDrawn="1"/>
        </p:nvSpPr>
        <p:spPr>
          <a:xfrm>
            <a:off x="8572135" y="4500513"/>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72135" y="4822848"/>
            <a:ext cx="574459" cy="320602"/>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72938" y="1607753"/>
            <a:ext cx="574459" cy="642969"/>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2"/>
          <p:cNvSpPr txBox="1">
            <a:spLocks noGrp="1"/>
          </p:cNvSpPr>
          <p:nvPr userDrawn="1">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extLst>
      <p:ext uri="{BB962C8B-B14F-4D97-AF65-F5344CB8AC3E}">
        <p14:creationId xmlns:p14="http://schemas.microsoft.com/office/powerpoint/2010/main" val="98532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lateral pattern" preserve="1">
  <p:cSld name="1_Blank lateral pattern">
    <p:spTree>
      <p:nvGrpSpPr>
        <p:cNvPr id="1" name="Shape 534"/>
        <p:cNvGrpSpPr/>
        <p:nvPr/>
      </p:nvGrpSpPr>
      <p:grpSpPr>
        <a:xfrm>
          <a:off x="0" y="0"/>
          <a:ext cx="0" cy="0"/>
          <a:chOff x="0" y="0"/>
          <a:chExt cx="0" cy="0"/>
        </a:xfrm>
      </p:grpSpPr>
      <p:grpSp>
        <p:nvGrpSpPr>
          <p:cNvPr id="535" name="Google Shape;535;p12"/>
          <p:cNvGrpSpPr/>
          <p:nvPr/>
        </p:nvGrpSpPr>
        <p:grpSpPr>
          <a:xfrm>
            <a:off x="6276702" y="-12"/>
            <a:ext cx="2870695" cy="5143463"/>
            <a:chOff x="6109812" y="-11"/>
            <a:chExt cx="3037586" cy="5146816"/>
          </a:xfrm>
        </p:grpSpPr>
        <p:sp>
          <p:nvSpPr>
            <p:cNvPr id="536" name="Google Shape;536;p1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64672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bottom pattern">
  <p:cSld name="BLANK_2_1">
    <p:spTree>
      <p:nvGrpSpPr>
        <p:cNvPr id="1" name="Shape 572"/>
        <p:cNvGrpSpPr/>
        <p:nvPr/>
      </p:nvGrpSpPr>
      <p:grpSpPr>
        <a:xfrm>
          <a:off x="0" y="0"/>
          <a:ext cx="0" cy="0"/>
          <a:chOff x="0" y="0"/>
          <a:chExt cx="0" cy="0"/>
        </a:xfrm>
      </p:grpSpPr>
      <p:grpSp>
        <p:nvGrpSpPr>
          <p:cNvPr id="573" name="Google Shape;573;p13"/>
          <p:cNvGrpSpPr/>
          <p:nvPr/>
        </p:nvGrpSpPr>
        <p:grpSpPr>
          <a:xfrm rot="10800000" flipH="1">
            <a:off x="900" y="3856775"/>
            <a:ext cx="9143992" cy="1286721"/>
            <a:chOff x="900" y="0"/>
            <a:chExt cx="9143992" cy="1286721"/>
          </a:xfrm>
        </p:grpSpPr>
        <p:sp>
          <p:nvSpPr>
            <p:cNvPr id="574" name="Google Shape;574;p13"/>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FFA400"/>
        </a:solidFill>
        <a:effectLst/>
      </p:bgPr>
    </p:bg>
    <p:spTree>
      <p:nvGrpSpPr>
        <p:cNvPr id="1" name="Shape 92"/>
        <p:cNvGrpSpPr/>
        <p:nvPr/>
      </p:nvGrpSpPr>
      <p:grpSpPr>
        <a:xfrm>
          <a:off x="0" y="0"/>
          <a:ext cx="0" cy="0"/>
          <a:chOff x="0" y="0"/>
          <a:chExt cx="0" cy="0"/>
        </a:xfrm>
      </p:grpSpPr>
      <p:sp>
        <p:nvSpPr>
          <p:cNvPr id="93" name="Google Shape;93;p3"/>
          <p:cNvSpPr txBox="1">
            <a:spLocks noGrp="1"/>
          </p:cNvSpPr>
          <p:nvPr>
            <p:ph type="ctrTitle"/>
          </p:nvPr>
        </p:nvSpPr>
        <p:spPr>
          <a:xfrm>
            <a:off x="685800" y="1659550"/>
            <a:ext cx="42525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94" name="Google Shape;94;p3"/>
          <p:cNvSpPr txBox="1">
            <a:spLocks noGrp="1"/>
          </p:cNvSpPr>
          <p:nvPr>
            <p:ph type="subTitle" idx="1"/>
          </p:nvPr>
        </p:nvSpPr>
        <p:spPr>
          <a:xfrm>
            <a:off x="685800" y="2687652"/>
            <a:ext cx="42525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grpSp>
        <p:nvGrpSpPr>
          <p:cNvPr id="95" name="Google Shape;95;p3"/>
          <p:cNvGrpSpPr/>
          <p:nvPr/>
        </p:nvGrpSpPr>
        <p:grpSpPr>
          <a:xfrm>
            <a:off x="4894945" y="-11"/>
            <a:ext cx="4252453" cy="5146816"/>
            <a:chOff x="4894945" y="-11"/>
            <a:chExt cx="4252453" cy="5146816"/>
          </a:xfrm>
        </p:grpSpPr>
        <p:sp>
          <p:nvSpPr>
            <p:cNvPr id="96" name="Google Shape;96;p3"/>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4172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22222"/>
              </a:buClr>
              <a:buSzPts val="2400"/>
              <a:buFont typeface="Montserrat"/>
              <a:buNone/>
              <a:defRPr sz="2400" b="1">
                <a:solidFill>
                  <a:srgbClr val="222222"/>
                </a:solidFill>
                <a:latin typeface="Montserrat"/>
                <a:ea typeface="Montserrat"/>
                <a:cs typeface="Montserrat"/>
                <a:sym typeface="Montserrat"/>
              </a:defRPr>
            </a:lvl1pPr>
            <a:lvl2pPr lvl="1">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2pPr>
            <a:lvl3pPr lvl="2">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3pPr>
            <a:lvl4pPr lvl="3">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4pPr>
            <a:lvl5pPr lvl="4">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5pPr>
            <a:lvl6pPr lvl="5">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6pPr>
            <a:lvl7pPr lvl="6">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7pPr>
            <a:lvl8pPr lvl="7">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8pPr>
            <a:lvl9pPr lvl="8">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lvl1pPr marL="457200" lvl="0" indent="-368300">
              <a:spcBef>
                <a:spcPts val="60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1pPr>
            <a:lvl2pPr marL="914400" lvl="1"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2pPr>
            <a:lvl3pPr marL="1371600" lvl="2"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3pPr>
            <a:lvl4pPr marL="1828800" lvl="3"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4pPr>
            <a:lvl5pPr marL="2286000" lvl="4"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5pPr>
            <a:lvl6pPr marL="2743200" lvl="5"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6pPr>
            <a:lvl7pPr marL="3200400" lvl="6"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7pPr>
            <a:lvl8pPr marL="3657600" lvl="7"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8pPr>
            <a:lvl9pPr marL="4114800" lvl="8"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
        <p:nvSpPr>
          <p:cNvPr id="2" name="Marcador de pie de página 1">
            <a:extLst>
              <a:ext uri="{FF2B5EF4-FFF2-40B4-BE49-F238E27FC236}">
                <a16:creationId xmlns:a16="http://schemas.microsoft.com/office/drawing/2014/main" id="{EA91334D-A429-0F97-3864-EA243664634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pic>
        <p:nvPicPr>
          <p:cNvPr id="5" name="Imagen 4">
            <a:extLst>
              <a:ext uri="{FF2B5EF4-FFF2-40B4-BE49-F238E27FC236}">
                <a16:creationId xmlns:a16="http://schemas.microsoft.com/office/drawing/2014/main" id="{5A904327-BD51-5306-C3D6-D24BFD454FF8}"/>
              </a:ext>
            </a:extLst>
          </p:cNvPr>
          <p:cNvPicPr>
            <a:picLocks noChangeAspect="1"/>
          </p:cNvPicPr>
          <p:nvPr userDrawn="1"/>
        </p:nvPicPr>
        <p:blipFill>
          <a:blip r:embed="rId11"/>
          <a:stretch>
            <a:fillRect/>
          </a:stretch>
        </p:blipFill>
        <p:spPr>
          <a:xfrm>
            <a:off x="4059677" y="4767263"/>
            <a:ext cx="791790" cy="26843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5" r:id="rId4"/>
    <p:sldLayoutId id="2147483658" r:id="rId5"/>
    <p:sldLayoutId id="2147483662" r:id="rId6"/>
    <p:sldLayoutId id="2147483661" r:id="rId7"/>
    <p:sldLayoutId id="2147483659" r:id="rId8"/>
    <p:sldLayoutId id="2147483663"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22222"/>
              </a:buClr>
              <a:buSzPts val="2400"/>
              <a:buFont typeface="Montserrat"/>
              <a:buNone/>
              <a:defRPr sz="2400" b="1">
                <a:solidFill>
                  <a:srgbClr val="222222"/>
                </a:solidFill>
                <a:latin typeface="Montserrat"/>
                <a:ea typeface="Montserrat"/>
                <a:cs typeface="Montserrat"/>
                <a:sym typeface="Montserrat"/>
              </a:defRPr>
            </a:lvl1pPr>
            <a:lvl2pPr lvl="1">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2pPr>
            <a:lvl3pPr lvl="2">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3pPr>
            <a:lvl4pPr lvl="3">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4pPr>
            <a:lvl5pPr lvl="4">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5pPr>
            <a:lvl6pPr lvl="5">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6pPr>
            <a:lvl7pPr lvl="6">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7pPr>
            <a:lvl8pPr lvl="7">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8pPr>
            <a:lvl9pPr lvl="8">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lvl1pPr marL="457200" lvl="0" indent="-368300">
              <a:spcBef>
                <a:spcPts val="60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1pPr>
            <a:lvl2pPr marL="914400" lvl="1"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2pPr>
            <a:lvl3pPr marL="1371600" lvl="2"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3pPr>
            <a:lvl4pPr marL="1828800" lvl="3"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4pPr>
            <a:lvl5pPr marL="2286000" lvl="4"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5pPr>
            <a:lvl6pPr marL="2743200" lvl="5"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6pPr>
            <a:lvl7pPr marL="3200400" lvl="6"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7pPr>
            <a:lvl8pPr marL="3657600" lvl="7"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8pPr>
            <a:lvl9pPr marL="4114800" lvl="8"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913600559"/>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http://noradiaz.blogspot.com/2019/10/regular-expressions-for-translators.html" TargetMode="External"/><Relationship Id="rId7" Type="http://schemas.openxmlformats.org/officeDocument/2006/relationships/hyperlink" Target="http://regexstorm.net/tester"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regexhero.net/" TargetMode="External"/><Relationship Id="rId5" Type="http://schemas.openxmlformats.org/officeDocument/2006/relationships/hyperlink" Target="http://w3.unpocodetodo.info/utiles/regex.php" TargetMode="External"/><Relationship Id="rId4" Type="http://schemas.openxmlformats.org/officeDocument/2006/relationships/hyperlink" Target="https://multifarious.filki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4646"/>
        </a:solidFill>
        <a:effectLst/>
      </p:bgPr>
    </p:bg>
    <p:spTree>
      <p:nvGrpSpPr>
        <p:cNvPr id="1" name="Shape 626"/>
        <p:cNvGrpSpPr/>
        <p:nvPr/>
      </p:nvGrpSpPr>
      <p:grpSpPr>
        <a:xfrm>
          <a:off x="0" y="0"/>
          <a:ext cx="0" cy="0"/>
          <a:chOff x="0" y="0"/>
          <a:chExt cx="0" cy="0"/>
        </a:xfrm>
      </p:grpSpPr>
      <p:sp>
        <p:nvSpPr>
          <p:cNvPr id="627" name="Google Shape;627;p14"/>
          <p:cNvSpPr txBox="1">
            <a:spLocks noGrp="1"/>
          </p:cNvSpPr>
          <p:nvPr>
            <p:ph type="ctrTitle"/>
          </p:nvPr>
        </p:nvSpPr>
        <p:spPr>
          <a:xfrm>
            <a:off x="685800" y="1991825"/>
            <a:ext cx="5265000" cy="1159800"/>
          </a:xfrm>
          <a:prstGeom prst="rect">
            <a:avLst/>
          </a:prstGeom>
        </p:spPr>
        <p:txBody>
          <a:bodyPr spcFirstLastPara="1" wrap="square" lIns="91425" tIns="91425" rIns="91425" bIns="91425" anchor="ctr" anchorCtr="0">
            <a:noAutofit/>
          </a:bodyPr>
          <a:lstStyle/>
          <a:p>
            <a:pPr lvl="0"/>
            <a:r>
              <a:rPr lang="es-ES" dirty="0"/>
              <a:t>Creación de filtros de archivos de texto delimitado para Studio Studio</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buNone/>
            </a:pPr>
            <a:r>
              <a:rPr lang="es-ES" sz="2000" b="1" dirty="0">
                <a:solidFill>
                  <a:srgbClr val="222222"/>
                </a:solidFill>
                <a:latin typeface="Montserrat"/>
                <a:sym typeface="Montserrat"/>
              </a:rPr>
              <a:t>Identificación del tipo de archivo (</a:t>
            </a:r>
            <a:r>
              <a:rPr lang="es-ES" sz="2000" b="1" dirty="0" err="1">
                <a:solidFill>
                  <a:srgbClr val="222222"/>
                </a:solidFill>
                <a:latin typeface="Montserrat"/>
                <a:sym typeface="Montserrat"/>
              </a:rPr>
              <a:t>randomapp.strings</a:t>
            </a:r>
            <a:r>
              <a:rPr lang="es-ES" sz="2000" b="1" dirty="0">
                <a:solidFill>
                  <a:srgbClr val="222222"/>
                </a:solidFill>
                <a:latin typeface="Montserrat"/>
                <a:sym typeface="Montserrat"/>
              </a:rPr>
              <a:t>)</a:t>
            </a: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just" rtl="0">
              <a:spcBef>
                <a:spcPts val="600"/>
              </a:spcBef>
              <a:spcAft>
                <a:spcPts val="0"/>
              </a:spcAft>
              <a:buNone/>
            </a:pPr>
            <a:r>
              <a:rPr lang="es-ES" sz="2000" dirty="0">
                <a:sym typeface="Montserrat"/>
              </a:rPr>
              <a:t>Podemos ver un patrón (el texto traducible está entrecomillado entre el signo igual y el punto y coma).</a:t>
            </a:r>
          </a:p>
          <a:p>
            <a:pPr marL="0" lvl="0" indent="0" algn="l" rtl="0">
              <a:spcBef>
                <a:spcPts val="600"/>
              </a:spcBef>
              <a:spcAft>
                <a:spcPts val="0"/>
              </a:spcAft>
              <a:buNone/>
            </a:pPr>
            <a:endParaRPr lang="es-ES" sz="2000" dirty="0">
              <a:sym typeface="Montserrat"/>
            </a:endParaRPr>
          </a:p>
          <a:p>
            <a:pPr marL="0" lvl="0" indent="0" algn="l" rtl="0">
              <a:spcBef>
                <a:spcPts val="600"/>
              </a:spcBef>
              <a:spcAft>
                <a:spcPts val="0"/>
              </a:spcAft>
              <a:buNone/>
            </a:pPr>
            <a:r>
              <a:rPr lang="es-ES" sz="2000" dirty="0">
                <a:sym typeface="Montserrat"/>
              </a:rPr>
              <a:t>Por tanto, es un </a:t>
            </a:r>
            <a:r>
              <a:rPr lang="es-ES" sz="2000" b="1" u="sng" dirty="0">
                <a:sym typeface="Montserrat"/>
              </a:rPr>
              <a:t>archivo de texto delimitado</a:t>
            </a:r>
            <a:r>
              <a:rPr lang="es-ES" sz="2000" dirty="0">
                <a:sym typeface="Montserrat"/>
              </a:rPr>
              <a:t> mediante expresiones regulares.</a:t>
            </a:r>
            <a:endParaRPr sz="2000" dirty="0">
              <a:sym typeface="Montserrat"/>
            </a:endParaRPr>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6" name="Imagen 5">
            <a:extLst>
              <a:ext uri="{FF2B5EF4-FFF2-40B4-BE49-F238E27FC236}">
                <a16:creationId xmlns:a16="http://schemas.microsoft.com/office/drawing/2014/main" id="{50D7FD2F-FFA4-4E22-9129-3BBF7A9DB6EE}"/>
              </a:ext>
            </a:extLst>
          </p:cNvPr>
          <p:cNvPicPr/>
          <p:nvPr/>
        </p:nvPicPr>
        <p:blipFill>
          <a:blip r:embed="rId3"/>
          <a:stretch>
            <a:fillRect/>
          </a:stretch>
        </p:blipFill>
        <p:spPr>
          <a:xfrm>
            <a:off x="1460151" y="1260049"/>
            <a:ext cx="6441382" cy="1678595"/>
          </a:xfrm>
          <a:prstGeom prst="rect">
            <a:avLst/>
          </a:prstGeom>
        </p:spPr>
      </p:pic>
    </p:spTree>
    <p:extLst>
      <p:ext uri="{BB962C8B-B14F-4D97-AF65-F5344CB8AC3E}">
        <p14:creationId xmlns:p14="http://schemas.microsoft.com/office/powerpoint/2010/main" val="245930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rPr>
              <a:t>Identificación de los patrones de apertura y cierre</a:t>
            </a:r>
            <a:endParaRPr lang="es-ES" sz="2000" b="1" dirty="0">
              <a:solidFill>
                <a:srgbClr val="222222"/>
              </a:solidFill>
              <a:latin typeface="Montserrat"/>
              <a:sym typeface="Montserrat"/>
            </a:endParaRPr>
          </a:p>
          <a:p>
            <a:pPr marL="0" indent="0">
              <a:buNone/>
            </a:pPr>
            <a:endParaRPr lang="es-ES" sz="1000" dirty="0"/>
          </a:p>
          <a:p>
            <a:pPr marL="0" indent="0">
              <a:buNone/>
            </a:pPr>
            <a:r>
              <a:rPr lang="es-ES" sz="2000" dirty="0"/>
              <a:t>Patrón de apertura:</a:t>
            </a:r>
          </a:p>
          <a:p>
            <a:pPr marL="0" indent="0">
              <a:buNone/>
            </a:pPr>
            <a:endParaRPr lang="es-ES" sz="1400" dirty="0"/>
          </a:p>
          <a:p>
            <a:pPr marL="0" indent="0">
              <a:buNone/>
            </a:pPr>
            <a:r>
              <a:rPr lang="es-ES" sz="2000" b="1" dirty="0">
                <a:solidFill>
                  <a:srgbClr val="00B050"/>
                </a:solidFill>
              </a:rPr>
              <a:t>^.*?=\s" </a:t>
            </a:r>
            <a:r>
              <a:rPr lang="es-ES" sz="2000" dirty="0"/>
              <a:t>(inicio de línea seguido de cero o más caracteres, un espacio, el signo igual y comillas).</a:t>
            </a:r>
          </a:p>
          <a:p>
            <a:pPr marL="0" indent="0">
              <a:buNone/>
            </a:pPr>
            <a:endParaRPr lang="es-ES" sz="1400" b="1" dirty="0">
              <a:solidFill>
                <a:srgbClr val="FF0000"/>
              </a:solidFill>
            </a:endParaRPr>
          </a:p>
          <a:p>
            <a:pPr marL="0" indent="0">
              <a:buNone/>
            </a:pPr>
            <a:r>
              <a:rPr lang="es-ES" sz="2000" dirty="0"/>
              <a:t>Patrón de cierre:</a:t>
            </a:r>
          </a:p>
          <a:p>
            <a:pPr marL="0" indent="0">
              <a:buNone/>
            </a:pPr>
            <a:endParaRPr lang="es-ES" sz="2000" dirty="0"/>
          </a:p>
          <a:p>
            <a:pPr marL="0" indent="0">
              <a:buNone/>
            </a:pPr>
            <a:r>
              <a:rPr lang="es-ES" sz="2000" b="1" dirty="0">
                <a:solidFill>
                  <a:srgbClr val="00B050"/>
                </a:solidFill>
              </a:rPr>
              <a:t>";$ </a:t>
            </a:r>
            <a:r>
              <a:rPr lang="es-ES" sz="2000" dirty="0"/>
              <a:t>(comillas seguidas de punto y coma y del final de línea).</a:t>
            </a:r>
            <a:endParaRPr sz="2000" dirty="0">
              <a:sym typeface="Montserrat"/>
            </a:endParaRPr>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246335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35"/>
          <p:cNvSpPr/>
          <p:nvPr/>
        </p:nvSpPr>
        <p:spPr>
          <a:xfrm>
            <a:off x="3395352" y="279207"/>
            <a:ext cx="5441522" cy="381814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12</a:t>
            </a:fld>
            <a:endParaRPr>
              <a:solidFill>
                <a:srgbClr val="FFFFFF"/>
              </a:solidFill>
            </a:endParaRPr>
          </a:p>
        </p:txBody>
      </p:sp>
      <p:sp>
        <p:nvSpPr>
          <p:cNvPr id="840" name="Google Shape;840;p35"/>
          <p:cNvSpPr txBox="1">
            <a:spLocks noGrp="1"/>
          </p:cNvSpPr>
          <p:nvPr>
            <p:ph type="body" idx="4294967295"/>
          </p:nvPr>
        </p:nvSpPr>
        <p:spPr>
          <a:xfrm>
            <a:off x="66311" y="403834"/>
            <a:ext cx="3329041"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(I)</a:t>
            </a:r>
          </a:p>
          <a:p>
            <a:pPr marL="285750" lvl="0" indent="-285750">
              <a:buFont typeface="Wingdings" panose="05000000000000000000" pitchFamily="2" charset="2"/>
              <a:buChar char="q"/>
            </a:pPr>
            <a:r>
              <a:rPr lang="es-ES" sz="1600" b="1" dirty="0"/>
              <a:t>Configuración del proyecto &gt; Tipos de archivo &gt; Nuevo &gt; Texto delimitado por expresiones regulares</a:t>
            </a:r>
            <a:endParaRPr lang="es-ES" sz="1600" dirty="0"/>
          </a:p>
          <a:p>
            <a:pPr marL="285750" lvl="0" indent="-285750">
              <a:buFont typeface="Wingdings" panose="05000000000000000000" pitchFamily="2" charset="2"/>
              <a:buChar char="q"/>
            </a:pPr>
            <a:r>
              <a:rPr lang="es-ES" sz="1600" dirty="0"/>
              <a:t>Después cambiamos la información sobre la extensión del archivo según corresponda.</a:t>
            </a:r>
            <a:endParaRPr sz="1600" dirty="0"/>
          </a:p>
        </p:txBody>
      </p:sp>
      <p:pic>
        <p:nvPicPr>
          <p:cNvPr id="2" name="Imagen 1">
            <a:extLst>
              <a:ext uri="{FF2B5EF4-FFF2-40B4-BE49-F238E27FC236}">
                <a16:creationId xmlns:a16="http://schemas.microsoft.com/office/drawing/2014/main" id="{68E3524E-6FB4-1EC4-3618-211CB2F5C0EF}"/>
              </a:ext>
            </a:extLst>
          </p:cNvPr>
          <p:cNvPicPr>
            <a:picLocks noChangeAspect="1"/>
          </p:cNvPicPr>
          <p:nvPr/>
        </p:nvPicPr>
        <p:blipFill>
          <a:blip r:embed="rId3"/>
          <a:stretch>
            <a:fillRect/>
          </a:stretch>
        </p:blipFill>
        <p:spPr>
          <a:xfrm>
            <a:off x="3750963" y="503284"/>
            <a:ext cx="4701274" cy="1373668"/>
          </a:xfrm>
          <a:prstGeom prst="rect">
            <a:avLst/>
          </a:prstGeom>
        </p:spPr>
      </p:pic>
      <p:pic>
        <p:nvPicPr>
          <p:cNvPr id="4" name="Imagen 3">
            <a:extLst>
              <a:ext uri="{FF2B5EF4-FFF2-40B4-BE49-F238E27FC236}">
                <a16:creationId xmlns:a16="http://schemas.microsoft.com/office/drawing/2014/main" id="{A24BEEAD-0570-A155-A74B-3EEF399049E5}"/>
              </a:ext>
            </a:extLst>
          </p:cNvPr>
          <p:cNvPicPr>
            <a:picLocks noChangeAspect="1"/>
          </p:cNvPicPr>
          <p:nvPr/>
        </p:nvPicPr>
        <p:blipFill>
          <a:blip r:embed="rId4"/>
          <a:stretch>
            <a:fillRect/>
          </a:stretch>
        </p:blipFill>
        <p:spPr>
          <a:xfrm>
            <a:off x="3750963" y="1866212"/>
            <a:ext cx="4805821" cy="1411076"/>
          </a:xfrm>
          <a:prstGeom prst="rect">
            <a:avLst/>
          </a:prstGeom>
        </p:spPr>
      </p:pic>
    </p:spTree>
    <p:extLst>
      <p:ext uri="{BB962C8B-B14F-4D97-AF65-F5344CB8AC3E}">
        <p14:creationId xmlns:p14="http://schemas.microsoft.com/office/powerpoint/2010/main" val="306686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11" name="Imagen 10">
            <a:extLst>
              <a:ext uri="{FF2B5EF4-FFF2-40B4-BE49-F238E27FC236}">
                <a16:creationId xmlns:a16="http://schemas.microsoft.com/office/drawing/2014/main" id="{6FD7EB62-A7CD-42C8-8F1E-868FDE81FAFE}"/>
              </a:ext>
            </a:extLst>
          </p:cNvPr>
          <p:cNvPicPr/>
          <p:nvPr/>
        </p:nvPicPr>
        <p:blipFill>
          <a:blip r:embed="rId3"/>
          <a:stretch>
            <a:fillRect/>
          </a:stretch>
        </p:blipFill>
        <p:spPr>
          <a:xfrm>
            <a:off x="3601759" y="858558"/>
            <a:ext cx="5025709" cy="1877662"/>
          </a:xfrm>
          <a:prstGeom prst="rect">
            <a:avLst/>
          </a:prstGeom>
        </p:spPr>
      </p:pic>
      <p:sp>
        <p:nvSpPr>
          <p:cNvPr id="837" name="Google Shape;837;p35"/>
          <p:cNvSpPr/>
          <p:nvPr/>
        </p:nvSpPr>
        <p:spPr>
          <a:xfrm>
            <a:off x="3395352" y="279207"/>
            <a:ext cx="5441522" cy="3832104"/>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13</a:t>
            </a:fld>
            <a:endParaRPr>
              <a:solidFill>
                <a:srgbClr val="FFFFFF"/>
              </a:solidFill>
            </a:endParaRPr>
          </a:p>
        </p:txBody>
      </p:sp>
      <p:sp>
        <p:nvSpPr>
          <p:cNvPr id="840" name="Google Shape;840;p35"/>
          <p:cNvSpPr txBox="1">
            <a:spLocks noGrp="1"/>
          </p:cNvSpPr>
          <p:nvPr>
            <p:ph type="body" idx="4294967295"/>
          </p:nvPr>
        </p:nvSpPr>
        <p:spPr>
          <a:xfrm>
            <a:off x="319096" y="409799"/>
            <a:ext cx="2977353"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a:t>
            </a:r>
            <a:br>
              <a:rPr lang="es-ES" sz="1800" b="1" dirty="0">
                <a:latin typeface="Montserrat"/>
                <a:ea typeface="Montserrat"/>
                <a:cs typeface="Montserrat"/>
                <a:sym typeface="Montserrat"/>
              </a:rPr>
            </a:br>
            <a:r>
              <a:rPr lang="es-ES" sz="1800" b="1" dirty="0">
                <a:latin typeface="Montserrat"/>
                <a:ea typeface="Montserrat"/>
                <a:cs typeface="Montserrat"/>
                <a:sym typeface="Montserrat"/>
              </a:rPr>
              <a:t>base (II)</a:t>
            </a:r>
          </a:p>
          <a:p>
            <a:pPr marL="285750" lvl="0" indent="-285750" algn="just">
              <a:buFont typeface="Wingdings" panose="05000000000000000000" pitchFamily="2" charset="2"/>
              <a:buChar char="q"/>
            </a:pPr>
            <a:r>
              <a:rPr lang="es-ES" sz="1600" dirty="0"/>
              <a:t>En la sección </a:t>
            </a:r>
            <a:r>
              <a:rPr lang="es-ES" sz="1600" b="1" dirty="0"/>
              <a:t>Estructura del documento, </a:t>
            </a:r>
            <a:r>
              <a:rPr lang="es-ES" sz="1600" dirty="0"/>
              <a:t>hay que borrar o cambiar la regla que Studio crea de forma predeterminada.</a:t>
            </a:r>
          </a:p>
          <a:p>
            <a:pPr marL="285750" lvl="0" indent="-285750" algn="just">
              <a:buFont typeface="Wingdings" panose="05000000000000000000" pitchFamily="2" charset="2"/>
              <a:buChar char="q"/>
            </a:pPr>
            <a:r>
              <a:rPr lang="es-ES" sz="1600" dirty="0"/>
              <a:t>Después tenemos que añadir los dos patrones de apertura y cierre que hemos identificado en el paso anterior.</a:t>
            </a:r>
            <a:endParaRPr sz="1600" dirty="0"/>
          </a:p>
        </p:txBody>
      </p:sp>
    </p:spTree>
    <p:extLst>
      <p:ext uri="{BB962C8B-B14F-4D97-AF65-F5344CB8AC3E}">
        <p14:creationId xmlns:p14="http://schemas.microsoft.com/office/powerpoint/2010/main" val="2651404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pic>
        <p:nvPicPr>
          <p:cNvPr id="10" name="Imagen 9">
            <a:extLst>
              <a:ext uri="{FF2B5EF4-FFF2-40B4-BE49-F238E27FC236}">
                <a16:creationId xmlns:a16="http://schemas.microsoft.com/office/drawing/2014/main" id="{BF843A08-D3A2-4EF6-AFDF-1518FFF2DE88}"/>
              </a:ext>
            </a:extLst>
          </p:cNvPr>
          <p:cNvPicPr/>
          <p:nvPr/>
        </p:nvPicPr>
        <p:blipFill>
          <a:blip r:embed="rId3"/>
          <a:stretch>
            <a:fillRect/>
          </a:stretch>
        </p:blipFill>
        <p:spPr>
          <a:xfrm>
            <a:off x="3839085" y="748294"/>
            <a:ext cx="3629678" cy="3599050"/>
          </a:xfrm>
          <a:prstGeom prst="rect">
            <a:avLst/>
          </a:prstGeom>
        </p:spPr>
      </p:pic>
      <p:sp>
        <p:nvSpPr>
          <p:cNvPr id="825" name="Google Shape;825;p34"/>
          <p:cNvSpPr/>
          <p:nvPr/>
        </p:nvSpPr>
        <p:spPr>
          <a:xfrm>
            <a:off x="585775" y="851275"/>
            <a:ext cx="2598600" cy="344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26" name="Google Shape;826;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827" name="Google Shape;827;p34"/>
          <p:cNvGrpSpPr/>
          <p:nvPr/>
        </p:nvGrpSpPr>
        <p:grpSpPr>
          <a:xfrm>
            <a:off x="3748342" y="353652"/>
            <a:ext cx="3832104" cy="4396199"/>
            <a:chOff x="2112475" y="238125"/>
            <a:chExt cx="3395050" cy="5238750"/>
          </a:xfrm>
        </p:grpSpPr>
        <p:sp>
          <p:nvSpPr>
            <p:cNvPr id="828" name="Google Shape;828;p34"/>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4"/>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4"/>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4"/>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34"/>
          <p:cNvSpPr txBox="1">
            <a:spLocks noGrp="1"/>
          </p:cNvSpPr>
          <p:nvPr>
            <p:ph type="body" idx="4294967295"/>
          </p:nvPr>
        </p:nvSpPr>
        <p:spPr>
          <a:xfrm>
            <a:off x="607312" y="378978"/>
            <a:ext cx="2882764" cy="4370873"/>
          </a:xfrm>
          <a:prstGeom prst="rect">
            <a:avLst/>
          </a:prstGeom>
        </p:spPr>
        <p:txBody>
          <a:bodyPr spcFirstLastPara="1" wrap="square" lIns="91425" tIns="91425" rIns="91425" bIns="91425" anchor="ctr" anchorCtr="0">
            <a:noAutofit/>
          </a:bodyPr>
          <a:lstStyle/>
          <a:p>
            <a:pPr marL="0" indent="0">
              <a:buNone/>
            </a:pPr>
            <a:r>
              <a:rPr lang="es-ES" sz="1800" b="1" dirty="0">
                <a:latin typeface="Montserrat"/>
                <a:ea typeface="Montserrat"/>
                <a:cs typeface="Montserrat"/>
                <a:sym typeface="Montserrat"/>
              </a:rPr>
              <a:t>Creación del filtro</a:t>
            </a:r>
            <a:br>
              <a:rPr lang="es-ES" sz="1800" b="1" dirty="0">
                <a:latin typeface="Montserrat"/>
                <a:ea typeface="Montserrat"/>
                <a:cs typeface="Montserrat"/>
                <a:sym typeface="Montserrat"/>
              </a:rPr>
            </a:br>
            <a:r>
              <a:rPr lang="es-ES" sz="1800" b="1" dirty="0">
                <a:latin typeface="Montserrat"/>
                <a:ea typeface="Montserrat"/>
                <a:cs typeface="Montserrat"/>
                <a:sym typeface="Montserrat"/>
              </a:rPr>
              <a:t>base (y III)</a:t>
            </a:r>
            <a:endParaRPr sz="1800" b="1" dirty="0">
              <a:latin typeface="Montserrat"/>
              <a:ea typeface="Montserrat"/>
              <a:cs typeface="Montserrat"/>
              <a:sym typeface="Montserrat"/>
            </a:endParaRPr>
          </a:p>
          <a:p>
            <a:pPr marL="285750" indent="-285750" algn="just">
              <a:buFont typeface="Wingdings" panose="05000000000000000000" pitchFamily="2" charset="2"/>
              <a:buChar char="q"/>
            </a:pPr>
            <a:r>
              <a:rPr lang="es-ES" sz="1800" dirty="0"/>
              <a:t>Studio cuenta con una  vista previa que podemos usar para comprobar si esta regla funciona.</a:t>
            </a:r>
          </a:p>
          <a:p>
            <a:pPr marL="285750" indent="-285750" algn="just">
              <a:buFont typeface="Wingdings" panose="05000000000000000000" pitchFamily="2" charset="2"/>
              <a:buChar char="q"/>
            </a:pPr>
            <a:r>
              <a:rPr lang="es-ES" sz="1800" dirty="0"/>
              <a:t>Ahora ya podemos bloquear el código HTML y las variables.</a:t>
            </a:r>
            <a:endParaRPr sz="1800" dirty="0"/>
          </a:p>
        </p:txBody>
      </p:sp>
    </p:spTree>
    <p:extLst>
      <p:ext uri="{BB962C8B-B14F-4D97-AF65-F5344CB8AC3E}">
        <p14:creationId xmlns:p14="http://schemas.microsoft.com/office/powerpoint/2010/main" val="3073862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35"/>
          <p:cNvSpPr/>
          <p:nvPr/>
        </p:nvSpPr>
        <p:spPr>
          <a:xfrm>
            <a:off x="3863625" y="620134"/>
            <a:ext cx="4966268" cy="349117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15</a:t>
            </a:fld>
            <a:endParaRPr>
              <a:solidFill>
                <a:srgbClr val="FFFFFF"/>
              </a:solidFill>
            </a:endParaRPr>
          </a:p>
        </p:txBody>
      </p:sp>
      <p:sp>
        <p:nvSpPr>
          <p:cNvPr id="840" name="Google Shape;840;p35"/>
          <p:cNvSpPr txBox="1">
            <a:spLocks noGrp="1"/>
          </p:cNvSpPr>
          <p:nvPr>
            <p:ph type="body" idx="4294967295"/>
          </p:nvPr>
        </p:nvSpPr>
        <p:spPr>
          <a:xfrm>
            <a:off x="376928" y="424701"/>
            <a:ext cx="3371414"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(I)</a:t>
            </a:r>
          </a:p>
          <a:p>
            <a:pPr marL="285750" lvl="0" indent="-285750" algn="just">
              <a:buFont typeface="Wingdings" panose="05000000000000000000" pitchFamily="2" charset="2"/>
              <a:buChar char="q"/>
            </a:pPr>
            <a:r>
              <a:rPr lang="es-ES" sz="1600" dirty="0"/>
              <a:t>Se recomienda bloquearlas para asegurar la integridad del archivo y para que el control de calidad de Studio detecte posibles errores.</a:t>
            </a:r>
          </a:p>
          <a:p>
            <a:pPr marL="285750" lvl="0" indent="-285750" algn="just">
              <a:buFont typeface="Wingdings" panose="05000000000000000000" pitchFamily="2" charset="2"/>
              <a:buChar char="q"/>
            </a:pPr>
            <a:r>
              <a:rPr lang="es-ES" sz="1600" dirty="0"/>
              <a:t>Añadimos las reglas en </a:t>
            </a:r>
            <a:r>
              <a:rPr lang="es-ES" sz="1600" b="1" dirty="0"/>
              <a:t>Patrones de línea.</a:t>
            </a:r>
            <a:endParaRPr lang="es-ES" sz="1600" dirty="0"/>
          </a:p>
          <a:p>
            <a:pPr marL="285750" lvl="0" indent="-285750" algn="just">
              <a:buFont typeface="Wingdings" panose="05000000000000000000" pitchFamily="2" charset="2"/>
              <a:buChar char="q"/>
            </a:pPr>
            <a:r>
              <a:rPr lang="es-ES" sz="1600" dirty="0"/>
              <a:t>Elegimos entre </a:t>
            </a:r>
            <a:r>
              <a:rPr lang="es-ES" sz="1600" b="1" dirty="0"/>
              <a:t>marcador de posición </a:t>
            </a:r>
            <a:r>
              <a:rPr lang="es-ES" sz="1600" dirty="0"/>
              <a:t>(solo una etiqueta o variable) y </a:t>
            </a:r>
            <a:r>
              <a:rPr lang="es-ES" sz="1600" b="1" dirty="0"/>
              <a:t>par de etiquetas</a:t>
            </a:r>
            <a:r>
              <a:rPr lang="es-ES" sz="1600" dirty="0"/>
              <a:t> (apertura y cierre).</a:t>
            </a:r>
            <a:endParaRPr sz="1600" dirty="0"/>
          </a:p>
        </p:txBody>
      </p:sp>
      <p:pic>
        <p:nvPicPr>
          <p:cNvPr id="8" name="Imagen 7">
            <a:extLst>
              <a:ext uri="{FF2B5EF4-FFF2-40B4-BE49-F238E27FC236}">
                <a16:creationId xmlns:a16="http://schemas.microsoft.com/office/drawing/2014/main" id="{5E0AD473-45C8-4588-BCD5-9657D5D17908}"/>
              </a:ext>
            </a:extLst>
          </p:cNvPr>
          <p:cNvPicPr/>
          <p:nvPr/>
        </p:nvPicPr>
        <p:blipFill>
          <a:blip r:embed="rId3"/>
          <a:stretch>
            <a:fillRect/>
          </a:stretch>
        </p:blipFill>
        <p:spPr>
          <a:xfrm>
            <a:off x="4061442" y="795737"/>
            <a:ext cx="4572000" cy="2650675"/>
          </a:xfrm>
          <a:prstGeom prst="rect">
            <a:avLst/>
          </a:prstGeom>
        </p:spPr>
      </p:pic>
    </p:spTree>
    <p:extLst>
      <p:ext uri="{BB962C8B-B14F-4D97-AF65-F5344CB8AC3E}">
        <p14:creationId xmlns:p14="http://schemas.microsoft.com/office/powerpoint/2010/main" val="202655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9" name="Imagen 8">
            <a:extLst>
              <a:ext uri="{FF2B5EF4-FFF2-40B4-BE49-F238E27FC236}">
                <a16:creationId xmlns:a16="http://schemas.microsoft.com/office/drawing/2014/main" id="{4AD9275D-6FB1-44E7-8B7E-39CDC9992109}"/>
              </a:ext>
            </a:extLst>
          </p:cNvPr>
          <p:cNvPicPr/>
          <p:nvPr/>
        </p:nvPicPr>
        <p:blipFill>
          <a:blip r:embed="rId3"/>
          <a:stretch>
            <a:fillRect/>
          </a:stretch>
        </p:blipFill>
        <p:spPr>
          <a:xfrm>
            <a:off x="4871521" y="1748026"/>
            <a:ext cx="3251442" cy="1824229"/>
          </a:xfrm>
          <a:prstGeom prst="rect">
            <a:avLst/>
          </a:prstGeom>
        </p:spPr>
      </p:pic>
      <p:sp>
        <p:nvSpPr>
          <p:cNvPr id="837" name="Google Shape;837;p35"/>
          <p:cNvSpPr/>
          <p:nvPr/>
        </p:nvSpPr>
        <p:spPr>
          <a:xfrm>
            <a:off x="4071094" y="673923"/>
            <a:ext cx="4966268" cy="349117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268911" y="673923"/>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16</a:t>
            </a:fld>
            <a:endParaRPr>
              <a:solidFill>
                <a:srgbClr val="FFFFFF"/>
              </a:solidFill>
            </a:endParaRPr>
          </a:p>
        </p:txBody>
      </p:sp>
      <p:sp>
        <p:nvSpPr>
          <p:cNvPr id="840" name="Google Shape;840;p35"/>
          <p:cNvSpPr txBox="1">
            <a:spLocks noGrp="1"/>
          </p:cNvSpPr>
          <p:nvPr>
            <p:ph type="body" idx="4294967295"/>
          </p:nvPr>
        </p:nvSpPr>
        <p:spPr>
          <a:xfrm>
            <a:off x="376928" y="424701"/>
            <a:ext cx="3503028"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(II)</a:t>
            </a:r>
          </a:p>
          <a:p>
            <a:pPr marL="285750" lvl="0" indent="-285750" algn="just">
              <a:buFont typeface="Wingdings" panose="05000000000000000000" pitchFamily="2" charset="2"/>
              <a:buChar char="q"/>
            </a:pPr>
            <a:r>
              <a:rPr lang="es-ES" sz="1600" dirty="0"/>
              <a:t>Las variables son elementos que son sustituidos por un valor fijado en otro lugar (como el nombre de usuario).</a:t>
            </a:r>
          </a:p>
          <a:p>
            <a:pPr marL="285750" lvl="0" indent="-285750" algn="just">
              <a:buFont typeface="Wingdings" panose="05000000000000000000" pitchFamily="2" charset="2"/>
              <a:buChar char="q"/>
            </a:pPr>
            <a:r>
              <a:rPr lang="es-ES" sz="1600" dirty="0"/>
              <a:t>En este paso, añadimos las variables </a:t>
            </a:r>
            <a:r>
              <a:rPr lang="es-ES" sz="1600" b="1" dirty="0">
                <a:solidFill>
                  <a:srgbClr val="00B050"/>
                </a:solidFill>
              </a:rPr>
              <a:t>%@</a:t>
            </a:r>
            <a:r>
              <a:rPr lang="es-ES" sz="1600" b="1" dirty="0"/>
              <a:t> </a:t>
            </a:r>
            <a:r>
              <a:rPr lang="es-ES" sz="1600" dirty="0"/>
              <a:t>y </a:t>
            </a:r>
            <a:r>
              <a:rPr lang="es-ES" sz="1600" b="1" dirty="0">
                <a:solidFill>
                  <a:srgbClr val="00B050"/>
                </a:solidFill>
              </a:rPr>
              <a:t>%d</a:t>
            </a:r>
            <a:r>
              <a:rPr lang="es-ES" sz="1600" b="1" dirty="0"/>
              <a:t>.</a:t>
            </a:r>
          </a:p>
          <a:p>
            <a:pPr marL="285750" lvl="0" indent="-285750" algn="just">
              <a:buFont typeface="Wingdings" panose="05000000000000000000" pitchFamily="2" charset="2"/>
              <a:buChar char="q"/>
            </a:pPr>
            <a:r>
              <a:rPr lang="es-ES" sz="1600" dirty="0"/>
              <a:t>Para que Studio no las ignore si están al principio o final del segmento, conviene cambiar las reglas: </a:t>
            </a:r>
            <a:r>
              <a:rPr lang="es-ES" sz="1600" b="1" dirty="0"/>
              <a:t> Editar &gt; Avanzada &gt; Comportamiento &gt; Incluir.</a:t>
            </a:r>
            <a:endParaRPr sz="1600" b="1" dirty="0"/>
          </a:p>
        </p:txBody>
      </p:sp>
      <p:pic>
        <p:nvPicPr>
          <p:cNvPr id="7" name="Imagen 6">
            <a:extLst>
              <a:ext uri="{FF2B5EF4-FFF2-40B4-BE49-F238E27FC236}">
                <a16:creationId xmlns:a16="http://schemas.microsoft.com/office/drawing/2014/main" id="{6A976AC4-CC08-4DF1-983D-D4C5E5CAD08E}"/>
              </a:ext>
            </a:extLst>
          </p:cNvPr>
          <p:cNvPicPr/>
          <p:nvPr/>
        </p:nvPicPr>
        <p:blipFill>
          <a:blip r:embed="rId4"/>
          <a:stretch>
            <a:fillRect/>
          </a:stretch>
        </p:blipFill>
        <p:spPr>
          <a:xfrm>
            <a:off x="4268910" y="854034"/>
            <a:ext cx="4586967" cy="881972"/>
          </a:xfrm>
          <a:prstGeom prst="rect">
            <a:avLst/>
          </a:prstGeom>
        </p:spPr>
      </p:pic>
    </p:spTree>
    <p:extLst>
      <p:ext uri="{BB962C8B-B14F-4D97-AF65-F5344CB8AC3E}">
        <p14:creationId xmlns:p14="http://schemas.microsoft.com/office/powerpoint/2010/main" val="178640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8" name="Imagen 7">
            <a:extLst>
              <a:ext uri="{FF2B5EF4-FFF2-40B4-BE49-F238E27FC236}">
                <a16:creationId xmlns:a16="http://schemas.microsoft.com/office/drawing/2014/main" id="{02414A25-56C4-4315-A176-9C60A67EE2B2}"/>
              </a:ext>
            </a:extLst>
          </p:cNvPr>
          <p:cNvPicPr/>
          <p:nvPr/>
        </p:nvPicPr>
        <p:blipFill>
          <a:blip r:embed="rId3"/>
          <a:stretch>
            <a:fillRect/>
          </a:stretch>
        </p:blipFill>
        <p:spPr>
          <a:xfrm>
            <a:off x="4158860" y="1130785"/>
            <a:ext cx="4606901" cy="1440965"/>
          </a:xfrm>
          <a:prstGeom prst="rect">
            <a:avLst/>
          </a:prstGeom>
        </p:spPr>
      </p:pic>
      <p:sp>
        <p:nvSpPr>
          <p:cNvPr id="837" name="Google Shape;837;p35"/>
          <p:cNvSpPr/>
          <p:nvPr/>
        </p:nvSpPr>
        <p:spPr>
          <a:xfrm>
            <a:off x="4158860" y="704994"/>
            <a:ext cx="4606901" cy="314804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17</a:t>
            </a:fld>
            <a:endParaRPr>
              <a:solidFill>
                <a:srgbClr val="FFFFFF"/>
              </a:solidFill>
            </a:endParaRPr>
          </a:p>
        </p:txBody>
      </p:sp>
      <p:sp>
        <p:nvSpPr>
          <p:cNvPr id="840" name="Google Shape;840;p35"/>
          <p:cNvSpPr txBox="1">
            <a:spLocks noGrp="1"/>
          </p:cNvSpPr>
          <p:nvPr>
            <p:ph type="body" idx="4294967295"/>
          </p:nvPr>
        </p:nvSpPr>
        <p:spPr>
          <a:xfrm>
            <a:off x="482942" y="337991"/>
            <a:ext cx="3371414"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(III)</a:t>
            </a:r>
          </a:p>
          <a:p>
            <a:pPr marL="285750" lvl="0" indent="-285750" algn="just">
              <a:buFont typeface="Wingdings" panose="05000000000000000000" pitchFamily="2" charset="2"/>
              <a:buChar char="q"/>
            </a:pPr>
            <a:r>
              <a:rPr lang="es-ES" sz="1600" dirty="0"/>
              <a:t>Añadimos los dos pares de etiquetas </a:t>
            </a:r>
            <a:r>
              <a:rPr lang="es-ES" sz="1600" b="1" dirty="0"/>
              <a:t>b</a:t>
            </a:r>
            <a:r>
              <a:rPr lang="es-ES" sz="1600" dirty="0"/>
              <a:t> y </a:t>
            </a:r>
            <a:r>
              <a:rPr lang="es-ES" sz="1600" b="1" dirty="0" err="1"/>
              <a:t>strong</a:t>
            </a:r>
            <a:r>
              <a:rPr lang="es-ES" sz="1600" b="1" dirty="0"/>
              <a:t>.</a:t>
            </a:r>
          </a:p>
          <a:p>
            <a:pPr marL="285750" lvl="0" indent="-285750" algn="just">
              <a:buFont typeface="Wingdings" panose="05000000000000000000" pitchFamily="2" charset="2"/>
              <a:buChar char="q"/>
            </a:pPr>
            <a:r>
              <a:rPr lang="es-ES" sz="1600" dirty="0"/>
              <a:t>Podemos añadir una regla para cada par de etiquetas.</a:t>
            </a:r>
          </a:p>
          <a:p>
            <a:pPr marL="285750" lvl="0" indent="-285750" algn="just">
              <a:buFont typeface="Wingdings" panose="05000000000000000000" pitchFamily="2" charset="2"/>
              <a:buChar char="q"/>
            </a:pPr>
            <a:r>
              <a:rPr lang="es-ES" sz="1600" dirty="0"/>
              <a:t>También tenemos la opción de crear una regla más avanzada que funcione con todos los pares de etiquetas:</a:t>
            </a:r>
          </a:p>
          <a:p>
            <a:pPr marL="0" lvl="0" indent="0" algn="ctr">
              <a:buNone/>
            </a:pPr>
            <a:r>
              <a:rPr lang="es-ES" sz="1600" b="1" dirty="0">
                <a:solidFill>
                  <a:schemeClr val="tx1"/>
                </a:solidFill>
              </a:rPr>
              <a:t>Apertura: </a:t>
            </a:r>
            <a:r>
              <a:rPr lang="es-ES" sz="1600" b="1" dirty="0">
                <a:solidFill>
                  <a:srgbClr val="00B050"/>
                </a:solidFill>
              </a:rPr>
              <a:t>&lt;(</a:t>
            </a:r>
            <a:r>
              <a:rPr lang="es-ES" sz="1600" b="1" dirty="0" err="1">
                <a:solidFill>
                  <a:srgbClr val="00B050"/>
                </a:solidFill>
              </a:rPr>
              <a:t>b|strong</a:t>
            </a:r>
            <a:r>
              <a:rPr lang="es-ES" sz="1600" b="1" dirty="0">
                <a:solidFill>
                  <a:srgbClr val="00B050"/>
                </a:solidFill>
              </a:rPr>
              <a:t>)&gt;</a:t>
            </a:r>
          </a:p>
          <a:p>
            <a:pPr marL="0" lvl="0" indent="0" algn="ctr">
              <a:buNone/>
            </a:pPr>
            <a:r>
              <a:rPr lang="es-ES" sz="1600" b="1" dirty="0">
                <a:solidFill>
                  <a:schemeClr val="tx1"/>
                </a:solidFill>
              </a:rPr>
              <a:t> Cierre: </a:t>
            </a:r>
            <a:r>
              <a:rPr lang="es-ES" sz="1600" b="1" dirty="0">
                <a:solidFill>
                  <a:srgbClr val="00B050"/>
                </a:solidFill>
              </a:rPr>
              <a:t>&lt;\/(</a:t>
            </a:r>
            <a:r>
              <a:rPr lang="es-ES" sz="1600" b="1" dirty="0" err="1">
                <a:solidFill>
                  <a:srgbClr val="00B050"/>
                </a:solidFill>
              </a:rPr>
              <a:t>b|strong</a:t>
            </a:r>
            <a:r>
              <a:rPr lang="es-ES" sz="1600" b="1" dirty="0">
                <a:solidFill>
                  <a:srgbClr val="00B050"/>
                </a:solidFill>
              </a:rPr>
              <a:t>)&gt;</a:t>
            </a:r>
            <a:endParaRPr sz="1600" b="1" dirty="0">
              <a:solidFill>
                <a:srgbClr val="00B050"/>
              </a:solidFill>
            </a:endParaRPr>
          </a:p>
        </p:txBody>
      </p:sp>
    </p:spTree>
    <p:extLst>
      <p:ext uri="{BB962C8B-B14F-4D97-AF65-F5344CB8AC3E}">
        <p14:creationId xmlns:p14="http://schemas.microsoft.com/office/powerpoint/2010/main" val="2580839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8" name="Imagen 7">
            <a:extLst>
              <a:ext uri="{FF2B5EF4-FFF2-40B4-BE49-F238E27FC236}">
                <a16:creationId xmlns:a16="http://schemas.microsoft.com/office/drawing/2014/main" id="{7591446C-C124-4596-B202-B2DBC1D695EB}"/>
              </a:ext>
            </a:extLst>
          </p:cNvPr>
          <p:cNvPicPr/>
          <p:nvPr/>
        </p:nvPicPr>
        <p:blipFill>
          <a:blip r:embed="rId3"/>
          <a:stretch>
            <a:fillRect/>
          </a:stretch>
        </p:blipFill>
        <p:spPr>
          <a:xfrm>
            <a:off x="3920764" y="782872"/>
            <a:ext cx="4930071" cy="1220262"/>
          </a:xfrm>
          <a:prstGeom prst="rect">
            <a:avLst/>
          </a:prstGeom>
        </p:spPr>
      </p:pic>
      <p:pic>
        <p:nvPicPr>
          <p:cNvPr id="10" name="Imagen 9">
            <a:extLst>
              <a:ext uri="{FF2B5EF4-FFF2-40B4-BE49-F238E27FC236}">
                <a16:creationId xmlns:a16="http://schemas.microsoft.com/office/drawing/2014/main" id="{0B6DA444-E7A8-48FD-A63F-96F4107A7632}"/>
              </a:ext>
            </a:extLst>
          </p:cNvPr>
          <p:cNvPicPr/>
          <p:nvPr/>
        </p:nvPicPr>
        <p:blipFill>
          <a:blip r:embed="rId4"/>
          <a:stretch>
            <a:fillRect/>
          </a:stretch>
        </p:blipFill>
        <p:spPr>
          <a:xfrm>
            <a:off x="5095510" y="2003134"/>
            <a:ext cx="2568697" cy="1383000"/>
          </a:xfrm>
          <a:prstGeom prst="rect">
            <a:avLst/>
          </a:prstGeom>
        </p:spPr>
      </p:pic>
      <p:sp>
        <p:nvSpPr>
          <p:cNvPr id="837" name="Google Shape;837;p35"/>
          <p:cNvSpPr/>
          <p:nvPr/>
        </p:nvSpPr>
        <p:spPr>
          <a:xfrm>
            <a:off x="3824342" y="620134"/>
            <a:ext cx="5026494" cy="3267811"/>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18</a:t>
            </a:fld>
            <a:endParaRPr>
              <a:solidFill>
                <a:srgbClr val="FFFFFF"/>
              </a:solidFill>
            </a:endParaRPr>
          </a:p>
        </p:txBody>
      </p:sp>
      <p:sp>
        <p:nvSpPr>
          <p:cNvPr id="840" name="Google Shape;840;p35"/>
          <p:cNvSpPr txBox="1">
            <a:spLocks noGrp="1"/>
          </p:cNvSpPr>
          <p:nvPr>
            <p:ph type="body" idx="4294967295"/>
          </p:nvPr>
        </p:nvSpPr>
        <p:spPr>
          <a:xfrm>
            <a:off x="160543" y="418809"/>
            <a:ext cx="3581581" cy="3894925"/>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(y IV)</a:t>
            </a:r>
          </a:p>
          <a:p>
            <a:pPr marL="285750" lvl="0" indent="-285750" algn="just">
              <a:buFont typeface="Wingdings" panose="05000000000000000000" pitchFamily="2" charset="2"/>
              <a:buChar char="q"/>
            </a:pPr>
            <a:r>
              <a:rPr lang="es-ES" sz="1600" dirty="0"/>
              <a:t>Añadimos el marcador de posición </a:t>
            </a:r>
            <a:r>
              <a:rPr lang="es-ES" sz="1600" b="1" dirty="0"/>
              <a:t>\n,</a:t>
            </a:r>
            <a:r>
              <a:rPr lang="es-ES" sz="1600" dirty="0"/>
              <a:t> que indica el final de una línea: </a:t>
            </a:r>
            <a:r>
              <a:rPr lang="es-ES" sz="1600" b="1" dirty="0">
                <a:solidFill>
                  <a:srgbClr val="00B050"/>
                </a:solidFill>
              </a:rPr>
              <a:t>\\n+</a:t>
            </a:r>
          </a:p>
          <a:p>
            <a:pPr marL="285750" lvl="0" indent="-285750" algn="just">
              <a:buFont typeface="Wingdings" panose="05000000000000000000" pitchFamily="2" charset="2"/>
              <a:buChar char="q"/>
            </a:pPr>
            <a:r>
              <a:rPr lang="es-ES" sz="1600" dirty="0"/>
              <a:t>Para facilitar que cada frase aparezca en su propia línea, cambiamos la regla: </a:t>
            </a:r>
            <a:r>
              <a:rPr lang="es-ES" sz="1600" b="1" dirty="0"/>
              <a:t>Editar &gt; Avanzada &gt; Comportamiento &gt;  Excluir</a:t>
            </a:r>
            <a:r>
              <a:rPr lang="es-ES" sz="1600" dirty="0"/>
              <a:t> (Studio no mostrará esas etiquetas si se están al inicio o al final del segmento).</a:t>
            </a:r>
            <a:endParaRPr sz="1600" dirty="0"/>
          </a:p>
        </p:txBody>
      </p:sp>
    </p:spTree>
    <p:extLst>
      <p:ext uri="{BB962C8B-B14F-4D97-AF65-F5344CB8AC3E}">
        <p14:creationId xmlns:p14="http://schemas.microsoft.com/office/powerpoint/2010/main" val="19041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buNone/>
            </a:pPr>
            <a:r>
              <a:rPr lang="es-ES" sz="2000" b="1" dirty="0">
                <a:solidFill>
                  <a:srgbClr val="222222"/>
                </a:solidFill>
                <a:latin typeface="Montserrat"/>
                <a:sym typeface="Montserrat"/>
              </a:rPr>
              <a:t>Pseudotraducción (I)</a:t>
            </a:r>
          </a:p>
          <a:p>
            <a:pPr marL="0" lvl="0" indent="0" algn="just" rtl="0">
              <a:spcBef>
                <a:spcPts val="600"/>
              </a:spcBef>
              <a:spcAft>
                <a:spcPts val="0"/>
              </a:spcAft>
              <a:buNone/>
            </a:pPr>
            <a:r>
              <a:rPr lang="es-ES" sz="2000" dirty="0">
                <a:sym typeface="Montserrat"/>
              </a:rPr>
              <a:t>Si queremos comprobar que el filtro funciona correctamente y que se ha importado todo el contenido traducible, podemos usar esta función de Studio </a:t>
            </a:r>
            <a:r>
              <a:rPr lang="es-ES" sz="2000" b="1" dirty="0">
                <a:sym typeface="Montserrat"/>
              </a:rPr>
              <a:t>(Tareas por lotes &gt; Pseudotraducir), </a:t>
            </a:r>
            <a:r>
              <a:rPr lang="es-ES" sz="2000" dirty="0">
                <a:sym typeface="Montserrat"/>
              </a:rPr>
              <a:t>mediante la cual se llenan los segmentos de destino de texto falso.</a:t>
            </a:r>
          </a:p>
          <a:p>
            <a:pPr marL="0" lvl="0" indent="0" algn="just" rtl="0">
              <a:spcBef>
                <a:spcPts val="600"/>
              </a:spcBef>
              <a:spcAft>
                <a:spcPts val="0"/>
              </a:spcAft>
              <a:buNone/>
            </a:pPr>
            <a:endParaRPr lang="es-ES" sz="2000" dirty="0">
              <a:sym typeface="Montserrat"/>
            </a:endParaRPr>
          </a:p>
          <a:p>
            <a:pPr marL="0" lvl="0" indent="0" algn="just" rtl="0">
              <a:spcBef>
                <a:spcPts val="600"/>
              </a:spcBef>
              <a:spcAft>
                <a:spcPts val="0"/>
              </a:spcAft>
              <a:buNone/>
            </a:pPr>
            <a:endParaRPr sz="2000" dirty="0">
              <a:sym typeface="Montserrat"/>
            </a:endParaRPr>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3" name="Imagen 2">
            <a:extLst>
              <a:ext uri="{FF2B5EF4-FFF2-40B4-BE49-F238E27FC236}">
                <a16:creationId xmlns:a16="http://schemas.microsoft.com/office/drawing/2014/main" id="{25EF48F5-FB0F-4C12-ABC6-EA4EAE9E6E75}"/>
              </a:ext>
            </a:extLst>
          </p:cNvPr>
          <p:cNvPicPr>
            <a:picLocks noChangeAspect="1"/>
          </p:cNvPicPr>
          <p:nvPr/>
        </p:nvPicPr>
        <p:blipFill>
          <a:blip r:embed="rId3"/>
          <a:stretch>
            <a:fillRect/>
          </a:stretch>
        </p:blipFill>
        <p:spPr>
          <a:xfrm>
            <a:off x="1390124" y="2842245"/>
            <a:ext cx="7166660" cy="1245660"/>
          </a:xfrm>
          <a:prstGeom prst="rect">
            <a:avLst/>
          </a:prstGeom>
        </p:spPr>
      </p:pic>
    </p:spTree>
    <p:extLst>
      <p:ext uri="{BB962C8B-B14F-4D97-AF65-F5344CB8AC3E}">
        <p14:creationId xmlns:p14="http://schemas.microsoft.com/office/powerpoint/2010/main" val="65396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5"/>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t>
            </a:r>
            <a:r>
              <a:rPr lang="es-ES" dirty="0"/>
              <a:t>Qué vamos a ver en esta sesión?</a:t>
            </a:r>
            <a:endParaRPr dirty="0"/>
          </a:p>
        </p:txBody>
      </p:sp>
      <p:sp>
        <p:nvSpPr>
          <p:cNvPr id="633" name="Google Shape;633;p15"/>
          <p:cNvSpPr txBox="1">
            <a:spLocks noGrp="1"/>
          </p:cNvSpPr>
          <p:nvPr>
            <p:ph type="body" idx="2"/>
          </p:nvPr>
        </p:nvSpPr>
        <p:spPr>
          <a:xfrm>
            <a:off x="1399431" y="1582625"/>
            <a:ext cx="6194066" cy="2955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1400" b="1" dirty="0"/>
              <a:t>CREACIÓN DE FILTROS EN Studio STUDIO PARA ARCHIVOS DE TEXTO DELIMITADO</a:t>
            </a:r>
            <a:endParaRPr lang="es-ES" sz="1400" dirty="0"/>
          </a:p>
          <a:p>
            <a:pPr marL="0" lvl="0" indent="0" algn="just" rtl="0">
              <a:spcBef>
                <a:spcPts val="600"/>
              </a:spcBef>
              <a:spcAft>
                <a:spcPts val="0"/>
              </a:spcAft>
              <a:buNone/>
            </a:pPr>
            <a:r>
              <a:rPr lang="es-ES" sz="1400" dirty="0">
                <a:solidFill>
                  <a:schemeClr val="tx1"/>
                </a:solidFill>
              </a:rPr>
              <a:t>Aprenderemos a elegir el filtro de Studio Studio más apropiado para usar como base en el caso de archivos de texto delimitado por expresiones regulares. Además, veremos cómo bloquear el código HTML, las variables o cualquier otro tipo de etiquetas personalizadas mediante la ayuda de las expresiones regulares.</a:t>
            </a:r>
            <a:endParaRPr lang="es-ES" sz="1400" b="1" dirty="0">
              <a:solidFill>
                <a:schemeClr val="tx1"/>
              </a:solidFill>
            </a:endParaRPr>
          </a:p>
        </p:txBody>
      </p:sp>
      <p:sp>
        <p:nvSpPr>
          <p:cNvPr id="636" name="Google Shape;636;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4" name="Imagen 3">
            <a:extLst>
              <a:ext uri="{FF2B5EF4-FFF2-40B4-BE49-F238E27FC236}">
                <a16:creationId xmlns:a16="http://schemas.microsoft.com/office/drawing/2014/main" id="{5804E6F4-E274-43E4-AB10-A389B5C3C2E6}"/>
              </a:ext>
            </a:extLst>
          </p:cNvPr>
          <p:cNvPicPr>
            <a:picLocks noChangeAspect="1"/>
          </p:cNvPicPr>
          <p:nvPr/>
        </p:nvPicPr>
        <p:blipFill>
          <a:blip r:embed="rId3"/>
          <a:stretch>
            <a:fillRect/>
          </a:stretch>
        </p:blipFill>
        <p:spPr>
          <a:xfrm>
            <a:off x="1320024" y="2763111"/>
            <a:ext cx="7109361" cy="1485360"/>
          </a:xfrm>
          <a:prstGeom prst="rect">
            <a:avLst/>
          </a:prstGeom>
        </p:spPr>
      </p:pic>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buNone/>
            </a:pPr>
            <a:r>
              <a:rPr lang="es-ES" sz="2000" b="1" dirty="0">
                <a:solidFill>
                  <a:srgbClr val="222222"/>
                </a:solidFill>
                <a:latin typeface="Montserrat"/>
                <a:sym typeface="Montserrat"/>
              </a:rPr>
              <a:t>Pseudotraducción (y II)</a:t>
            </a:r>
          </a:p>
          <a:p>
            <a:pPr marL="0" lvl="0" indent="0" algn="just" rtl="0">
              <a:spcBef>
                <a:spcPts val="600"/>
              </a:spcBef>
              <a:spcAft>
                <a:spcPts val="0"/>
              </a:spcAft>
              <a:buNone/>
            </a:pPr>
            <a:r>
              <a:rPr lang="es-ES" sz="2000" dirty="0">
                <a:sym typeface="Montserrat"/>
              </a:rPr>
              <a:t>Al exportar el archivo de destino y abrirlo, descubrimos que hay parte del contenido traducible que no ha sido importado, por lo que tendremos que buscar la razón, ajustar el archivo de origen o el filtro en consecuencia y repetir el proceso.</a:t>
            </a:r>
          </a:p>
          <a:p>
            <a:pPr marL="0" lvl="0" indent="0" algn="just" rtl="0">
              <a:spcBef>
                <a:spcPts val="600"/>
              </a:spcBef>
              <a:spcAft>
                <a:spcPts val="0"/>
              </a:spcAft>
              <a:buNone/>
            </a:pPr>
            <a:endParaRPr lang="es-ES" sz="2000" dirty="0">
              <a:sym typeface="Montserrat"/>
            </a:endParaRPr>
          </a:p>
          <a:p>
            <a:pPr marL="0" lvl="0" indent="0" algn="just" rtl="0">
              <a:spcBef>
                <a:spcPts val="600"/>
              </a:spcBef>
              <a:spcAft>
                <a:spcPts val="0"/>
              </a:spcAft>
              <a:buNone/>
            </a:pPr>
            <a:endParaRPr sz="2000" dirty="0">
              <a:sym typeface="Montserrat"/>
            </a:endParaRPr>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2096423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7"/>
          <p:cNvSpPr txBox="1">
            <a:spLocks noGrp="1"/>
          </p:cNvSpPr>
          <p:nvPr>
            <p:ph type="ctrTitle"/>
          </p:nvPr>
        </p:nvSpPr>
        <p:spPr>
          <a:xfrm>
            <a:off x="685799" y="1659550"/>
            <a:ext cx="5245873"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¡Que no pare la cosa!</a:t>
            </a:r>
            <a:endParaRPr dirty="0"/>
          </a:p>
        </p:txBody>
      </p:sp>
      <p:sp>
        <p:nvSpPr>
          <p:cNvPr id="650" name="Google Shape;650;p17"/>
          <p:cNvSpPr txBox="1">
            <a:spLocks noGrp="1"/>
          </p:cNvSpPr>
          <p:nvPr>
            <p:ph type="subTitle" idx="1"/>
          </p:nvPr>
        </p:nvSpPr>
        <p:spPr>
          <a:xfrm>
            <a:off x="685800" y="2687652"/>
            <a:ext cx="42525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Creemos otro filtro</a:t>
            </a:r>
            <a:endParaRPr dirty="0"/>
          </a:p>
        </p:txBody>
      </p:sp>
    </p:spTree>
    <p:extLst>
      <p:ext uri="{BB962C8B-B14F-4D97-AF65-F5344CB8AC3E}">
        <p14:creationId xmlns:p14="http://schemas.microsoft.com/office/powerpoint/2010/main" val="1262234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426411" cy="3944612"/>
          </a:xfrm>
          <a:prstGeom prst="rect">
            <a:avLst/>
          </a:prstGeom>
        </p:spPr>
        <p:txBody>
          <a:bodyPr spcFirstLastPara="1" wrap="square" lIns="91425" tIns="91425" rIns="91425" bIns="91425" anchor="t" anchorCtr="0">
            <a:noAutofit/>
          </a:bodyPr>
          <a:lstStyle/>
          <a:p>
            <a:pPr marL="0" lvl="0" indent="0">
              <a:buNone/>
            </a:pPr>
            <a:r>
              <a:rPr lang="es-ES" sz="2000" b="1" dirty="0">
                <a:solidFill>
                  <a:srgbClr val="222222"/>
                </a:solidFill>
                <a:latin typeface="Montserrat"/>
                <a:sym typeface="Montserrat"/>
              </a:rPr>
              <a:t>Identificación del tipo de archivo (</a:t>
            </a:r>
            <a:r>
              <a:rPr lang="es-ES" sz="2000" b="1" dirty="0" err="1">
                <a:solidFill>
                  <a:srgbClr val="222222"/>
                </a:solidFill>
                <a:latin typeface="Montserrat"/>
                <a:sym typeface="Montserrat"/>
              </a:rPr>
              <a:t>business.yml</a:t>
            </a:r>
            <a:r>
              <a:rPr lang="es-ES" sz="2000" b="1" dirty="0">
                <a:solidFill>
                  <a:srgbClr val="222222"/>
                </a:solidFill>
                <a:latin typeface="Montserrat"/>
                <a:sym typeface="Montserrat"/>
              </a:rPr>
              <a:t>)</a:t>
            </a: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just" rtl="0">
              <a:spcBef>
                <a:spcPts val="600"/>
              </a:spcBef>
              <a:spcAft>
                <a:spcPts val="0"/>
              </a:spcAft>
              <a:buNone/>
            </a:pPr>
            <a:r>
              <a:rPr lang="es-ES" sz="2000" dirty="0">
                <a:sym typeface="Montserrat"/>
              </a:rPr>
              <a:t>Podemos ver varios patrones (texto sin entrecomillar</a:t>
            </a:r>
            <a:br>
              <a:rPr lang="es-ES" sz="2000" dirty="0">
                <a:sym typeface="Montserrat"/>
              </a:rPr>
            </a:br>
            <a:r>
              <a:rPr lang="es-ES" sz="2000" dirty="0">
                <a:sym typeface="Montserrat"/>
              </a:rPr>
              <a:t>o </a:t>
            </a:r>
            <a:r>
              <a:rPr lang="es-ES" sz="2000" dirty="0" err="1">
                <a:sym typeface="Montserrat"/>
              </a:rPr>
              <a:t>entrecomilllado</a:t>
            </a:r>
            <a:r>
              <a:rPr lang="es-ES" sz="2000" dirty="0">
                <a:sym typeface="Montserrat"/>
              </a:rPr>
              <a:t> entre comillas simples y dobles).</a:t>
            </a:r>
          </a:p>
          <a:p>
            <a:pPr marL="0" lvl="0" indent="0" algn="l" rtl="0">
              <a:spcBef>
                <a:spcPts val="600"/>
              </a:spcBef>
              <a:spcAft>
                <a:spcPts val="0"/>
              </a:spcAft>
              <a:buNone/>
            </a:pPr>
            <a:r>
              <a:rPr lang="es-ES" sz="2000" dirty="0">
                <a:sym typeface="Montserrat"/>
              </a:rPr>
              <a:t>Por lo tanto, este archivo también es un </a:t>
            </a:r>
            <a:r>
              <a:rPr lang="es-ES" sz="2000" b="1" u="sng" dirty="0">
                <a:sym typeface="Montserrat"/>
              </a:rPr>
              <a:t>archivo de texto delimitado</a:t>
            </a:r>
            <a:r>
              <a:rPr lang="es-ES" sz="2000" dirty="0">
                <a:sym typeface="Montserrat"/>
              </a:rPr>
              <a:t> mediante expresiones regulares.</a:t>
            </a:r>
            <a:endParaRPr sz="2000" dirty="0">
              <a:sym typeface="Montserrat"/>
            </a:endParaRPr>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3" name="Imagen 2">
            <a:extLst>
              <a:ext uri="{FF2B5EF4-FFF2-40B4-BE49-F238E27FC236}">
                <a16:creationId xmlns:a16="http://schemas.microsoft.com/office/drawing/2014/main" id="{A89F7D24-2AA3-0F07-8CBB-F32756EBC6C2}"/>
              </a:ext>
            </a:extLst>
          </p:cNvPr>
          <p:cNvPicPr>
            <a:picLocks noChangeAspect="1"/>
          </p:cNvPicPr>
          <p:nvPr/>
        </p:nvPicPr>
        <p:blipFill>
          <a:blip r:embed="rId3"/>
          <a:stretch>
            <a:fillRect/>
          </a:stretch>
        </p:blipFill>
        <p:spPr>
          <a:xfrm>
            <a:off x="537047" y="1225865"/>
            <a:ext cx="8404529" cy="1597093"/>
          </a:xfrm>
          <a:prstGeom prst="rect">
            <a:avLst/>
          </a:prstGeom>
        </p:spPr>
      </p:pic>
    </p:spTree>
    <p:extLst>
      <p:ext uri="{BB962C8B-B14F-4D97-AF65-F5344CB8AC3E}">
        <p14:creationId xmlns:p14="http://schemas.microsoft.com/office/powerpoint/2010/main" val="4238028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56999"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rPr>
              <a:t>Identificación de los patrones de apertura</a:t>
            </a:r>
            <a:endParaRPr lang="es-ES" sz="2000" b="1" dirty="0">
              <a:solidFill>
                <a:srgbClr val="222222"/>
              </a:solidFill>
              <a:latin typeface="Montserrat"/>
              <a:sym typeface="Montserrat"/>
            </a:endParaRPr>
          </a:p>
          <a:p>
            <a:pPr marL="0" indent="0">
              <a:buNone/>
            </a:pPr>
            <a:endParaRPr lang="es-ES" sz="1000" dirty="0"/>
          </a:p>
          <a:p>
            <a:pPr marL="0" indent="0">
              <a:buNone/>
            </a:pPr>
            <a:r>
              <a:rPr lang="es-ES" sz="2000" dirty="0"/>
              <a:t>Dado que este archivo es más complejo, hay varios patrones de apertura, los cuales tendremos que añadir en un orden determinado para que no se solapen:</a:t>
            </a:r>
          </a:p>
          <a:p>
            <a:pPr marL="0" indent="0">
              <a:buNone/>
            </a:pPr>
            <a:endParaRPr lang="es-ES" sz="1400" dirty="0"/>
          </a:p>
          <a:p>
            <a:pPr marL="0" indent="0">
              <a:buNone/>
            </a:pPr>
            <a:r>
              <a:rPr lang="es-ES" sz="2000" b="1" dirty="0">
                <a:solidFill>
                  <a:srgbClr val="00B050"/>
                </a:solidFill>
              </a:rPr>
              <a:t>^.*?:\s[“’]*</a:t>
            </a:r>
          </a:p>
          <a:p>
            <a:pPr marL="0" indent="0">
              <a:buNone/>
            </a:pPr>
            <a:r>
              <a:rPr lang="es-ES" sz="2000" dirty="0"/>
              <a:t>Inicio de línea seguido de cero o más caracteres, dos puntos y un espacio, con o sin comillas dobles o simples.</a:t>
            </a:r>
          </a:p>
          <a:p>
            <a:pPr marL="0" indent="0">
              <a:buNone/>
            </a:pPr>
            <a:endParaRPr lang="es-ES" sz="2000" dirty="0"/>
          </a:p>
          <a:p>
            <a:pPr marL="0" indent="0">
              <a:buNone/>
            </a:pPr>
            <a:r>
              <a:rPr lang="es-ES" sz="2000" b="1" dirty="0">
                <a:solidFill>
                  <a:srgbClr val="00B050"/>
                </a:solidFill>
              </a:rPr>
              <a:t>-\s</a:t>
            </a:r>
          </a:p>
          <a:p>
            <a:pPr marL="0" indent="0">
              <a:buNone/>
            </a:pPr>
            <a:r>
              <a:rPr lang="es-ES" sz="2000" dirty="0"/>
              <a:t>Signo menos seguido de un espacio.</a:t>
            </a:r>
          </a:p>
          <a:p>
            <a:pPr marL="0" indent="0">
              <a:buNone/>
            </a:pPr>
            <a:endParaRPr sz="2000" dirty="0">
              <a:sym typeface="Montserrat"/>
            </a:endParaRPr>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1194768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785460"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rPr>
              <a:t>Identificación de los patrones de cierre</a:t>
            </a:r>
            <a:endParaRPr lang="es-ES" sz="2000" b="1" dirty="0">
              <a:solidFill>
                <a:srgbClr val="222222"/>
              </a:solidFill>
              <a:latin typeface="Montserrat"/>
              <a:sym typeface="Montserrat"/>
            </a:endParaRPr>
          </a:p>
          <a:p>
            <a:pPr marL="0" indent="0">
              <a:buNone/>
            </a:pPr>
            <a:endParaRPr lang="es-ES" sz="1000" dirty="0"/>
          </a:p>
          <a:p>
            <a:pPr marL="0" indent="0">
              <a:buNone/>
            </a:pPr>
            <a:r>
              <a:rPr lang="es-ES" sz="2000" dirty="0"/>
              <a:t>Y también tenemos varios patrones de cierre (los añadimos teniendo en cuenta el orden de los patrones de apertura):</a:t>
            </a:r>
          </a:p>
          <a:p>
            <a:pPr marL="0" indent="0">
              <a:buNone/>
            </a:pPr>
            <a:endParaRPr lang="es-ES" sz="1400" dirty="0"/>
          </a:p>
          <a:p>
            <a:pPr marL="0" indent="0">
              <a:buNone/>
            </a:pPr>
            <a:r>
              <a:rPr lang="es-ES" sz="2000" b="1" dirty="0">
                <a:solidFill>
                  <a:srgbClr val="00B050"/>
                </a:solidFill>
              </a:rPr>
              <a:t>[“’]*$</a:t>
            </a:r>
          </a:p>
          <a:p>
            <a:pPr marL="0" indent="0">
              <a:buNone/>
            </a:pPr>
            <a:r>
              <a:rPr lang="es-ES" sz="2000" dirty="0"/>
              <a:t>Una o ninguna comilla doble o simple seguida del final</a:t>
            </a:r>
            <a:br>
              <a:rPr lang="es-ES" sz="2000" dirty="0"/>
            </a:br>
            <a:r>
              <a:rPr lang="es-ES" sz="2000" dirty="0"/>
              <a:t>de línea.</a:t>
            </a:r>
          </a:p>
          <a:p>
            <a:pPr marL="0" indent="0">
              <a:buNone/>
            </a:pPr>
            <a:endParaRPr lang="es-ES" sz="2000" dirty="0"/>
          </a:p>
          <a:p>
            <a:pPr marL="0" indent="0">
              <a:buNone/>
            </a:pPr>
            <a:r>
              <a:rPr lang="es-ES" sz="2000" b="1" dirty="0">
                <a:solidFill>
                  <a:srgbClr val="00B050"/>
                </a:solidFill>
              </a:rPr>
              <a:t>$</a:t>
            </a:r>
          </a:p>
          <a:p>
            <a:pPr marL="0" indent="0">
              <a:buNone/>
            </a:pPr>
            <a:r>
              <a:rPr lang="es-ES" sz="2000" dirty="0"/>
              <a:t>Final de línea.</a:t>
            </a:r>
            <a:endParaRPr sz="2000" dirty="0">
              <a:sym typeface="Montserrat"/>
            </a:endParaRPr>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3578679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35"/>
          <p:cNvSpPr/>
          <p:nvPr/>
        </p:nvSpPr>
        <p:spPr>
          <a:xfrm>
            <a:off x="3244132" y="279207"/>
            <a:ext cx="5592742" cy="388895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25</a:t>
            </a:fld>
            <a:endParaRPr>
              <a:solidFill>
                <a:srgbClr val="FFFFFF"/>
              </a:solidFill>
            </a:endParaRPr>
          </a:p>
        </p:txBody>
      </p:sp>
      <p:sp>
        <p:nvSpPr>
          <p:cNvPr id="840" name="Google Shape;840;p35"/>
          <p:cNvSpPr txBox="1">
            <a:spLocks noGrp="1"/>
          </p:cNvSpPr>
          <p:nvPr>
            <p:ph type="body" idx="4294967295"/>
          </p:nvPr>
        </p:nvSpPr>
        <p:spPr>
          <a:xfrm>
            <a:off x="66311" y="403834"/>
            <a:ext cx="3329041"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(I)</a:t>
            </a:r>
          </a:p>
          <a:p>
            <a:pPr marL="285750" lvl="0" indent="-285750">
              <a:buFont typeface="Wingdings" panose="05000000000000000000" pitchFamily="2" charset="2"/>
              <a:buChar char="q"/>
            </a:pPr>
            <a:r>
              <a:rPr lang="es-ES" sz="1600" b="1" dirty="0"/>
              <a:t>Configuración del proyecto</a:t>
            </a:r>
            <a:br>
              <a:rPr lang="es-ES" sz="1600" b="1" dirty="0"/>
            </a:br>
            <a:r>
              <a:rPr lang="es-ES" sz="1600" b="1" dirty="0"/>
              <a:t>&gt; Tipos de archivo &gt; Nuevo</a:t>
            </a:r>
            <a:br>
              <a:rPr lang="es-ES" sz="1600" b="1" dirty="0"/>
            </a:br>
            <a:r>
              <a:rPr lang="es-ES" sz="1600" b="1" dirty="0"/>
              <a:t>&gt; Texto delimitado por expresiones regulares</a:t>
            </a:r>
            <a:endParaRPr lang="es-ES" sz="1600" dirty="0"/>
          </a:p>
          <a:p>
            <a:pPr marL="285750" lvl="0" indent="-285750">
              <a:buFont typeface="Wingdings" panose="05000000000000000000" pitchFamily="2" charset="2"/>
              <a:buChar char="q"/>
            </a:pPr>
            <a:r>
              <a:rPr lang="es-ES" sz="1600" dirty="0"/>
              <a:t>Después cambiamos la información sobre la extensión del archivo</a:t>
            </a:r>
            <a:br>
              <a:rPr lang="es-ES" sz="1600" dirty="0"/>
            </a:br>
            <a:r>
              <a:rPr lang="es-ES" sz="1600" dirty="0"/>
              <a:t>según corresponda.</a:t>
            </a:r>
            <a:endParaRPr sz="1600" dirty="0"/>
          </a:p>
        </p:txBody>
      </p:sp>
      <p:pic>
        <p:nvPicPr>
          <p:cNvPr id="3" name="Imagen 2">
            <a:extLst>
              <a:ext uri="{FF2B5EF4-FFF2-40B4-BE49-F238E27FC236}">
                <a16:creationId xmlns:a16="http://schemas.microsoft.com/office/drawing/2014/main" id="{9DB3A634-D06B-9075-756A-3FF0E59B857F}"/>
              </a:ext>
            </a:extLst>
          </p:cNvPr>
          <p:cNvPicPr>
            <a:picLocks noChangeAspect="1"/>
          </p:cNvPicPr>
          <p:nvPr/>
        </p:nvPicPr>
        <p:blipFill>
          <a:blip r:embed="rId3"/>
          <a:stretch>
            <a:fillRect/>
          </a:stretch>
        </p:blipFill>
        <p:spPr>
          <a:xfrm>
            <a:off x="4245997" y="503284"/>
            <a:ext cx="3836666" cy="1583130"/>
          </a:xfrm>
          <a:prstGeom prst="rect">
            <a:avLst/>
          </a:prstGeom>
        </p:spPr>
      </p:pic>
      <p:pic>
        <p:nvPicPr>
          <p:cNvPr id="5" name="Imagen 4">
            <a:extLst>
              <a:ext uri="{FF2B5EF4-FFF2-40B4-BE49-F238E27FC236}">
                <a16:creationId xmlns:a16="http://schemas.microsoft.com/office/drawing/2014/main" id="{3CA59DD5-160C-D1A0-69AE-89557B979ABD}"/>
              </a:ext>
            </a:extLst>
          </p:cNvPr>
          <p:cNvPicPr>
            <a:picLocks noChangeAspect="1"/>
          </p:cNvPicPr>
          <p:nvPr/>
        </p:nvPicPr>
        <p:blipFill>
          <a:blip r:embed="rId4"/>
          <a:stretch>
            <a:fillRect/>
          </a:stretch>
        </p:blipFill>
        <p:spPr>
          <a:xfrm>
            <a:off x="3495594" y="1715579"/>
            <a:ext cx="5089817" cy="1523703"/>
          </a:xfrm>
          <a:prstGeom prst="rect">
            <a:avLst/>
          </a:prstGeom>
        </p:spPr>
      </p:pic>
    </p:spTree>
    <p:extLst>
      <p:ext uri="{BB962C8B-B14F-4D97-AF65-F5344CB8AC3E}">
        <p14:creationId xmlns:p14="http://schemas.microsoft.com/office/powerpoint/2010/main" val="1570455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3" name="Imagen 2">
            <a:extLst>
              <a:ext uri="{FF2B5EF4-FFF2-40B4-BE49-F238E27FC236}">
                <a16:creationId xmlns:a16="http://schemas.microsoft.com/office/drawing/2014/main" id="{358D8A6C-AF2E-6EE6-DDDC-1B41DDABF27E}"/>
              </a:ext>
            </a:extLst>
          </p:cNvPr>
          <p:cNvPicPr>
            <a:picLocks noChangeAspect="1"/>
          </p:cNvPicPr>
          <p:nvPr/>
        </p:nvPicPr>
        <p:blipFill>
          <a:blip r:embed="rId3"/>
          <a:stretch>
            <a:fillRect/>
          </a:stretch>
        </p:blipFill>
        <p:spPr>
          <a:xfrm>
            <a:off x="3632616" y="787513"/>
            <a:ext cx="5189351" cy="1974140"/>
          </a:xfrm>
          <a:prstGeom prst="rect">
            <a:avLst/>
          </a:prstGeom>
        </p:spPr>
      </p:pic>
      <p:sp>
        <p:nvSpPr>
          <p:cNvPr id="837" name="Google Shape;837;p35"/>
          <p:cNvSpPr/>
          <p:nvPr/>
        </p:nvSpPr>
        <p:spPr>
          <a:xfrm>
            <a:off x="3395352" y="279207"/>
            <a:ext cx="5441522" cy="3832104"/>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26</a:t>
            </a:fld>
            <a:endParaRPr>
              <a:solidFill>
                <a:srgbClr val="FFFFFF"/>
              </a:solidFill>
            </a:endParaRPr>
          </a:p>
        </p:txBody>
      </p:sp>
      <p:sp>
        <p:nvSpPr>
          <p:cNvPr id="840" name="Google Shape;840;p35"/>
          <p:cNvSpPr txBox="1">
            <a:spLocks noGrp="1"/>
          </p:cNvSpPr>
          <p:nvPr>
            <p:ph type="body" idx="4294967295"/>
          </p:nvPr>
        </p:nvSpPr>
        <p:spPr>
          <a:xfrm>
            <a:off x="319096" y="409799"/>
            <a:ext cx="3048337"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a:t>
            </a:r>
            <a:br>
              <a:rPr lang="es-ES" sz="1800" b="1" dirty="0">
                <a:latin typeface="Montserrat"/>
                <a:ea typeface="Montserrat"/>
                <a:cs typeface="Montserrat"/>
                <a:sym typeface="Montserrat"/>
              </a:rPr>
            </a:br>
            <a:r>
              <a:rPr lang="es-ES" sz="1800" b="1" dirty="0">
                <a:latin typeface="Montserrat"/>
                <a:ea typeface="Montserrat"/>
                <a:cs typeface="Montserrat"/>
                <a:sym typeface="Montserrat"/>
              </a:rPr>
              <a:t>base (II)</a:t>
            </a:r>
          </a:p>
          <a:p>
            <a:pPr marL="285750" lvl="0" indent="-285750" algn="just">
              <a:buFont typeface="Wingdings" panose="05000000000000000000" pitchFamily="2" charset="2"/>
              <a:buChar char="q"/>
            </a:pPr>
            <a:r>
              <a:rPr lang="es-ES" sz="1600" dirty="0"/>
              <a:t>En la sección </a:t>
            </a:r>
            <a:r>
              <a:rPr lang="es-ES" sz="1600" b="1" dirty="0"/>
              <a:t>Estructura del documento, </a:t>
            </a:r>
            <a:r>
              <a:rPr lang="es-ES" sz="1600" dirty="0"/>
              <a:t>hay que borrar o cambiar la regla que Studio crea por defecto (inicio y final del archivo).</a:t>
            </a:r>
          </a:p>
          <a:p>
            <a:pPr marL="285750" lvl="0" indent="-285750" algn="just">
              <a:buFont typeface="Wingdings" panose="05000000000000000000" pitchFamily="2" charset="2"/>
              <a:buChar char="q"/>
            </a:pPr>
            <a:r>
              <a:rPr lang="es-ES" sz="1600" dirty="0"/>
              <a:t>Después tenemos que añadir todos los patrones de apertura y cierre que hemos identificado en el paso anterior.</a:t>
            </a:r>
            <a:endParaRPr sz="1600" dirty="0"/>
          </a:p>
        </p:txBody>
      </p:sp>
    </p:spTree>
    <p:extLst>
      <p:ext uri="{BB962C8B-B14F-4D97-AF65-F5344CB8AC3E}">
        <p14:creationId xmlns:p14="http://schemas.microsoft.com/office/powerpoint/2010/main" val="3285242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pic>
        <p:nvPicPr>
          <p:cNvPr id="5" name="Imagen 4">
            <a:extLst>
              <a:ext uri="{FF2B5EF4-FFF2-40B4-BE49-F238E27FC236}">
                <a16:creationId xmlns:a16="http://schemas.microsoft.com/office/drawing/2014/main" id="{B10104C4-4F39-54FC-B7D4-12E8A0D56CA4}"/>
              </a:ext>
            </a:extLst>
          </p:cNvPr>
          <p:cNvPicPr>
            <a:picLocks noChangeAspect="1"/>
          </p:cNvPicPr>
          <p:nvPr/>
        </p:nvPicPr>
        <p:blipFill>
          <a:blip r:embed="rId3"/>
          <a:stretch>
            <a:fillRect/>
          </a:stretch>
        </p:blipFill>
        <p:spPr>
          <a:xfrm>
            <a:off x="3624705" y="1048092"/>
            <a:ext cx="5083247" cy="2442531"/>
          </a:xfrm>
          <a:prstGeom prst="rect">
            <a:avLst/>
          </a:prstGeom>
        </p:spPr>
      </p:pic>
      <p:sp>
        <p:nvSpPr>
          <p:cNvPr id="825" name="Google Shape;825;p34"/>
          <p:cNvSpPr/>
          <p:nvPr/>
        </p:nvSpPr>
        <p:spPr>
          <a:xfrm>
            <a:off x="585775" y="851275"/>
            <a:ext cx="2598600" cy="344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26" name="Google Shape;826;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832" name="Google Shape;832;p34"/>
          <p:cNvSpPr txBox="1">
            <a:spLocks noGrp="1"/>
          </p:cNvSpPr>
          <p:nvPr>
            <p:ph type="body" idx="4294967295"/>
          </p:nvPr>
        </p:nvSpPr>
        <p:spPr>
          <a:xfrm>
            <a:off x="301610" y="355247"/>
            <a:ext cx="2986357" cy="4370873"/>
          </a:xfrm>
          <a:prstGeom prst="rect">
            <a:avLst/>
          </a:prstGeom>
        </p:spPr>
        <p:txBody>
          <a:bodyPr spcFirstLastPara="1" wrap="square" lIns="91425" tIns="91425" rIns="91425" bIns="91425" anchor="ctr" anchorCtr="0">
            <a:noAutofit/>
          </a:bodyPr>
          <a:lstStyle/>
          <a:p>
            <a:pPr marL="0" indent="0">
              <a:buNone/>
            </a:pPr>
            <a:r>
              <a:rPr lang="es-ES" sz="1800" b="1" dirty="0">
                <a:latin typeface="Montserrat"/>
                <a:ea typeface="Montserrat"/>
                <a:cs typeface="Montserrat"/>
                <a:sym typeface="Montserrat"/>
              </a:rPr>
              <a:t>Creación del filtro base (y III)</a:t>
            </a:r>
            <a:endParaRPr sz="1800" b="1" dirty="0">
              <a:latin typeface="Montserrat"/>
              <a:ea typeface="Montserrat"/>
              <a:cs typeface="Montserrat"/>
              <a:sym typeface="Montserrat"/>
            </a:endParaRPr>
          </a:p>
          <a:p>
            <a:pPr marL="285750" indent="-285750" algn="just">
              <a:buFont typeface="Wingdings" panose="05000000000000000000" pitchFamily="2" charset="2"/>
              <a:buChar char="q"/>
            </a:pPr>
            <a:r>
              <a:rPr lang="es-ES" sz="1800" dirty="0"/>
              <a:t>Studio cuenta con una  vista previa que podemos usar para comprobar si estas reglas funcionan bien.</a:t>
            </a:r>
          </a:p>
          <a:p>
            <a:pPr marL="285750" indent="-285750" algn="just">
              <a:buFont typeface="Wingdings" panose="05000000000000000000" pitchFamily="2" charset="2"/>
              <a:buChar char="q"/>
            </a:pPr>
            <a:r>
              <a:rPr lang="es-ES" sz="1800" dirty="0"/>
              <a:t>Ahora ya podemos bloquear el código HTML y las variables.</a:t>
            </a:r>
            <a:endParaRPr sz="1800" dirty="0"/>
          </a:p>
        </p:txBody>
      </p:sp>
      <p:sp>
        <p:nvSpPr>
          <p:cNvPr id="6" name="Google Shape;837;p35">
            <a:extLst>
              <a:ext uri="{FF2B5EF4-FFF2-40B4-BE49-F238E27FC236}">
                <a16:creationId xmlns:a16="http://schemas.microsoft.com/office/drawing/2014/main" id="{C594F9F5-B67E-86EE-37E4-AA4A7FEA85C1}"/>
              </a:ext>
            </a:extLst>
          </p:cNvPr>
          <p:cNvSpPr/>
          <p:nvPr/>
        </p:nvSpPr>
        <p:spPr>
          <a:xfrm>
            <a:off x="3511613" y="985961"/>
            <a:ext cx="5419984" cy="3109447"/>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186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35"/>
          <p:cNvSpPr/>
          <p:nvPr/>
        </p:nvSpPr>
        <p:spPr>
          <a:xfrm>
            <a:off x="3863625" y="620134"/>
            <a:ext cx="4966268" cy="349117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28</a:t>
            </a:fld>
            <a:endParaRPr>
              <a:solidFill>
                <a:srgbClr val="FFFFFF"/>
              </a:solidFill>
            </a:endParaRPr>
          </a:p>
        </p:txBody>
      </p:sp>
      <p:sp>
        <p:nvSpPr>
          <p:cNvPr id="840" name="Google Shape;840;p35"/>
          <p:cNvSpPr txBox="1">
            <a:spLocks noGrp="1"/>
          </p:cNvSpPr>
          <p:nvPr>
            <p:ph type="body" idx="4294967295"/>
          </p:nvPr>
        </p:nvSpPr>
        <p:spPr>
          <a:xfrm>
            <a:off x="376928" y="424701"/>
            <a:ext cx="3371414"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(I)</a:t>
            </a:r>
          </a:p>
          <a:p>
            <a:pPr marL="285750" lvl="0" indent="-285750" algn="just">
              <a:buFont typeface="Wingdings" panose="05000000000000000000" pitchFamily="2" charset="2"/>
              <a:buChar char="q"/>
            </a:pPr>
            <a:r>
              <a:rPr lang="es-ES" sz="1600" dirty="0"/>
              <a:t>Se recomienda bloquearlas para asegurar la integridad del archivo y para que el control de calidad de Studio detecte posibles errores.</a:t>
            </a:r>
          </a:p>
          <a:p>
            <a:pPr marL="285750" lvl="0" indent="-285750" algn="just">
              <a:buFont typeface="Wingdings" panose="05000000000000000000" pitchFamily="2" charset="2"/>
              <a:buChar char="q"/>
            </a:pPr>
            <a:r>
              <a:rPr lang="es-ES" sz="1600" dirty="0"/>
              <a:t>Añadimos las reglas en </a:t>
            </a:r>
            <a:r>
              <a:rPr lang="es-ES" sz="1600" b="1" dirty="0"/>
              <a:t>Patrones de línea.</a:t>
            </a:r>
            <a:endParaRPr lang="es-ES" sz="1600" dirty="0"/>
          </a:p>
          <a:p>
            <a:pPr marL="285750" lvl="0" indent="-285750" algn="just">
              <a:buFont typeface="Wingdings" panose="05000000000000000000" pitchFamily="2" charset="2"/>
              <a:buChar char="q"/>
            </a:pPr>
            <a:r>
              <a:rPr lang="es-ES" sz="1600" dirty="0"/>
              <a:t>Elegimos entre </a:t>
            </a:r>
            <a:r>
              <a:rPr lang="es-ES" sz="1600" b="1" dirty="0"/>
              <a:t>marcador de posición </a:t>
            </a:r>
            <a:r>
              <a:rPr lang="es-ES" sz="1600" dirty="0"/>
              <a:t>(solo una etiqueta o variable) y </a:t>
            </a:r>
            <a:r>
              <a:rPr lang="es-ES" sz="1600" b="1" dirty="0"/>
              <a:t>par de etiquetas</a:t>
            </a:r>
            <a:r>
              <a:rPr lang="es-ES" sz="1600" dirty="0"/>
              <a:t> (apertura y cierre).</a:t>
            </a:r>
            <a:endParaRPr sz="1600" dirty="0"/>
          </a:p>
        </p:txBody>
      </p:sp>
      <p:pic>
        <p:nvPicPr>
          <p:cNvPr id="8" name="Imagen 7">
            <a:extLst>
              <a:ext uri="{FF2B5EF4-FFF2-40B4-BE49-F238E27FC236}">
                <a16:creationId xmlns:a16="http://schemas.microsoft.com/office/drawing/2014/main" id="{5E0AD473-45C8-4588-BCD5-9657D5D17908}"/>
              </a:ext>
            </a:extLst>
          </p:cNvPr>
          <p:cNvPicPr/>
          <p:nvPr/>
        </p:nvPicPr>
        <p:blipFill>
          <a:blip r:embed="rId3"/>
          <a:stretch>
            <a:fillRect/>
          </a:stretch>
        </p:blipFill>
        <p:spPr>
          <a:xfrm>
            <a:off x="4061442" y="795737"/>
            <a:ext cx="4572000" cy="2650675"/>
          </a:xfrm>
          <a:prstGeom prst="rect">
            <a:avLst/>
          </a:prstGeom>
        </p:spPr>
      </p:pic>
    </p:spTree>
    <p:extLst>
      <p:ext uri="{BB962C8B-B14F-4D97-AF65-F5344CB8AC3E}">
        <p14:creationId xmlns:p14="http://schemas.microsoft.com/office/powerpoint/2010/main" val="2210713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3" name="Imagen 2">
            <a:extLst>
              <a:ext uri="{FF2B5EF4-FFF2-40B4-BE49-F238E27FC236}">
                <a16:creationId xmlns:a16="http://schemas.microsoft.com/office/drawing/2014/main" id="{E28F735D-81E3-E595-240E-BB563E318616}"/>
              </a:ext>
            </a:extLst>
          </p:cNvPr>
          <p:cNvPicPr>
            <a:picLocks noChangeAspect="1"/>
          </p:cNvPicPr>
          <p:nvPr/>
        </p:nvPicPr>
        <p:blipFill>
          <a:blip r:embed="rId3"/>
          <a:stretch>
            <a:fillRect/>
          </a:stretch>
        </p:blipFill>
        <p:spPr>
          <a:xfrm>
            <a:off x="4227123" y="882985"/>
            <a:ext cx="4810239" cy="2556938"/>
          </a:xfrm>
          <a:prstGeom prst="rect">
            <a:avLst/>
          </a:prstGeom>
        </p:spPr>
      </p:pic>
      <p:sp>
        <p:nvSpPr>
          <p:cNvPr id="837" name="Google Shape;837;p35"/>
          <p:cNvSpPr/>
          <p:nvPr/>
        </p:nvSpPr>
        <p:spPr>
          <a:xfrm>
            <a:off x="4071094" y="673923"/>
            <a:ext cx="4966268" cy="349117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268911" y="673923"/>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29</a:t>
            </a:fld>
            <a:endParaRPr>
              <a:solidFill>
                <a:srgbClr val="FFFFFF"/>
              </a:solidFill>
            </a:endParaRPr>
          </a:p>
        </p:txBody>
      </p:sp>
      <p:sp>
        <p:nvSpPr>
          <p:cNvPr id="840" name="Google Shape;840;p35"/>
          <p:cNvSpPr txBox="1">
            <a:spLocks noGrp="1"/>
          </p:cNvSpPr>
          <p:nvPr>
            <p:ph type="body" idx="4294967295"/>
          </p:nvPr>
        </p:nvSpPr>
        <p:spPr>
          <a:xfrm>
            <a:off x="329132" y="376994"/>
            <a:ext cx="3503028"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(II)</a:t>
            </a:r>
          </a:p>
          <a:p>
            <a:pPr marL="285750" lvl="0" indent="-285750" algn="just">
              <a:buFont typeface="Wingdings" panose="05000000000000000000" pitchFamily="2" charset="2"/>
              <a:buChar char="q"/>
            </a:pPr>
            <a:r>
              <a:rPr lang="es-ES" sz="1600" dirty="0"/>
              <a:t>Las variables son elementos que son sustituidos por un valor fijado en otro lugar (como el nombre de usuario).</a:t>
            </a:r>
          </a:p>
          <a:p>
            <a:pPr marL="285750" lvl="0" indent="-285750" algn="just">
              <a:buFont typeface="Wingdings" panose="05000000000000000000" pitchFamily="2" charset="2"/>
              <a:buChar char="q"/>
            </a:pPr>
            <a:r>
              <a:rPr lang="es-ES" sz="1600" dirty="0"/>
              <a:t>En este paso, añadimos las variables como </a:t>
            </a:r>
            <a:r>
              <a:rPr lang="es-ES" sz="1600" b="1" dirty="0">
                <a:solidFill>
                  <a:srgbClr val="00B050"/>
                </a:solidFill>
              </a:rPr>
              <a:t>%{id}.</a:t>
            </a:r>
          </a:p>
          <a:p>
            <a:pPr marL="285750" lvl="0" indent="-285750" algn="just">
              <a:buFont typeface="Wingdings" panose="05000000000000000000" pitchFamily="2" charset="2"/>
              <a:buChar char="q"/>
            </a:pPr>
            <a:r>
              <a:rPr lang="es-ES" sz="1600" dirty="0"/>
              <a:t>Dado que son elementos lingüísticos, para que Studio no las oculte si están al principio o final del segmento, conviene cambiar las reglas: </a:t>
            </a:r>
            <a:r>
              <a:rPr lang="es-ES" sz="1600" b="1" dirty="0"/>
              <a:t> Editar &gt; Avanzada &gt; Comportamiento &gt; Incluir.</a:t>
            </a:r>
            <a:endParaRPr sz="1600" b="1" dirty="0"/>
          </a:p>
        </p:txBody>
      </p:sp>
    </p:spTree>
    <p:extLst>
      <p:ext uri="{BB962C8B-B14F-4D97-AF65-F5344CB8AC3E}">
        <p14:creationId xmlns:p14="http://schemas.microsoft.com/office/powerpoint/2010/main" val="134271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1"/>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a:t>Creación de filtros</a:t>
            </a:r>
            <a:endParaRPr dirty="0"/>
          </a:p>
        </p:txBody>
      </p:sp>
      <p:sp>
        <p:nvSpPr>
          <p:cNvPr id="787" name="Google Shape;787;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788" name="Google Shape;788;p31"/>
          <p:cNvGrpSpPr/>
          <p:nvPr/>
        </p:nvGrpSpPr>
        <p:grpSpPr>
          <a:xfrm>
            <a:off x="5632317" y="1189775"/>
            <a:ext cx="3305700" cy="3483050"/>
            <a:chOff x="5632317" y="1189775"/>
            <a:chExt cx="3305700" cy="3483050"/>
          </a:xfrm>
        </p:grpSpPr>
        <p:sp>
          <p:nvSpPr>
            <p:cNvPr id="789" name="Google Shape;789;p31"/>
            <p:cNvSpPr/>
            <p:nvPr/>
          </p:nvSpPr>
          <p:spPr>
            <a:xfrm>
              <a:off x="5632317" y="1189775"/>
              <a:ext cx="3305700" cy="669000"/>
            </a:xfrm>
            <a:prstGeom prst="chevron">
              <a:avLst>
                <a:gd name="adj" fmla="val 50000"/>
              </a:avLst>
            </a:prstGeom>
            <a:solidFill>
              <a:srgbClr val="FFC8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FFFFFF"/>
                  </a:solidFill>
                  <a:latin typeface="Montserrat"/>
                  <a:ea typeface="Montserrat"/>
                  <a:cs typeface="Montserrat"/>
                  <a:sym typeface="Montserrat"/>
                </a:rPr>
                <a:t>Bloqueo de etiquetas</a:t>
              </a:r>
              <a:endParaRPr b="1" dirty="0">
                <a:solidFill>
                  <a:srgbClr val="FFFFFF"/>
                </a:solidFill>
                <a:latin typeface="Montserrat"/>
                <a:ea typeface="Montserrat"/>
                <a:cs typeface="Montserrat"/>
                <a:sym typeface="Montserrat"/>
              </a:endParaRPr>
            </a:p>
          </p:txBody>
        </p:sp>
        <p:sp>
          <p:nvSpPr>
            <p:cNvPr id="790" name="Google Shape;790;p31"/>
            <p:cNvSpPr txBox="1"/>
            <p:nvPr/>
          </p:nvSpPr>
          <p:spPr>
            <a:xfrm>
              <a:off x="6167062" y="2057125"/>
              <a:ext cx="2628685" cy="2615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ES" sz="1000" dirty="0">
                  <a:solidFill>
                    <a:srgbClr val="434343"/>
                  </a:solidFill>
                  <a:latin typeface="Montserrat Light"/>
                  <a:ea typeface="Montserrat Light"/>
                  <a:cs typeface="Montserrat Light"/>
                  <a:sym typeface="Montserrat Light"/>
                </a:rPr>
                <a:t>Durante la creación del filtro, debemos indicar el contenido traducible mediante las etiquetas o los patrones de apertura y cierre. Además, podemos bloquear los siguientes elementos con la ayuda de las expresiones regulares (según el caso):</a:t>
              </a:r>
            </a:p>
            <a:p>
              <a:pPr marL="0" lvl="0" indent="0" algn="l" rtl="0">
                <a:lnSpc>
                  <a:spcPct val="115000"/>
                </a:lnSpc>
                <a:spcBef>
                  <a:spcPts val="0"/>
                </a:spcBef>
                <a:spcAft>
                  <a:spcPts val="0"/>
                </a:spcAft>
                <a:buNone/>
              </a:pPr>
              <a:endParaRPr lang="es-ES" sz="1000" dirty="0">
                <a:solidFill>
                  <a:srgbClr val="434343"/>
                </a:solidFill>
                <a:latin typeface="Montserrat Light"/>
                <a:ea typeface="Montserrat Light"/>
                <a:cs typeface="Montserrat Light"/>
                <a:sym typeface="Montserrat Light"/>
              </a:endParaRPr>
            </a:p>
            <a:p>
              <a:pPr marL="171450" lvl="0" indent="-171450" algn="l"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Código HTML.</a:t>
              </a:r>
            </a:p>
            <a:p>
              <a:pPr marL="171450" lvl="0" indent="-171450" algn="l"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Etiquetas.</a:t>
              </a:r>
            </a:p>
            <a:p>
              <a:pPr marL="171450" lvl="0" indent="-171450" algn="l"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Variables.</a:t>
              </a:r>
              <a:endParaRPr sz="1000" dirty="0">
                <a:solidFill>
                  <a:srgbClr val="434343"/>
                </a:solidFill>
                <a:latin typeface="Montserrat Light"/>
                <a:ea typeface="Montserrat Light"/>
                <a:cs typeface="Montserrat Light"/>
                <a:sym typeface="Montserrat Light"/>
              </a:endParaRPr>
            </a:p>
          </p:txBody>
        </p:sp>
      </p:grpSp>
      <p:grpSp>
        <p:nvGrpSpPr>
          <p:cNvPr id="791" name="Google Shape;791;p31"/>
          <p:cNvGrpSpPr/>
          <p:nvPr/>
        </p:nvGrpSpPr>
        <p:grpSpPr>
          <a:xfrm>
            <a:off x="0" y="1189989"/>
            <a:ext cx="3546900" cy="3482836"/>
            <a:chOff x="0" y="1189989"/>
            <a:chExt cx="3546900" cy="3482836"/>
          </a:xfrm>
        </p:grpSpPr>
        <p:sp>
          <p:nvSpPr>
            <p:cNvPr id="792" name="Google Shape;792;p31"/>
            <p:cNvSpPr/>
            <p:nvPr/>
          </p:nvSpPr>
          <p:spPr>
            <a:xfrm>
              <a:off x="0" y="1189989"/>
              <a:ext cx="3546900" cy="669000"/>
            </a:xfrm>
            <a:prstGeom prst="homePlate">
              <a:avLst>
                <a:gd name="adj" fmla="val 50000"/>
              </a:avLst>
            </a:prstGeom>
            <a:solidFill>
              <a:srgbClr val="F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FFFFFF"/>
                  </a:solidFill>
                  <a:latin typeface="Montserrat"/>
                  <a:ea typeface="Montserrat"/>
                  <a:cs typeface="Montserrat"/>
                  <a:sym typeface="Montserrat"/>
                </a:rPr>
                <a:t>Identificación del archivo</a:t>
              </a:r>
              <a:endParaRPr b="1" dirty="0">
                <a:solidFill>
                  <a:srgbClr val="FFFFFF"/>
                </a:solidFill>
                <a:latin typeface="Montserrat"/>
                <a:ea typeface="Montserrat"/>
                <a:cs typeface="Montserrat"/>
                <a:sym typeface="Montserrat"/>
              </a:endParaRPr>
            </a:p>
          </p:txBody>
        </p:sp>
        <p:sp>
          <p:nvSpPr>
            <p:cNvPr id="793" name="Google Shape;793;p31"/>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ES" sz="1000" dirty="0">
                  <a:solidFill>
                    <a:srgbClr val="434343"/>
                  </a:solidFill>
                  <a:latin typeface="Montserrat Light"/>
                  <a:ea typeface="Montserrat Light"/>
                  <a:cs typeface="Montserrat Light"/>
                  <a:sym typeface="Montserrat Light"/>
                </a:rPr>
                <a:t>Si abrimos el archivo con un editor de textos, podemos averiguar si es un archivo de texto o un archivo compilado</a:t>
              </a:r>
              <a:r>
                <a:rPr lang="en" sz="1000" dirty="0">
                  <a:solidFill>
                    <a:srgbClr val="434343"/>
                  </a:solidFill>
                  <a:latin typeface="Montserrat Light"/>
                  <a:ea typeface="Montserrat Light"/>
                  <a:cs typeface="Montserrat Light"/>
                  <a:sym typeface="Montserrat Light"/>
                </a:rPr>
                <a:t>.</a:t>
              </a:r>
            </a:p>
            <a:p>
              <a:pPr marL="0" lvl="0" indent="0" algn="just" rtl="0">
                <a:lnSpc>
                  <a:spcPct val="115000"/>
                </a:lnSpc>
                <a:spcBef>
                  <a:spcPts val="0"/>
                </a:spcBef>
                <a:spcAft>
                  <a:spcPts val="0"/>
                </a:spcAft>
                <a:buNone/>
              </a:pPr>
              <a:endParaRPr lang="en" sz="1000" dirty="0">
                <a:solidFill>
                  <a:srgbClr val="434343"/>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r>
                <a:rPr lang="en" sz="1000" dirty="0">
                  <a:solidFill>
                    <a:srgbClr val="434343"/>
                  </a:solidFill>
                  <a:latin typeface="Montserrat Light"/>
                  <a:ea typeface="Montserrat Light"/>
                  <a:cs typeface="Montserrat Light"/>
                  <a:sym typeface="Montserrat Light"/>
                </a:rPr>
                <a:t>Si se trata de un archivo d</a:t>
              </a:r>
              <a:r>
                <a:rPr lang="es-ES" sz="1000" dirty="0">
                  <a:solidFill>
                    <a:srgbClr val="434343"/>
                  </a:solidFill>
                  <a:latin typeface="Montserrat Light"/>
                  <a:ea typeface="Montserrat Light"/>
                  <a:cs typeface="Montserrat Light"/>
                  <a:sym typeface="Montserrat Light"/>
                </a:rPr>
                <a:t>e texto, normalmente será de uno de los dos siguientes tipos:</a:t>
              </a:r>
            </a:p>
            <a:p>
              <a:pPr marL="0" lvl="0" indent="0" algn="l" rtl="0">
                <a:lnSpc>
                  <a:spcPct val="115000"/>
                </a:lnSpc>
                <a:spcBef>
                  <a:spcPts val="0"/>
                </a:spcBef>
                <a:spcAft>
                  <a:spcPts val="0"/>
                </a:spcAft>
                <a:buNone/>
              </a:pPr>
              <a:endParaRPr lang="es-ES" sz="1000" dirty="0">
                <a:solidFill>
                  <a:srgbClr val="434343"/>
                </a:solidFill>
                <a:latin typeface="Montserrat Light"/>
                <a:ea typeface="Montserrat Light"/>
                <a:cs typeface="Montserrat Light"/>
                <a:sym typeface="Montserrat Light"/>
              </a:endParaRPr>
            </a:p>
            <a:p>
              <a:pPr marL="171450" lvl="0" indent="-171450" algn="l"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Familia de los XML.</a:t>
              </a:r>
            </a:p>
            <a:p>
              <a:pPr marL="171450" lvl="0" indent="-171450" algn="l"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Archivo de texto delimitado.</a:t>
              </a:r>
            </a:p>
          </p:txBody>
        </p:sp>
      </p:grpSp>
      <p:grpSp>
        <p:nvGrpSpPr>
          <p:cNvPr id="794" name="Google Shape;794;p31"/>
          <p:cNvGrpSpPr/>
          <p:nvPr/>
        </p:nvGrpSpPr>
        <p:grpSpPr>
          <a:xfrm>
            <a:off x="2944204" y="1189775"/>
            <a:ext cx="3305700" cy="3483050"/>
            <a:chOff x="2944204" y="1189775"/>
            <a:chExt cx="3305700" cy="3483050"/>
          </a:xfrm>
        </p:grpSpPr>
        <p:sp>
          <p:nvSpPr>
            <p:cNvPr id="795" name="Google Shape;795;p31"/>
            <p:cNvSpPr/>
            <p:nvPr/>
          </p:nvSpPr>
          <p:spPr>
            <a:xfrm>
              <a:off x="2944204" y="1189775"/>
              <a:ext cx="3305700" cy="669000"/>
            </a:xfrm>
            <a:prstGeom prst="chevron">
              <a:avLst>
                <a:gd name="adj" fmla="val 50000"/>
              </a:avLst>
            </a:prstGeom>
            <a:solidFill>
              <a:srgbClr val="FFA4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FFFFFF"/>
                  </a:solidFill>
                  <a:latin typeface="Montserrat"/>
                  <a:ea typeface="Montserrat"/>
                  <a:cs typeface="Montserrat"/>
                  <a:sym typeface="Montserrat"/>
                </a:rPr>
                <a:t>Elección del filtro base</a:t>
              </a:r>
              <a:endParaRPr b="1" dirty="0">
                <a:solidFill>
                  <a:srgbClr val="FFFFFF"/>
                </a:solidFill>
                <a:latin typeface="Montserrat"/>
                <a:ea typeface="Montserrat"/>
                <a:cs typeface="Montserrat"/>
                <a:sym typeface="Montserrat"/>
              </a:endParaRPr>
            </a:p>
          </p:txBody>
        </p:sp>
        <p:sp>
          <p:nvSpPr>
            <p:cNvPr id="796" name="Google Shape;796;p31"/>
            <p:cNvSpPr txBox="1"/>
            <p:nvPr/>
          </p:nvSpPr>
          <p:spPr>
            <a:xfrm>
              <a:off x="3478948" y="2057125"/>
              <a:ext cx="2628685" cy="2615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ES" sz="1000" dirty="0">
                  <a:solidFill>
                    <a:schemeClr val="tx1"/>
                  </a:solidFill>
                  <a:latin typeface="Montserrat Light"/>
                  <a:ea typeface="Montserrat Light"/>
                  <a:cs typeface="Montserrat Light"/>
                  <a:sym typeface="Montserrat Light"/>
                </a:rPr>
                <a:t>Si nuestro archivo es un archivo de texto, seguiremos el proceso para crear el filtro para Studio Studio</a:t>
              </a:r>
              <a:r>
                <a:rPr lang="en" sz="1000" dirty="0">
                  <a:solidFill>
                    <a:schemeClr val="tx1"/>
                  </a:solidFill>
                  <a:latin typeface="Montserrat Light"/>
                  <a:ea typeface="Montserrat Light"/>
                  <a:cs typeface="Montserrat Light"/>
                  <a:sym typeface="Montserrat Light"/>
                </a:rPr>
                <a:t>.</a:t>
              </a:r>
            </a:p>
            <a:p>
              <a:pPr marL="0" lvl="0" indent="0" algn="l" rtl="0">
                <a:lnSpc>
                  <a:spcPct val="115000"/>
                </a:lnSpc>
                <a:spcBef>
                  <a:spcPts val="0"/>
                </a:spcBef>
                <a:spcAft>
                  <a:spcPts val="0"/>
                </a:spcAft>
                <a:buNone/>
              </a:pPr>
              <a:endParaRPr lang="en" sz="1000" dirty="0">
                <a:solidFill>
                  <a:srgbClr val="434343"/>
                </a:solidFill>
                <a:latin typeface="Montserrat Light"/>
                <a:ea typeface="Montserrat Light"/>
                <a:cs typeface="Montserrat Light"/>
                <a:sym typeface="Montserrat Light"/>
              </a:endParaRPr>
            </a:p>
            <a:p>
              <a:pPr marL="171450" lvl="0" indent="-171450" algn="just"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Si el archivo es de la familia de los XML, usaremos el filtro de </a:t>
              </a:r>
              <a:r>
                <a:rPr lang="es-ES" sz="1000" b="1" dirty="0">
                  <a:solidFill>
                    <a:srgbClr val="434343"/>
                  </a:solidFill>
                  <a:latin typeface="Montserrat Light"/>
                  <a:ea typeface="Montserrat Light"/>
                  <a:cs typeface="Montserrat Light"/>
                  <a:sym typeface="Montserrat Light"/>
                </a:rPr>
                <a:t>XML</a:t>
              </a:r>
              <a:r>
                <a:rPr lang="es-ES" sz="1000" dirty="0">
                  <a:solidFill>
                    <a:srgbClr val="434343"/>
                  </a:solidFill>
                  <a:latin typeface="Montserrat Light"/>
                  <a:ea typeface="Montserrat Light"/>
                  <a:cs typeface="Montserrat Light"/>
                  <a:sym typeface="Montserrat Light"/>
                </a:rPr>
                <a:t> como base para el nuevo filtro.</a:t>
              </a:r>
            </a:p>
            <a:p>
              <a:pPr marL="171450" lvl="0" indent="-171450" algn="just"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Si el archivo es de texto delimitado, usaremos como base el filtro de </a:t>
              </a:r>
              <a:r>
                <a:rPr lang="es-ES" sz="1000" b="1" dirty="0">
                  <a:solidFill>
                    <a:srgbClr val="434343"/>
                  </a:solidFill>
                  <a:latin typeface="Montserrat Light"/>
                  <a:ea typeface="Montserrat Light"/>
                  <a:cs typeface="Montserrat Light"/>
                  <a:sym typeface="Montserrat Light"/>
                </a:rPr>
                <a:t>texto delimitado por expresiones regulares</a:t>
              </a:r>
              <a:r>
                <a:rPr lang="es-ES" sz="1000" dirty="0">
                  <a:solidFill>
                    <a:srgbClr val="434343"/>
                  </a:solidFill>
                  <a:latin typeface="Montserrat Light"/>
                  <a:ea typeface="Montserrat Light"/>
                  <a:cs typeface="Montserrat Light"/>
                  <a:sym typeface="Montserrat Light"/>
                </a:rPr>
                <a:t> de Studio.</a:t>
              </a:r>
              <a:endParaRPr sz="1000" dirty="0">
                <a:solidFill>
                  <a:srgbClr val="434343"/>
                </a:solidFill>
                <a:latin typeface="Montserrat Light"/>
                <a:ea typeface="Montserrat Light"/>
                <a:cs typeface="Montserrat Light"/>
                <a:sym typeface="Montserrat Light"/>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3" name="Imagen 2">
            <a:extLst>
              <a:ext uri="{FF2B5EF4-FFF2-40B4-BE49-F238E27FC236}">
                <a16:creationId xmlns:a16="http://schemas.microsoft.com/office/drawing/2014/main" id="{73EA0B6E-45EF-9E6C-2309-E7819301CC75}"/>
              </a:ext>
            </a:extLst>
          </p:cNvPr>
          <p:cNvPicPr>
            <a:picLocks noChangeAspect="1"/>
          </p:cNvPicPr>
          <p:nvPr/>
        </p:nvPicPr>
        <p:blipFill>
          <a:blip r:embed="rId3"/>
          <a:stretch>
            <a:fillRect/>
          </a:stretch>
        </p:blipFill>
        <p:spPr>
          <a:xfrm>
            <a:off x="4389120" y="829752"/>
            <a:ext cx="4167664" cy="2556382"/>
          </a:xfrm>
          <a:prstGeom prst="rect">
            <a:avLst/>
          </a:prstGeom>
        </p:spPr>
      </p:pic>
      <p:sp>
        <p:nvSpPr>
          <p:cNvPr id="837" name="Google Shape;837;p35"/>
          <p:cNvSpPr/>
          <p:nvPr/>
        </p:nvSpPr>
        <p:spPr>
          <a:xfrm>
            <a:off x="4158860" y="704994"/>
            <a:ext cx="4606901" cy="314804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30</a:t>
            </a:fld>
            <a:endParaRPr>
              <a:solidFill>
                <a:srgbClr val="FFFFFF"/>
              </a:solidFill>
            </a:endParaRPr>
          </a:p>
        </p:txBody>
      </p:sp>
      <p:sp>
        <p:nvSpPr>
          <p:cNvPr id="840" name="Google Shape;840;p35"/>
          <p:cNvSpPr txBox="1">
            <a:spLocks noGrp="1"/>
          </p:cNvSpPr>
          <p:nvPr>
            <p:ph type="body" idx="4294967295"/>
          </p:nvPr>
        </p:nvSpPr>
        <p:spPr>
          <a:xfrm>
            <a:off x="482942" y="337991"/>
            <a:ext cx="3371414"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(III)</a:t>
            </a:r>
          </a:p>
          <a:p>
            <a:pPr marL="285750" lvl="0" indent="-285750" algn="just">
              <a:buFont typeface="Wingdings" panose="05000000000000000000" pitchFamily="2" charset="2"/>
              <a:buChar char="q"/>
            </a:pPr>
            <a:r>
              <a:rPr lang="es-ES" sz="1600" dirty="0"/>
              <a:t>Añadimos los dos pares de etiquetas HTML </a:t>
            </a:r>
            <a:r>
              <a:rPr lang="es-ES" sz="1600" b="1" dirty="0"/>
              <a:t>a</a:t>
            </a:r>
            <a:r>
              <a:rPr lang="es-ES" sz="1600" dirty="0"/>
              <a:t> y </a:t>
            </a:r>
            <a:r>
              <a:rPr lang="es-ES" sz="1600" b="1" dirty="0" err="1"/>
              <a:t>span</a:t>
            </a:r>
            <a:r>
              <a:rPr lang="es-ES" sz="1600" b="1" dirty="0"/>
              <a:t>.</a:t>
            </a:r>
          </a:p>
          <a:p>
            <a:pPr marL="285750" lvl="0" indent="-285750" algn="just">
              <a:buFont typeface="Wingdings" panose="05000000000000000000" pitchFamily="2" charset="2"/>
              <a:buChar char="q"/>
            </a:pPr>
            <a:r>
              <a:rPr lang="es-ES" sz="1600" dirty="0"/>
              <a:t>Podemos añadir una regla para cada par de etiquetas.</a:t>
            </a:r>
          </a:p>
          <a:p>
            <a:pPr marL="285750" lvl="0" indent="-285750" algn="just">
              <a:buFont typeface="Wingdings" panose="05000000000000000000" pitchFamily="2" charset="2"/>
              <a:buChar char="q"/>
            </a:pPr>
            <a:r>
              <a:rPr lang="es-ES" sz="1600" dirty="0"/>
              <a:t>También tenemos la opción de crear una regla más avanzada que funcione con todos los pares de etiquetas:</a:t>
            </a:r>
          </a:p>
          <a:p>
            <a:pPr marL="0" lvl="0" indent="0" algn="ctr">
              <a:buNone/>
            </a:pPr>
            <a:r>
              <a:rPr lang="es-ES" sz="1600" b="1" dirty="0">
                <a:solidFill>
                  <a:schemeClr val="tx1"/>
                </a:solidFill>
              </a:rPr>
              <a:t>Apertura: </a:t>
            </a:r>
            <a:r>
              <a:rPr lang="es-ES" sz="1600" b="1" dirty="0">
                <a:solidFill>
                  <a:srgbClr val="00B050"/>
                </a:solidFill>
              </a:rPr>
              <a:t>&lt;(</a:t>
            </a:r>
            <a:r>
              <a:rPr lang="es-ES" sz="1600" b="1" dirty="0" err="1">
                <a:solidFill>
                  <a:srgbClr val="00B050"/>
                </a:solidFill>
              </a:rPr>
              <a:t>a|span</a:t>
            </a:r>
            <a:r>
              <a:rPr lang="es-ES" sz="1600" b="1" dirty="0">
                <a:solidFill>
                  <a:srgbClr val="00B050"/>
                </a:solidFill>
              </a:rPr>
              <a:t>).*?&gt;</a:t>
            </a:r>
          </a:p>
          <a:p>
            <a:pPr marL="0" lvl="0" indent="0" algn="ctr">
              <a:buNone/>
            </a:pPr>
            <a:r>
              <a:rPr lang="es-ES" sz="1600" b="1" dirty="0">
                <a:solidFill>
                  <a:schemeClr val="tx1"/>
                </a:solidFill>
              </a:rPr>
              <a:t> Cierre: </a:t>
            </a:r>
            <a:r>
              <a:rPr lang="es-ES" sz="1600" b="1" dirty="0">
                <a:solidFill>
                  <a:srgbClr val="00B050"/>
                </a:solidFill>
              </a:rPr>
              <a:t>&lt;\/(</a:t>
            </a:r>
            <a:r>
              <a:rPr lang="es-ES" sz="1600" b="1" dirty="0" err="1">
                <a:solidFill>
                  <a:srgbClr val="00B050"/>
                </a:solidFill>
              </a:rPr>
              <a:t>a|span</a:t>
            </a:r>
            <a:r>
              <a:rPr lang="es-ES" sz="1600" b="1" dirty="0">
                <a:solidFill>
                  <a:srgbClr val="00B050"/>
                </a:solidFill>
              </a:rPr>
              <a:t>)&gt;</a:t>
            </a:r>
            <a:endParaRPr sz="1600" b="1" dirty="0">
              <a:solidFill>
                <a:srgbClr val="00B050"/>
              </a:solidFill>
            </a:endParaRPr>
          </a:p>
        </p:txBody>
      </p:sp>
    </p:spTree>
    <p:extLst>
      <p:ext uri="{BB962C8B-B14F-4D97-AF65-F5344CB8AC3E}">
        <p14:creationId xmlns:p14="http://schemas.microsoft.com/office/powerpoint/2010/main" val="1493514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3" name="Imagen 2">
            <a:extLst>
              <a:ext uri="{FF2B5EF4-FFF2-40B4-BE49-F238E27FC236}">
                <a16:creationId xmlns:a16="http://schemas.microsoft.com/office/drawing/2014/main" id="{37C33E2E-BA36-42ED-98A8-517D9A03E471}"/>
              </a:ext>
            </a:extLst>
          </p:cNvPr>
          <p:cNvPicPr>
            <a:picLocks noChangeAspect="1"/>
          </p:cNvPicPr>
          <p:nvPr/>
        </p:nvPicPr>
        <p:blipFill>
          <a:blip r:embed="rId3"/>
          <a:stretch>
            <a:fillRect/>
          </a:stretch>
        </p:blipFill>
        <p:spPr>
          <a:xfrm>
            <a:off x="4360247" y="859109"/>
            <a:ext cx="4300811" cy="2482796"/>
          </a:xfrm>
          <a:prstGeom prst="rect">
            <a:avLst/>
          </a:prstGeom>
        </p:spPr>
      </p:pic>
      <p:sp>
        <p:nvSpPr>
          <p:cNvPr id="837" name="Google Shape;837;p35"/>
          <p:cNvSpPr/>
          <p:nvPr/>
        </p:nvSpPr>
        <p:spPr>
          <a:xfrm>
            <a:off x="4158860" y="689092"/>
            <a:ext cx="4606901" cy="314804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31</a:t>
            </a:fld>
            <a:endParaRPr>
              <a:solidFill>
                <a:srgbClr val="FFFFFF"/>
              </a:solidFill>
            </a:endParaRPr>
          </a:p>
        </p:txBody>
      </p:sp>
      <p:sp>
        <p:nvSpPr>
          <p:cNvPr id="840" name="Google Shape;840;p35"/>
          <p:cNvSpPr txBox="1">
            <a:spLocks noGrp="1"/>
          </p:cNvSpPr>
          <p:nvPr>
            <p:ph type="body" idx="4294967295"/>
          </p:nvPr>
        </p:nvSpPr>
        <p:spPr>
          <a:xfrm>
            <a:off x="482942" y="337991"/>
            <a:ext cx="3205881"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(IV)</a:t>
            </a:r>
          </a:p>
          <a:p>
            <a:pPr marL="285750" lvl="0" indent="-285750" algn="just">
              <a:buFont typeface="Wingdings" panose="05000000000000000000" pitchFamily="2" charset="2"/>
              <a:buChar char="q"/>
            </a:pPr>
            <a:r>
              <a:rPr lang="es-ES" sz="1600" dirty="0"/>
              <a:t>En </a:t>
            </a:r>
            <a:r>
              <a:rPr lang="es-ES" sz="1600" b="1" dirty="0"/>
              <a:t>Editar </a:t>
            </a:r>
            <a:r>
              <a:rPr lang="es-ES" sz="1600" dirty="0"/>
              <a:t>podemos cambiar el aspecto que tendrá el texto situado entre esas etiquetas.</a:t>
            </a:r>
          </a:p>
          <a:p>
            <a:pPr marL="285750" lvl="0" indent="-285750" algn="just">
              <a:buFont typeface="Wingdings" panose="05000000000000000000" pitchFamily="2" charset="2"/>
              <a:buChar char="q"/>
            </a:pPr>
            <a:r>
              <a:rPr lang="es-ES" sz="1600" dirty="0"/>
              <a:t>Por ejemplo, en el caso de las etiquetas de enlace </a:t>
            </a:r>
            <a:r>
              <a:rPr lang="es-ES" sz="1600" b="1" dirty="0"/>
              <a:t>a</a:t>
            </a:r>
            <a:r>
              <a:rPr lang="es-ES" sz="1600" dirty="0"/>
              <a:t>, podemos hacer que aparezcan en color azul y con subrayado.</a:t>
            </a:r>
            <a:endParaRPr sz="1600" b="1" dirty="0">
              <a:solidFill>
                <a:srgbClr val="00B050"/>
              </a:solidFill>
            </a:endParaRPr>
          </a:p>
        </p:txBody>
      </p:sp>
    </p:spTree>
    <p:extLst>
      <p:ext uri="{BB962C8B-B14F-4D97-AF65-F5344CB8AC3E}">
        <p14:creationId xmlns:p14="http://schemas.microsoft.com/office/powerpoint/2010/main" val="1117099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3" name="Imagen 2">
            <a:extLst>
              <a:ext uri="{FF2B5EF4-FFF2-40B4-BE49-F238E27FC236}">
                <a16:creationId xmlns:a16="http://schemas.microsoft.com/office/drawing/2014/main" id="{58B72F4E-B8E2-3401-C1AA-E28A21D9C6BC}"/>
              </a:ext>
            </a:extLst>
          </p:cNvPr>
          <p:cNvPicPr>
            <a:picLocks noChangeAspect="1"/>
          </p:cNvPicPr>
          <p:nvPr/>
        </p:nvPicPr>
        <p:blipFill>
          <a:blip r:embed="rId3"/>
          <a:stretch>
            <a:fillRect/>
          </a:stretch>
        </p:blipFill>
        <p:spPr>
          <a:xfrm>
            <a:off x="4034698" y="771208"/>
            <a:ext cx="4605781" cy="2614926"/>
          </a:xfrm>
          <a:prstGeom prst="rect">
            <a:avLst/>
          </a:prstGeom>
        </p:spPr>
      </p:pic>
      <p:sp>
        <p:nvSpPr>
          <p:cNvPr id="837" name="Google Shape;837;p35"/>
          <p:cNvSpPr/>
          <p:nvPr/>
        </p:nvSpPr>
        <p:spPr>
          <a:xfrm>
            <a:off x="3824342" y="620134"/>
            <a:ext cx="5026494" cy="3267811"/>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32</a:t>
            </a:fld>
            <a:endParaRPr>
              <a:solidFill>
                <a:srgbClr val="FFFFFF"/>
              </a:solidFill>
            </a:endParaRPr>
          </a:p>
        </p:txBody>
      </p:sp>
      <p:sp>
        <p:nvSpPr>
          <p:cNvPr id="840" name="Google Shape;840;p35"/>
          <p:cNvSpPr txBox="1">
            <a:spLocks noGrp="1"/>
          </p:cNvSpPr>
          <p:nvPr>
            <p:ph type="body" idx="4294967295"/>
          </p:nvPr>
        </p:nvSpPr>
        <p:spPr>
          <a:xfrm>
            <a:off x="160543" y="418809"/>
            <a:ext cx="3581581" cy="3894925"/>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(y V)</a:t>
            </a:r>
          </a:p>
          <a:p>
            <a:pPr marL="285750" lvl="0" indent="-285750" algn="just">
              <a:buFont typeface="Wingdings" panose="05000000000000000000" pitchFamily="2" charset="2"/>
              <a:buChar char="q"/>
            </a:pPr>
            <a:r>
              <a:rPr lang="es-ES" sz="1600" dirty="0"/>
              <a:t>Añadimos el marcador de posición </a:t>
            </a:r>
            <a:r>
              <a:rPr lang="es-ES" sz="1600" b="1" dirty="0"/>
              <a:t>\n,</a:t>
            </a:r>
            <a:r>
              <a:rPr lang="es-ES" sz="1600" dirty="0"/>
              <a:t> que indican un salto de línea: </a:t>
            </a:r>
            <a:r>
              <a:rPr lang="es-ES" sz="1600" b="1" dirty="0">
                <a:solidFill>
                  <a:srgbClr val="00B050"/>
                </a:solidFill>
              </a:rPr>
              <a:t>\\n</a:t>
            </a:r>
          </a:p>
          <a:p>
            <a:pPr marL="285750" lvl="0" indent="-285750" algn="just">
              <a:buFont typeface="Wingdings" panose="05000000000000000000" pitchFamily="2" charset="2"/>
              <a:buChar char="q"/>
            </a:pPr>
            <a:r>
              <a:rPr lang="es-ES" sz="1600" dirty="0"/>
              <a:t>Para facilitar que cada segmento aparezca en su propia línea, cambiamos la regla: </a:t>
            </a:r>
            <a:r>
              <a:rPr lang="es-ES" sz="1600" b="1" dirty="0"/>
              <a:t>Editar &gt; Avanzada &gt; Comportamiento &gt;  Excluir</a:t>
            </a:r>
            <a:r>
              <a:rPr lang="es-ES" sz="1600" dirty="0"/>
              <a:t> (Studio no mostrará esas etiquetas si se están al inicio o al final del segmento).</a:t>
            </a:r>
            <a:endParaRPr sz="1600" dirty="0"/>
          </a:p>
        </p:txBody>
      </p:sp>
    </p:spTree>
    <p:extLst>
      <p:ext uri="{BB962C8B-B14F-4D97-AF65-F5344CB8AC3E}">
        <p14:creationId xmlns:p14="http://schemas.microsoft.com/office/powerpoint/2010/main" val="520608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buNone/>
            </a:pPr>
            <a:r>
              <a:rPr lang="es-ES" sz="2000" b="1" dirty="0">
                <a:solidFill>
                  <a:srgbClr val="222222"/>
                </a:solidFill>
                <a:latin typeface="Montserrat"/>
                <a:sym typeface="Montserrat"/>
              </a:rPr>
              <a:t>Pseudotraducción (I)</a:t>
            </a:r>
          </a:p>
          <a:p>
            <a:pPr marL="0" lvl="0" indent="0" algn="just" rtl="0">
              <a:spcBef>
                <a:spcPts val="600"/>
              </a:spcBef>
              <a:spcAft>
                <a:spcPts val="0"/>
              </a:spcAft>
              <a:buNone/>
            </a:pPr>
            <a:r>
              <a:rPr lang="es-ES" sz="2000" dirty="0">
                <a:sym typeface="Montserrat"/>
              </a:rPr>
              <a:t>Si queremos comprobar que el filtro funciona correctamente y que se ha importado todo el contenido traducible, podemos usar esta función de Studio </a:t>
            </a:r>
            <a:r>
              <a:rPr lang="es-ES" sz="2000" b="1" dirty="0">
                <a:sym typeface="Montserrat"/>
              </a:rPr>
              <a:t>(Tareas por lotes &gt; Pseudotraducir), </a:t>
            </a:r>
            <a:r>
              <a:rPr lang="es-ES" sz="2000" dirty="0">
                <a:sym typeface="Montserrat"/>
              </a:rPr>
              <a:t>mediante la cual se llenan los segmentos de destino de texto falso.</a:t>
            </a:r>
          </a:p>
          <a:p>
            <a:pPr marL="0" lvl="0" indent="0" algn="just" rtl="0">
              <a:spcBef>
                <a:spcPts val="600"/>
              </a:spcBef>
              <a:spcAft>
                <a:spcPts val="0"/>
              </a:spcAft>
              <a:buNone/>
            </a:pPr>
            <a:endParaRPr lang="es-ES" sz="2000" dirty="0">
              <a:sym typeface="Montserrat"/>
            </a:endParaRPr>
          </a:p>
          <a:p>
            <a:pPr marL="0" lvl="0" indent="0" algn="just" rtl="0">
              <a:spcBef>
                <a:spcPts val="600"/>
              </a:spcBef>
              <a:spcAft>
                <a:spcPts val="0"/>
              </a:spcAft>
              <a:buNone/>
            </a:pPr>
            <a:endParaRPr sz="2000" dirty="0">
              <a:sym typeface="Montserrat"/>
            </a:endParaRPr>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pic>
        <p:nvPicPr>
          <p:cNvPr id="4" name="Imagen 3">
            <a:extLst>
              <a:ext uri="{FF2B5EF4-FFF2-40B4-BE49-F238E27FC236}">
                <a16:creationId xmlns:a16="http://schemas.microsoft.com/office/drawing/2014/main" id="{B0A26D8F-6CE2-21B8-30A5-3E06538728AE}"/>
              </a:ext>
            </a:extLst>
          </p:cNvPr>
          <p:cNvPicPr>
            <a:picLocks noChangeAspect="1"/>
          </p:cNvPicPr>
          <p:nvPr/>
        </p:nvPicPr>
        <p:blipFill>
          <a:blip r:embed="rId3"/>
          <a:stretch>
            <a:fillRect/>
          </a:stretch>
        </p:blipFill>
        <p:spPr>
          <a:xfrm>
            <a:off x="359049" y="2926660"/>
            <a:ext cx="8669991" cy="1144819"/>
          </a:xfrm>
          <a:prstGeom prst="rect">
            <a:avLst/>
          </a:prstGeom>
        </p:spPr>
      </p:pic>
    </p:spTree>
    <p:extLst>
      <p:ext uri="{BB962C8B-B14F-4D97-AF65-F5344CB8AC3E}">
        <p14:creationId xmlns:p14="http://schemas.microsoft.com/office/powerpoint/2010/main" val="48461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9444"/>
            <a:ext cx="7621552" cy="3944612"/>
          </a:xfrm>
          <a:prstGeom prst="rect">
            <a:avLst/>
          </a:prstGeom>
        </p:spPr>
        <p:txBody>
          <a:bodyPr spcFirstLastPara="1" wrap="square" lIns="91425" tIns="91425" rIns="91425" bIns="91425" anchor="t" anchorCtr="0">
            <a:noAutofit/>
          </a:bodyPr>
          <a:lstStyle/>
          <a:p>
            <a:pPr marL="0" lvl="0" indent="0">
              <a:buNone/>
            </a:pPr>
            <a:r>
              <a:rPr lang="es-ES" sz="2000" b="1" dirty="0">
                <a:solidFill>
                  <a:srgbClr val="222222"/>
                </a:solidFill>
                <a:latin typeface="Montserrat"/>
                <a:sym typeface="Montserrat"/>
              </a:rPr>
              <a:t>Pseudotraducción (y II)</a:t>
            </a:r>
          </a:p>
          <a:p>
            <a:pPr marL="0" lvl="0" indent="0" algn="just" rtl="0">
              <a:spcBef>
                <a:spcPts val="600"/>
              </a:spcBef>
              <a:spcAft>
                <a:spcPts val="0"/>
              </a:spcAft>
              <a:buNone/>
            </a:pPr>
            <a:r>
              <a:rPr lang="es-ES" sz="2000" dirty="0">
                <a:sym typeface="Montserrat"/>
              </a:rPr>
              <a:t>Al exportar el archivo de destino y compararlo con el origen con un programa como </a:t>
            </a:r>
            <a:r>
              <a:rPr lang="es-ES" sz="2000" b="1" dirty="0" err="1">
                <a:sym typeface="Montserrat"/>
              </a:rPr>
              <a:t>Beyond</a:t>
            </a:r>
            <a:r>
              <a:rPr lang="es-ES" sz="2000" b="1" dirty="0">
                <a:sym typeface="Montserrat"/>
              </a:rPr>
              <a:t> Compare, </a:t>
            </a:r>
            <a:r>
              <a:rPr lang="es-ES" sz="2000" dirty="0">
                <a:sym typeface="Montserrat"/>
              </a:rPr>
              <a:t>podemos</a:t>
            </a:r>
            <a:r>
              <a:rPr lang="es-ES" sz="2000" b="1" dirty="0">
                <a:sym typeface="Montserrat"/>
              </a:rPr>
              <a:t> </a:t>
            </a:r>
            <a:r>
              <a:rPr lang="es-ES" sz="2000" dirty="0">
                <a:sym typeface="Montserrat"/>
              </a:rPr>
              <a:t>detectar si que hay texto que no haya sido traducido, en cuyo caso hay que buscar la causa, ajustar el archivo de origen o el filtro en consecuencia y repetir el proceso hasta que todo esté en orden.</a:t>
            </a:r>
          </a:p>
          <a:p>
            <a:pPr marL="0" lvl="0" indent="0" algn="just" rtl="0">
              <a:spcBef>
                <a:spcPts val="600"/>
              </a:spcBef>
              <a:spcAft>
                <a:spcPts val="0"/>
              </a:spcAft>
              <a:buNone/>
            </a:pPr>
            <a:endParaRPr lang="es-ES" sz="2000" dirty="0">
              <a:sym typeface="Montserrat"/>
            </a:endParaRPr>
          </a:p>
          <a:p>
            <a:pPr marL="0" lvl="0" indent="0" algn="just" rtl="0">
              <a:spcBef>
                <a:spcPts val="600"/>
              </a:spcBef>
              <a:spcAft>
                <a:spcPts val="0"/>
              </a:spcAft>
              <a:buNone/>
            </a:pPr>
            <a:endParaRPr sz="2000" dirty="0">
              <a:sym typeface="Montserrat"/>
            </a:endParaRPr>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pic>
        <p:nvPicPr>
          <p:cNvPr id="6" name="Imagen 5">
            <a:extLst>
              <a:ext uri="{FF2B5EF4-FFF2-40B4-BE49-F238E27FC236}">
                <a16:creationId xmlns:a16="http://schemas.microsoft.com/office/drawing/2014/main" id="{873336C7-1C3F-8951-2A25-63243CBBE880}"/>
              </a:ext>
            </a:extLst>
          </p:cNvPr>
          <p:cNvPicPr>
            <a:picLocks noChangeAspect="1"/>
          </p:cNvPicPr>
          <p:nvPr/>
        </p:nvPicPr>
        <p:blipFill>
          <a:blip r:embed="rId3"/>
          <a:stretch>
            <a:fillRect/>
          </a:stretch>
        </p:blipFill>
        <p:spPr>
          <a:xfrm>
            <a:off x="1268895" y="3142253"/>
            <a:ext cx="7723809" cy="1276190"/>
          </a:xfrm>
          <a:prstGeom prst="rect">
            <a:avLst/>
          </a:prstGeom>
        </p:spPr>
      </p:pic>
    </p:spTree>
    <p:extLst>
      <p:ext uri="{BB962C8B-B14F-4D97-AF65-F5344CB8AC3E}">
        <p14:creationId xmlns:p14="http://schemas.microsoft.com/office/powerpoint/2010/main" val="994638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34"/>
          <p:cNvSpPr/>
          <p:nvPr/>
        </p:nvSpPr>
        <p:spPr>
          <a:xfrm>
            <a:off x="585775" y="851275"/>
            <a:ext cx="2598600" cy="34410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999999"/>
              </a:solidFill>
              <a:effectLst/>
              <a:uLnTx/>
              <a:uFillTx/>
              <a:latin typeface="Montserrat Light"/>
              <a:ea typeface="Montserrat Light"/>
              <a:cs typeface="Montserrat Light"/>
              <a:sym typeface="Montserrat Light"/>
            </a:endParaRPr>
          </a:p>
        </p:txBody>
      </p:sp>
      <p:sp>
        <p:nvSpPr>
          <p:cNvPr id="826" name="Google Shape;826;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300" b="1" i="0" u="none" strike="noStrike" kern="0" cap="none" spc="0" normalizeH="0" baseline="0" noProof="0">
              <a:ln>
                <a:noFill/>
              </a:ln>
              <a:solidFill>
                <a:srgbClr val="FFFFFF"/>
              </a:solidFill>
              <a:effectLst/>
              <a:uLnTx/>
              <a:uFillTx/>
              <a:latin typeface="Montserrat"/>
              <a:sym typeface="Montserrat"/>
            </a:endParaRPr>
          </a:p>
        </p:txBody>
      </p:sp>
      <p:grpSp>
        <p:nvGrpSpPr>
          <p:cNvPr id="2" name="Grupo 1">
            <a:extLst>
              <a:ext uri="{FF2B5EF4-FFF2-40B4-BE49-F238E27FC236}">
                <a16:creationId xmlns:a16="http://schemas.microsoft.com/office/drawing/2014/main" id="{3FC96191-55D5-4B15-A702-16E23ED3BE1A}"/>
              </a:ext>
            </a:extLst>
          </p:cNvPr>
          <p:cNvGrpSpPr/>
          <p:nvPr/>
        </p:nvGrpSpPr>
        <p:grpSpPr>
          <a:xfrm>
            <a:off x="3720421" y="378978"/>
            <a:ext cx="4125272" cy="4099685"/>
            <a:chOff x="3720421" y="378978"/>
            <a:chExt cx="4125272" cy="4099685"/>
          </a:xfrm>
        </p:grpSpPr>
        <p:pic>
          <p:nvPicPr>
            <p:cNvPr id="11" name="Imagen 10">
              <a:extLst>
                <a:ext uri="{FF2B5EF4-FFF2-40B4-BE49-F238E27FC236}">
                  <a16:creationId xmlns:a16="http://schemas.microsoft.com/office/drawing/2014/main" id="{0C7FD36F-79B7-43E0-AA2F-B2D5E7FDF276}"/>
                </a:ext>
              </a:extLst>
            </p:cNvPr>
            <p:cNvPicPr/>
            <p:nvPr/>
          </p:nvPicPr>
          <p:blipFill>
            <a:blip r:embed="rId3"/>
            <a:stretch>
              <a:fillRect/>
            </a:stretch>
          </p:blipFill>
          <p:spPr>
            <a:xfrm>
              <a:off x="3797203" y="724277"/>
              <a:ext cx="3971707" cy="3356302"/>
            </a:xfrm>
            <a:prstGeom prst="rect">
              <a:avLst/>
            </a:prstGeom>
          </p:spPr>
        </p:pic>
        <p:grpSp>
          <p:nvGrpSpPr>
            <p:cNvPr id="827" name="Google Shape;827;p34"/>
            <p:cNvGrpSpPr/>
            <p:nvPr/>
          </p:nvGrpSpPr>
          <p:grpSpPr>
            <a:xfrm>
              <a:off x="3720421" y="378978"/>
              <a:ext cx="4125272" cy="4099685"/>
              <a:chOff x="2112475" y="238125"/>
              <a:chExt cx="3395050" cy="5238750"/>
            </a:xfrm>
          </p:grpSpPr>
          <p:sp>
            <p:nvSpPr>
              <p:cNvPr id="828" name="Google Shape;828;p34"/>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4"/>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4"/>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4"/>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832" name="Google Shape;832;p34"/>
          <p:cNvSpPr txBox="1">
            <a:spLocks noGrp="1"/>
          </p:cNvSpPr>
          <p:nvPr>
            <p:ph type="body" idx="4294967295"/>
          </p:nvPr>
        </p:nvSpPr>
        <p:spPr>
          <a:xfrm>
            <a:off x="407547" y="378978"/>
            <a:ext cx="3180824" cy="4370873"/>
          </a:xfrm>
          <a:prstGeom prst="rect">
            <a:avLst/>
          </a:prstGeom>
        </p:spPr>
        <p:txBody>
          <a:bodyPr spcFirstLastPara="1" wrap="square" lIns="91425" tIns="91425" rIns="91425" bIns="91425" anchor="ctr" anchorCtr="0">
            <a:noAutofit/>
          </a:bodyPr>
          <a:lstStyle/>
          <a:p>
            <a:pPr marL="0" indent="0" algn="just">
              <a:buNone/>
            </a:pPr>
            <a:r>
              <a:rPr lang="es-ES" sz="1800" b="1" dirty="0">
                <a:latin typeface="Montserrat"/>
                <a:ea typeface="Montserrat"/>
                <a:cs typeface="Montserrat"/>
                <a:sym typeface="Montserrat"/>
              </a:rPr>
              <a:t>Cómo guardar el filtro</a:t>
            </a:r>
            <a:endParaRPr lang="es-ES" sz="1800" dirty="0"/>
          </a:p>
          <a:p>
            <a:pPr marL="285750" indent="-285750" algn="just">
              <a:buFont typeface="Wingdings" panose="05000000000000000000" pitchFamily="2" charset="2"/>
              <a:buChar char="q"/>
            </a:pPr>
            <a:r>
              <a:rPr lang="es-ES" sz="1800" dirty="0"/>
              <a:t>Podemos guardar el filtro para futuros proyectos o para usarlo en otro ordenador.</a:t>
            </a:r>
          </a:p>
          <a:p>
            <a:pPr marL="285750" indent="-285750" algn="just">
              <a:buFont typeface="Wingdings" panose="05000000000000000000" pitchFamily="2" charset="2"/>
              <a:buChar char="q"/>
            </a:pPr>
            <a:r>
              <a:rPr lang="es-ES" sz="1800" b="1" dirty="0"/>
              <a:t>Tipos de archivo &gt; Exportar configuración </a:t>
            </a:r>
            <a:r>
              <a:rPr lang="es-ES" sz="1800" dirty="0"/>
              <a:t>(archivo </a:t>
            </a:r>
            <a:r>
              <a:rPr lang="es-ES" sz="1800" b="1" dirty="0" err="1"/>
              <a:t>sdlftsettings</a:t>
            </a:r>
            <a:r>
              <a:rPr lang="es-ES" sz="1800" dirty="0"/>
              <a:t>).</a:t>
            </a:r>
          </a:p>
          <a:p>
            <a:pPr marL="285750" indent="-285750" algn="just">
              <a:buFont typeface="Wingdings" panose="05000000000000000000" pitchFamily="2" charset="2"/>
              <a:buChar char="q"/>
            </a:pPr>
            <a:r>
              <a:rPr lang="es-ES" sz="1800" dirty="0"/>
              <a:t>Recuperamos el filtro mediante la opción: </a:t>
            </a:r>
            <a:r>
              <a:rPr lang="es-ES" sz="1800" b="1" dirty="0"/>
              <a:t>Tipos de archivo &gt; Importar configuración.</a:t>
            </a:r>
            <a:endParaRPr sz="1800" dirty="0"/>
          </a:p>
        </p:txBody>
      </p:sp>
    </p:spTree>
    <p:extLst>
      <p:ext uri="{BB962C8B-B14F-4D97-AF65-F5344CB8AC3E}">
        <p14:creationId xmlns:p14="http://schemas.microsoft.com/office/powerpoint/2010/main" val="2893895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7"/>
          <p:cNvSpPr txBox="1">
            <a:spLocks noGrp="1"/>
          </p:cNvSpPr>
          <p:nvPr>
            <p:ph type="ctrTitle"/>
          </p:nvPr>
        </p:nvSpPr>
        <p:spPr>
          <a:xfrm>
            <a:off x="685799" y="1659550"/>
            <a:ext cx="5245873"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Si da tiempo…</a:t>
            </a:r>
            <a:endParaRPr dirty="0"/>
          </a:p>
        </p:txBody>
      </p:sp>
      <p:sp>
        <p:nvSpPr>
          <p:cNvPr id="650" name="Google Shape;650;p17"/>
          <p:cNvSpPr txBox="1">
            <a:spLocks noGrp="1"/>
          </p:cNvSpPr>
          <p:nvPr>
            <p:ph type="subTitle" idx="1"/>
          </p:nvPr>
        </p:nvSpPr>
        <p:spPr>
          <a:xfrm>
            <a:off x="685800" y="2687652"/>
            <a:ext cx="42525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Creemos otro filtro</a:t>
            </a:r>
            <a:endParaRPr dirty="0"/>
          </a:p>
        </p:txBody>
      </p:sp>
    </p:spTree>
    <p:extLst>
      <p:ext uri="{BB962C8B-B14F-4D97-AF65-F5344CB8AC3E}">
        <p14:creationId xmlns:p14="http://schemas.microsoft.com/office/powerpoint/2010/main" val="1187209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buNone/>
            </a:pPr>
            <a:r>
              <a:rPr lang="es-ES" sz="2000" b="1" dirty="0">
                <a:solidFill>
                  <a:srgbClr val="222222"/>
                </a:solidFill>
                <a:latin typeface="Montserrat"/>
                <a:sym typeface="Montserrat"/>
              </a:rPr>
              <a:t>Identificación del tipo de archivo (</a:t>
            </a:r>
            <a:r>
              <a:rPr lang="es-ES" sz="2000" b="1" dirty="0" err="1">
                <a:solidFill>
                  <a:srgbClr val="222222"/>
                </a:solidFill>
                <a:latin typeface="Montserrat"/>
                <a:sym typeface="Montserrat"/>
              </a:rPr>
              <a:t>es.json</a:t>
            </a:r>
            <a:r>
              <a:rPr lang="es-ES" sz="2000" b="1" dirty="0">
                <a:solidFill>
                  <a:srgbClr val="222222"/>
                </a:solidFill>
                <a:latin typeface="Montserrat"/>
                <a:sym typeface="Montserrat"/>
              </a:rPr>
              <a:t>)</a:t>
            </a: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just" rtl="0">
              <a:spcBef>
                <a:spcPts val="600"/>
              </a:spcBef>
              <a:spcAft>
                <a:spcPts val="0"/>
              </a:spcAft>
              <a:buNone/>
            </a:pPr>
            <a:r>
              <a:rPr lang="es-ES" sz="2000" dirty="0">
                <a:sym typeface="Montserrat"/>
              </a:rPr>
              <a:t>Podemos ver varios patrones (texto sin entrecomillar o </a:t>
            </a:r>
            <a:r>
              <a:rPr lang="es-ES" sz="2000" dirty="0" err="1">
                <a:sym typeface="Montserrat"/>
              </a:rPr>
              <a:t>entrecomilllado</a:t>
            </a:r>
            <a:r>
              <a:rPr lang="es-ES" sz="2000" dirty="0">
                <a:sym typeface="Montserrat"/>
              </a:rPr>
              <a:t> entre comillas simples y dobles).</a:t>
            </a:r>
          </a:p>
          <a:p>
            <a:pPr marL="0" lvl="0" indent="0" algn="l" rtl="0">
              <a:spcBef>
                <a:spcPts val="600"/>
              </a:spcBef>
              <a:spcAft>
                <a:spcPts val="0"/>
              </a:spcAft>
              <a:buNone/>
            </a:pPr>
            <a:r>
              <a:rPr lang="es-ES" sz="2000" dirty="0">
                <a:sym typeface="Montserrat"/>
              </a:rPr>
              <a:t>Por tanto, este archivo también es un </a:t>
            </a:r>
            <a:r>
              <a:rPr lang="es-ES" sz="2000" b="1" u="sng" dirty="0">
                <a:sym typeface="Montserrat"/>
              </a:rPr>
              <a:t>archivo de texto delimitado</a:t>
            </a:r>
            <a:r>
              <a:rPr lang="es-ES" sz="2000" dirty="0">
                <a:sym typeface="Montserrat"/>
              </a:rPr>
              <a:t>.</a:t>
            </a:r>
            <a:endParaRPr sz="2000" dirty="0">
              <a:sym typeface="Montserrat"/>
            </a:endParaRPr>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pic>
        <p:nvPicPr>
          <p:cNvPr id="4" name="Imagen 3">
            <a:extLst>
              <a:ext uri="{FF2B5EF4-FFF2-40B4-BE49-F238E27FC236}">
                <a16:creationId xmlns:a16="http://schemas.microsoft.com/office/drawing/2014/main" id="{E25AFB2F-75AC-880E-3098-06591C39B00B}"/>
              </a:ext>
            </a:extLst>
          </p:cNvPr>
          <p:cNvPicPr>
            <a:picLocks noChangeAspect="1"/>
          </p:cNvPicPr>
          <p:nvPr/>
        </p:nvPicPr>
        <p:blipFill>
          <a:blip r:embed="rId3"/>
          <a:stretch>
            <a:fillRect/>
          </a:stretch>
        </p:blipFill>
        <p:spPr>
          <a:xfrm>
            <a:off x="373711" y="1227560"/>
            <a:ext cx="8183073" cy="1650432"/>
          </a:xfrm>
          <a:prstGeom prst="rect">
            <a:avLst/>
          </a:prstGeom>
        </p:spPr>
      </p:pic>
    </p:spTree>
    <p:extLst>
      <p:ext uri="{BB962C8B-B14F-4D97-AF65-F5344CB8AC3E}">
        <p14:creationId xmlns:p14="http://schemas.microsoft.com/office/powerpoint/2010/main" val="3166654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7"/>
          <p:cNvSpPr txBox="1">
            <a:spLocks noGrp="1"/>
          </p:cNvSpPr>
          <p:nvPr>
            <p:ph type="ctrTitle"/>
          </p:nvPr>
        </p:nvSpPr>
        <p:spPr>
          <a:xfrm>
            <a:off x="685800" y="1659550"/>
            <a:ext cx="5569003"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Esto es todo de momento</a:t>
            </a:r>
            <a:r>
              <a:rPr lang="es-ES" b="1" dirty="0"/>
              <a:t>…</a:t>
            </a:r>
            <a:endParaRPr dirty="0"/>
          </a:p>
        </p:txBody>
      </p:sp>
    </p:spTree>
    <p:extLst>
      <p:ext uri="{BB962C8B-B14F-4D97-AF65-F5344CB8AC3E}">
        <p14:creationId xmlns:p14="http://schemas.microsoft.com/office/powerpoint/2010/main" val="240948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37"/>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dirty="0"/>
              <a:t>Recursos de interés</a:t>
            </a:r>
            <a:endParaRPr dirty="0"/>
          </a:p>
        </p:txBody>
      </p:sp>
      <p:sp>
        <p:nvSpPr>
          <p:cNvPr id="854" name="Google Shape;854;p37"/>
          <p:cNvSpPr txBox="1">
            <a:spLocks noGrp="1"/>
          </p:cNvSpPr>
          <p:nvPr>
            <p:ph type="body" idx="1"/>
          </p:nvPr>
        </p:nvSpPr>
        <p:spPr>
          <a:xfrm>
            <a:off x="1320025" y="1448814"/>
            <a:ext cx="7725299" cy="303550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400" dirty="0"/>
              <a:t>Podéis consultar los siguientes enlaces</a:t>
            </a:r>
            <a:r>
              <a:rPr lang="en" sz="2400" dirty="0"/>
              <a:t>:</a:t>
            </a:r>
            <a:endParaRPr sz="2400" dirty="0"/>
          </a:p>
          <a:p>
            <a:pPr marL="457200" lvl="0" indent="-381000" algn="l" rtl="0">
              <a:lnSpc>
                <a:spcPct val="115000"/>
              </a:lnSpc>
              <a:spcBef>
                <a:spcPts val="600"/>
              </a:spcBef>
              <a:spcAft>
                <a:spcPts val="0"/>
              </a:spcAft>
              <a:buSzPts val="2400"/>
              <a:buChar char="◂"/>
            </a:pPr>
            <a:r>
              <a:rPr lang="es-ES" sz="1600" i="1" dirty="0">
                <a:hlinkClick r:id="rId3"/>
              </a:rPr>
              <a:t>Regular </a:t>
            </a:r>
            <a:r>
              <a:rPr lang="es-ES" sz="1600" i="1" dirty="0" err="1">
                <a:hlinkClick r:id="rId3"/>
              </a:rPr>
              <a:t>expressions</a:t>
            </a:r>
            <a:r>
              <a:rPr lang="es-ES" sz="1600" i="1" dirty="0">
                <a:hlinkClick r:id="rId3"/>
              </a:rPr>
              <a:t> </a:t>
            </a:r>
            <a:r>
              <a:rPr lang="es-ES" sz="1600" i="1" dirty="0" err="1">
                <a:hlinkClick r:id="rId3"/>
              </a:rPr>
              <a:t>for</a:t>
            </a:r>
            <a:r>
              <a:rPr lang="es-ES" sz="1600" i="1" dirty="0">
                <a:hlinkClick r:id="rId3"/>
              </a:rPr>
              <a:t> </a:t>
            </a:r>
            <a:r>
              <a:rPr lang="es-ES" sz="1600" i="1" dirty="0" err="1">
                <a:hlinkClick r:id="rId3"/>
              </a:rPr>
              <a:t>translators</a:t>
            </a:r>
            <a:r>
              <a:rPr lang="es-ES" sz="1600" dirty="0"/>
              <a:t>. Varias entradas del blog de</a:t>
            </a:r>
            <a:br>
              <a:rPr lang="es-ES" sz="1600" dirty="0"/>
            </a:br>
            <a:r>
              <a:rPr lang="es-ES" sz="1600" dirty="0"/>
              <a:t>Nora Díaz.</a:t>
            </a:r>
          </a:p>
          <a:p>
            <a:pPr marL="457200" lvl="0" indent="-381000" algn="l" rtl="0">
              <a:lnSpc>
                <a:spcPct val="115000"/>
              </a:lnSpc>
              <a:spcBef>
                <a:spcPts val="600"/>
              </a:spcBef>
              <a:spcAft>
                <a:spcPts val="0"/>
              </a:spcAft>
              <a:buSzPts val="2400"/>
              <a:buChar char="◂"/>
            </a:pPr>
            <a:r>
              <a:rPr lang="es-ES" sz="1600" i="1" dirty="0">
                <a:hlinkClick r:id="rId4"/>
              </a:rPr>
              <a:t>Multifarious</a:t>
            </a:r>
            <a:r>
              <a:rPr lang="es-ES" sz="1600" i="1" dirty="0"/>
              <a:t>. Blog de Paul </a:t>
            </a:r>
            <a:r>
              <a:rPr lang="es-ES" sz="1600" i="1" dirty="0" err="1"/>
              <a:t>Filkin</a:t>
            </a:r>
            <a:r>
              <a:rPr lang="es-ES" sz="1600" i="1" dirty="0"/>
              <a:t> con varias entradas dedicadas a regex y a la creación de filtros en Studio Studio.</a:t>
            </a:r>
            <a:endParaRPr lang="en" sz="1600" i="1" dirty="0"/>
          </a:p>
          <a:p>
            <a:pPr marL="457200" lvl="0" indent="-381000" algn="l" rtl="0">
              <a:lnSpc>
                <a:spcPct val="115000"/>
              </a:lnSpc>
              <a:spcBef>
                <a:spcPts val="600"/>
              </a:spcBef>
              <a:spcAft>
                <a:spcPts val="0"/>
              </a:spcAft>
              <a:buSzPts val="2400"/>
              <a:buChar char="◂"/>
            </a:pPr>
            <a:r>
              <a:rPr lang="en-US" sz="1600" i="1" dirty="0">
                <a:solidFill>
                  <a:schemeClr val="tx1"/>
                </a:solidFill>
                <a:hlinkClick r:id="rId5"/>
              </a:rPr>
              <a:t>Listado de expresiones regulares</a:t>
            </a:r>
            <a:r>
              <a:rPr lang="en-US" sz="1600" i="1" dirty="0">
                <a:solidFill>
                  <a:schemeClr val="tx1"/>
                </a:solidFill>
              </a:rPr>
              <a:t>.</a:t>
            </a:r>
          </a:p>
          <a:p>
            <a:pPr marL="457200" lvl="0" indent="-381000" algn="l" rtl="0">
              <a:lnSpc>
                <a:spcPct val="115000"/>
              </a:lnSpc>
              <a:spcBef>
                <a:spcPts val="600"/>
              </a:spcBef>
              <a:spcAft>
                <a:spcPts val="0"/>
              </a:spcAft>
              <a:buSzPts val="2400"/>
              <a:buChar char="◂"/>
            </a:pPr>
            <a:r>
              <a:rPr lang="en-US" sz="1600" dirty="0">
                <a:solidFill>
                  <a:schemeClr val="tx1"/>
                </a:solidFill>
                <a:hlinkClick r:id="rId6"/>
              </a:rPr>
              <a:t>Regex Hero</a:t>
            </a:r>
            <a:r>
              <a:rPr lang="en-US" sz="1600" dirty="0">
                <a:solidFill>
                  <a:schemeClr val="tx1"/>
                </a:solidFill>
              </a:rPr>
              <a:t>. Un </a:t>
            </a:r>
            <a:r>
              <a:rPr lang="en-US" sz="1600" dirty="0" err="1">
                <a:solidFill>
                  <a:schemeClr val="tx1"/>
                </a:solidFill>
              </a:rPr>
              <a:t>programa</a:t>
            </a:r>
            <a:r>
              <a:rPr lang="en-US" sz="1600" dirty="0">
                <a:solidFill>
                  <a:schemeClr val="tx1"/>
                </a:solidFill>
              </a:rPr>
              <a:t> </a:t>
            </a:r>
            <a:r>
              <a:rPr lang="en-US" sz="1600" dirty="0" err="1">
                <a:solidFill>
                  <a:schemeClr val="tx1"/>
                </a:solidFill>
              </a:rPr>
              <a:t>muy</a:t>
            </a:r>
            <a:r>
              <a:rPr lang="en-US" sz="1600" dirty="0">
                <a:solidFill>
                  <a:schemeClr val="tx1"/>
                </a:solidFill>
              </a:rPr>
              <a:t> </a:t>
            </a:r>
            <a:r>
              <a:rPr lang="en-US" sz="1600" dirty="0" err="1">
                <a:solidFill>
                  <a:schemeClr val="tx1"/>
                </a:solidFill>
              </a:rPr>
              <a:t>útil</a:t>
            </a:r>
            <a:r>
              <a:rPr lang="en-US" sz="1600" dirty="0">
                <a:solidFill>
                  <a:schemeClr val="tx1"/>
                </a:solidFill>
              </a:rPr>
              <a:t> para </a:t>
            </a:r>
            <a:r>
              <a:rPr lang="en-US" sz="1600" dirty="0" err="1">
                <a:solidFill>
                  <a:schemeClr val="tx1"/>
                </a:solidFill>
              </a:rPr>
              <a:t>probar</a:t>
            </a:r>
            <a:r>
              <a:rPr lang="en-US" sz="1600" dirty="0">
                <a:solidFill>
                  <a:schemeClr val="tx1"/>
                </a:solidFill>
              </a:rPr>
              <a:t> </a:t>
            </a:r>
            <a:r>
              <a:rPr lang="en-US" sz="1600" dirty="0" err="1">
                <a:solidFill>
                  <a:schemeClr val="tx1"/>
                </a:solidFill>
              </a:rPr>
              <a:t>nuestras</a:t>
            </a:r>
            <a:r>
              <a:rPr lang="en-US" sz="1600" dirty="0">
                <a:solidFill>
                  <a:schemeClr val="tx1"/>
                </a:solidFill>
              </a:rPr>
              <a:t> regex.</a:t>
            </a:r>
          </a:p>
          <a:p>
            <a:pPr marL="457200" lvl="0" indent="-381000" algn="l" rtl="0">
              <a:lnSpc>
                <a:spcPct val="115000"/>
              </a:lnSpc>
              <a:spcBef>
                <a:spcPts val="600"/>
              </a:spcBef>
              <a:spcAft>
                <a:spcPts val="0"/>
              </a:spcAft>
              <a:buSzPts val="2400"/>
              <a:buChar char="◂"/>
            </a:pPr>
            <a:r>
              <a:rPr lang="en-US" sz="1600" dirty="0">
                <a:solidFill>
                  <a:schemeClr val="tx1"/>
                </a:solidFill>
                <a:hlinkClick r:id="rId7"/>
              </a:rPr>
              <a:t>Regex Tester</a:t>
            </a:r>
            <a:r>
              <a:rPr lang="en-US" sz="1600" dirty="0">
                <a:solidFill>
                  <a:schemeClr val="tx1"/>
                </a:solidFill>
              </a:rPr>
              <a:t>. Un </a:t>
            </a:r>
            <a:r>
              <a:rPr lang="en-US" sz="1600" dirty="0" err="1">
                <a:solidFill>
                  <a:schemeClr val="tx1"/>
                </a:solidFill>
              </a:rPr>
              <a:t>sitio</a:t>
            </a:r>
            <a:r>
              <a:rPr lang="en-US" sz="1600" dirty="0">
                <a:solidFill>
                  <a:schemeClr val="tx1"/>
                </a:solidFill>
              </a:rPr>
              <a:t> web </a:t>
            </a:r>
            <a:r>
              <a:rPr lang="en-US" sz="1600" dirty="0" err="1">
                <a:solidFill>
                  <a:schemeClr val="tx1"/>
                </a:solidFill>
              </a:rPr>
              <a:t>donde</a:t>
            </a:r>
            <a:r>
              <a:rPr lang="en-US" sz="1600" dirty="0">
                <a:solidFill>
                  <a:schemeClr val="tx1"/>
                </a:solidFill>
              </a:rPr>
              <a:t> </a:t>
            </a:r>
            <a:r>
              <a:rPr lang="en-US" sz="1600" dirty="0" err="1">
                <a:solidFill>
                  <a:schemeClr val="tx1"/>
                </a:solidFill>
              </a:rPr>
              <a:t>podemos</a:t>
            </a:r>
            <a:r>
              <a:rPr lang="en-US" sz="1600" dirty="0">
                <a:solidFill>
                  <a:schemeClr val="tx1"/>
                </a:solidFill>
              </a:rPr>
              <a:t> </a:t>
            </a:r>
            <a:r>
              <a:rPr lang="en-US" sz="1600" dirty="0" err="1">
                <a:solidFill>
                  <a:schemeClr val="tx1"/>
                </a:solidFill>
              </a:rPr>
              <a:t>probar</a:t>
            </a:r>
            <a:r>
              <a:rPr lang="en-US" sz="1600" dirty="0">
                <a:solidFill>
                  <a:schemeClr val="tx1"/>
                </a:solidFill>
              </a:rPr>
              <a:t> </a:t>
            </a:r>
            <a:r>
              <a:rPr lang="en-US" sz="1600" dirty="0" err="1">
                <a:solidFill>
                  <a:schemeClr val="tx1"/>
                </a:solidFill>
              </a:rPr>
              <a:t>nuestras</a:t>
            </a:r>
            <a:r>
              <a:rPr lang="en-US" sz="1600" dirty="0">
                <a:solidFill>
                  <a:schemeClr val="tx1"/>
                </a:solidFill>
              </a:rPr>
              <a:t> regex.</a:t>
            </a:r>
            <a:endParaRPr sz="1600" dirty="0">
              <a:solidFill>
                <a:schemeClr val="tx1"/>
              </a:solidFill>
            </a:endParaRPr>
          </a:p>
        </p:txBody>
      </p:sp>
      <p:sp>
        <p:nvSpPr>
          <p:cNvPr id="855" name="Google Shape;855;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7" name="Imagen 6">
            <a:extLst>
              <a:ext uri="{FF2B5EF4-FFF2-40B4-BE49-F238E27FC236}">
                <a16:creationId xmlns:a16="http://schemas.microsoft.com/office/drawing/2014/main" id="{4213C307-BA93-4CA0-9E38-A380B554AD50}"/>
              </a:ext>
            </a:extLst>
          </p:cNvPr>
          <p:cNvPicPr/>
          <p:nvPr/>
        </p:nvPicPr>
        <p:blipFill>
          <a:blip r:embed="rId3"/>
          <a:stretch>
            <a:fillRect/>
          </a:stretch>
        </p:blipFill>
        <p:spPr>
          <a:xfrm>
            <a:off x="3863625" y="1461135"/>
            <a:ext cx="4784784" cy="1110615"/>
          </a:xfrm>
          <a:prstGeom prst="rect">
            <a:avLst/>
          </a:prstGeom>
        </p:spPr>
      </p:pic>
      <p:pic>
        <p:nvPicPr>
          <p:cNvPr id="6" name="Imagen 5">
            <a:extLst>
              <a:ext uri="{FF2B5EF4-FFF2-40B4-BE49-F238E27FC236}">
                <a16:creationId xmlns:a16="http://schemas.microsoft.com/office/drawing/2014/main" id="{F36350C0-5410-400A-BD46-3DEDBF108034}"/>
              </a:ext>
            </a:extLst>
          </p:cNvPr>
          <p:cNvPicPr/>
          <p:nvPr/>
        </p:nvPicPr>
        <p:blipFill>
          <a:blip r:embed="rId4"/>
          <a:stretch>
            <a:fillRect/>
          </a:stretch>
        </p:blipFill>
        <p:spPr>
          <a:xfrm>
            <a:off x="3863625" y="620134"/>
            <a:ext cx="4784784" cy="489710"/>
          </a:xfrm>
          <a:prstGeom prst="rect">
            <a:avLst/>
          </a:prstGeom>
        </p:spPr>
      </p:pic>
      <p:sp>
        <p:nvSpPr>
          <p:cNvPr id="837" name="Google Shape;837;p35"/>
          <p:cNvSpPr/>
          <p:nvPr/>
        </p:nvSpPr>
        <p:spPr>
          <a:xfrm>
            <a:off x="3863625" y="424701"/>
            <a:ext cx="4973248" cy="368660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4</a:t>
            </a:fld>
            <a:endParaRPr>
              <a:solidFill>
                <a:srgbClr val="FFFFFF"/>
              </a:solidFill>
            </a:endParaRPr>
          </a:p>
        </p:txBody>
      </p:sp>
      <p:sp>
        <p:nvSpPr>
          <p:cNvPr id="840" name="Google Shape;840;p35"/>
          <p:cNvSpPr txBox="1">
            <a:spLocks noGrp="1"/>
          </p:cNvSpPr>
          <p:nvPr>
            <p:ph type="body" idx="4294967295"/>
          </p:nvPr>
        </p:nvSpPr>
        <p:spPr>
          <a:xfrm>
            <a:off x="897550" y="424774"/>
            <a:ext cx="2768366" cy="3888959"/>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s-ES" sz="1800" b="1" dirty="0">
                <a:latin typeface="Montserrat"/>
                <a:ea typeface="Montserrat"/>
                <a:cs typeface="Montserrat"/>
                <a:sym typeface="Montserrat"/>
              </a:rPr>
              <a:t>Familia de los XML</a:t>
            </a:r>
            <a:endParaRPr sz="1800" b="1" dirty="0">
              <a:latin typeface="Montserrat"/>
              <a:ea typeface="Montserrat"/>
              <a:cs typeface="Montserrat"/>
              <a:sym typeface="Montserrat"/>
            </a:endParaRPr>
          </a:p>
          <a:p>
            <a:pPr marL="285750" lvl="0" indent="-285750">
              <a:buFont typeface="Wingdings" panose="05000000000000000000" pitchFamily="2" charset="2"/>
              <a:buChar char="q"/>
            </a:pPr>
            <a:r>
              <a:rPr lang="es-ES" sz="1600" dirty="0"/>
              <a:t>Constan de una declaración donde se muestra que usan un lenguaje XML.</a:t>
            </a:r>
          </a:p>
          <a:p>
            <a:pPr marL="285750" lvl="0" indent="-285750">
              <a:buFont typeface="Wingdings" panose="05000000000000000000" pitchFamily="2" charset="2"/>
              <a:buChar char="q"/>
            </a:pPr>
            <a:r>
              <a:rPr lang="es-ES" sz="1600" dirty="0"/>
              <a:t>Cuentan con una estructura jerárquica</a:t>
            </a:r>
            <a:br>
              <a:rPr lang="es-ES" sz="1600" dirty="0"/>
            </a:br>
            <a:r>
              <a:rPr lang="es-ES" sz="1600" dirty="0"/>
              <a:t>y una clasificación mediante etiquetas que delimita el contenido.</a:t>
            </a: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pic>
        <p:nvPicPr>
          <p:cNvPr id="11" name="Imagen 10">
            <a:extLst>
              <a:ext uri="{FF2B5EF4-FFF2-40B4-BE49-F238E27FC236}">
                <a16:creationId xmlns:a16="http://schemas.microsoft.com/office/drawing/2014/main" id="{36A1A23C-4B75-49F8-9B4A-2C5FB8446F31}"/>
              </a:ext>
            </a:extLst>
          </p:cNvPr>
          <p:cNvPicPr/>
          <p:nvPr/>
        </p:nvPicPr>
        <p:blipFill>
          <a:blip r:embed="rId3"/>
          <a:stretch>
            <a:fillRect/>
          </a:stretch>
        </p:blipFill>
        <p:spPr>
          <a:xfrm>
            <a:off x="585775" y="869739"/>
            <a:ext cx="3036924" cy="3505986"/>
          </a:xfrm>
          <a:prstGeom prst="rect">
            <a:avLst/>
          </a:prstGeom>
        </p:spPr>
      </p:pic>
      <p:sp>
        <p:nvSpPr>
          <p:cNvPr id="825" name="Google Shape;825;p34"/>
          <p:cNvSpPr/>
          <p:nvPr/>
        </p:nvSpPr>
        <p:spPr>
          <a:xfrm>
            <a:off x="585775" y="851275"/>
            <a:ext cx="2598600" cy="344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26" name="Google Shape;826;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827" name="Google Shape;827;p34"/>
          <p:cNvGrpSpPr/>
          <p:nvPr/>
        </p:nvGrpSpPr>
        <p:grpSpPr>
          <a:xfrm>
            <a:off x="521077" y="465959"/>
            <a:ext cx="3101622" cy="4303816"/>
            <a:chOff x="2112475" y="238125"/>
            <a:chExt cx="3395050" cy="5238750"/>
          </a:xfrm>
        </p:grpSpPr>
        <p:sp>
          <p:nvSpPr>
            <p:cNvPr id="828" name="Google Shape;828;p34"/>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4"/>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4"/>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4"/>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34"/>
          <p:cNvSpPr txBox="1">
            <a:spLocks noGrp="1"/>
          </p:cNvSpPr>
          <p:nvPr>
            <p:ph type="body" idx="4294967295"/>
          </p:nvPr>
        </p:nvSpPr>
        <p:spPr>
          <a:xfrm>
            <a:off x="3743224" y="373575"/>
            <a:ext cx="3639869" cy="4396200"/>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Archivo de texto delimitado</a:t>
            </a:r>
          </a:p>
          <a:p>
            <a:pPr marL="285750" lvl="0" indent="-285750" algn="just">
              <a:buFont typeface="Wingdings" panose="05000000000000000000" pitchFamily="2" charset="2"/>
              <a:buChar char="q"/>
            </a:pPr>
            <a:r>
              <a:rPr lang="es-ES" sz="1800" dirty="0"/>
              <a:t>El contenido traducible va precedido y seguido de unos patrones de apertura y de cierre.</a:t>
            </a:r>
          </a:p>
          <a:p>
            <a:pPr marL="285750" lvl="0" indent="-285750" algn="just">
              <a:buFont typeface="Wingdings" panose="05000000000000000000" pitchFamily="2" charset="2"/>
              <a:buChar char="q"/>
            </a:pPr>
            <a:r>
              <a:rPr lang="es-ES" sz="1800" dirty="0"/>
              <a:t>Suele haber contenido que no se importa en la TAO, como las propiedades del archivo o el ID de la cadena de texto.</a:t>
            </a:r>
          </a:p>
          <a:p>
            <a:pPr marL="0" lvl="0" indent="0" algn="l" rtl="0">
              <a:spcBef>
                <a:spcPts val="600"/>
              </a:spcBef>
              <a:spcAft>
                <a:spcPts val="0"/>
              </a:spcAft>
              <a:buNone/>
            </a:pPr>
            <a:endParaRP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9"/>
          <p:cNvSpPr txBox="1">
            <a:spLocks noGrp="1"/>
          </p:cNvSpPr>
          <p:nvPr>
            <p:ph type="title"/>
          </p:nvPr>
        </p:nvSpPr>
        <p:spPr>
          <a:xfrm>
            <a:off x="1320024" y="866525"/>
            <a:ext cx="8650969" cy="619375"/>
          </a:xfrm>
          <a:prstGeom prst="rect">
            <a:avLst/>
          </a:prstGeom>
        </p:spPr>
        <p:txBody>
          <a:bodyPr spcFirstLastPara="1" wrap="square" lIns="91425" tIns="91425" rIns="91425" bIns="91425" anchor="b" anchorCtr="0">
            <a:noAutofit/>
          </a:bodyPr>
          <a:lstStyle/>
          <a:p>
            <a:pPr lvl="0"/>
            <a:r>
              <a:rPr lang="es-ES" dirty="0"/>
              <a:t>Creación de filtros en Studio Studio</a:t>
            </a:r>
            <a:endParaRPr dirty="0"/>
          </a:p>
        </p:txBody>
      </p:sp>
      <p:sp>
        <p:nvSpPr>
          <p:cNvPr id="662" name="Google Shape;662;p19"/>
          <p:cNvSpPr txBox="1">
            <a:spLocks noGrp="1"/>
          </p:cNvSpPr>
          <p:nvPr>
            <p:ph type="body" idx="1"/>
          </p:nvPr>
        </p:nvSpPr>
        <p:spPr>
          <a:xfrm>
            <a:off x="1320025" y="1613274"/>
            <a:ext cx="7555034" cy="2595655"/>
          </a:xfrm>
          <a:prstGeom prst="rect">
            <a:avLst/>
          </a:prstGeom>
        </p:spPr>
        <p:txBody>
          <a:bodyPr spcFirstLastPara="1" wrap="square" lIns="91425" tIns="91425" rIns="91425" bIns="91425" anchor="t" anchorCtr="0">
            <a:noAutofit/>
          </a:bodyPr>
          <a:lstStyle/>
          <a:p>
            <a:pPr lvl="0"/>
            <a:r>
              <a:rPr lang="es-ES" dirty="0"/>
              <a:t>Identificación del tipo de archivo.</a:t>
            </a:r>
          </a:p>
          <a:p>
            <a:pPr lvl="0"/>
            <a:r>
              <a:rPr lang="es-ES" dirty="0"/>
              <a:t>Identificación de los patrones de apertura y cierre.</a:t>
            </a:r>
          </a:p>
          <a:p>
            <a:r>
              <a:rPr lang="es-ES" dirty="0"/>
              <a:t>Creación del filtro base.</a:t>
            </a:r>
          </a:p>
          <a:p>
            <a:pPr lvl="0"/>
            <a:r>
              <a:rPr lang="es-ES" dirty="0"/>
              <a:t>Bloqueo de etiquetas y variables.</a:t>
            </a:r>
          </a:p>
          <a:p>
            <a:pPr lvl="0"/>
            <a:r>
              <a:rPr lang="es-ES" dirty="0"/>
              <a:t>Pseudotraducción.</a:t>
            </a:r>
          </a:p>
          <a:p>
            <a:r>
              <a:rPr lang="es-ES" dirty="0"/>
              <a:t>¿Cómo guardar el filtro para usarlo en el futuro?</a:t>
            </a:r>
          </a:p>
        </p:txBody>
      </p:sp>
      <p:sp>
        <p:nvSpPr>
          <p:cNvPr id="663" name="Google Shape;663;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173927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7</a:t>
            </a:fld>
            <a:endParaRPr>
              <a:solidFill>
                <a:srgbClr val="FFFFFF"/>
              </a:solidFill>
            </a:endParaRPr>
          </a:p>
        </p:txBody>
      </p:sp>
      <p:sp>
        <p:nvSpPr>
          <p:cNvPr id="840" name="Google Shape;840;p35"/>
          <p:cNvSpPr txBox="1">
            <a:spLocks noGrp="1"/>
          </p:cNvSpPr>
          <p:nvPr>
            <p:ph type="body" idx="4294967295"/>
          </p:nvPr>
        </p:nvSpPr>
        <p:spPr>
          <a:xfrm>
            <a:off x="376928" y="424701"/>
            <a:ext cx="8016214" cy="296143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¿Por qué hay que crear filtros para archivos de texto delimitado?</a:t>
            </a:r>
          </a:p>
          <a:p>
            <a:pPr marL="285750" lvl="0" indent="-285750" algn="just">
              <a:buFont typeface="Wingdings" panose="05000000000000000000" pitchFamily="2" charset="2"/>
              <a:buChar char="q"/>
            </a:pPr>
            <a:r>
              <a:rPr lang="es-ES" sz="1600" dirty="0"/>
              <a:t>En archivos de extensiones de texto delimitado con extensiones habituales (por ejemplo, JSON) el filtro que trae Studio de fábrica se queda corto.</a:t>
            </a:r>
          </a:p>
          <a:p>
            <a:pPr marL="285750" lvl="0" indent="-285750" algn="just">
              <a:buFont typeface="Wingdings" panose="05000000000000000000" pitchFamily="2" charset="2"/>
              <a:buChar char="q"/>
            </a:pPr>
            <a:r>
              <a:rPr lang="es-ES" sz="1600" dirty="0"/>
              <a:t>Si la extensión es poco habitual, Studio seguramente no reconocerá el archivo al carecer de un filtro propio, por lo que ni siquiera podremos importarlo en un proyecto sin crear un filtro antes.</a:t>
            </a:r>
          </a:p>
          <a:p>
            <a:pPr marL="285750" lvl="0" indent="-285750" algn="just">
              <a:buFont typeface="Wingdings" panose="05000000000000000000" pitchFamily="2" charset="2"/>
              <a:buChar char="q"/>
            </a:pPr>
            <a:r>
              <a:rPr lang="es-ES" sz="1600" dirty="0"/>
              <a:t>También necesitamos el filtro para añadir las etiquetas HTML y las variables y modificar su comportamiento y aspecto en el </a:t>
            </a:r>
            <a:r>
              <a:rPr lang="es-ES" sz="1600" b="1" dirty="0"/>
              <a:t>Editor</a:t>
            </a:r>
            <a:r>
              <a:rPr lang="es-ES" sz="1600" dirty="0"/>
              <a:t> de Studio.</a:t>
            </a:r>
            <a:endParaRPr sz="1600" dirty="0"/>
          </a:p>
        </p:txBody>
      </p:sp>
    </p:spTree>
    <p:extLst>
      <p:ext uri="{BB962C8B-B14F-4D97-AF65-F5344CB8AC3E}">
        <p14:creationId xmlns:p14="http://schemas.microsoft.com/office/powerpoint/2010/main" val="1902508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8</a:t>
            </a:fld>
            <a:endParaRPr>
              <a:solidFill>
                <a:srgbClr val="FFFFFF"/>
              </a:solidFill>
            </a:endParaRPr>
          </a:p>
        </p:txBody>
      </p:sp>
      <p:sp>
        <p:nvSpPr>
          <p:cNvPr id="840" name="Google Shape;840;p35"/>
          <p:cNvSpPr txBox="1">
            <a:spLocks noGrp="1"/>
          </p:cNvSpPr>
          <p:nvPr>
            <p:ph type="body" idx="4294967295"/>
          </p:nvPr>
        </p:nvSpPr>
        <p:spPr>
          <a:xfrm>
            <a:off x="376928" y="424701"/>
            <a:ext cx="8016214" cy="296143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Diferencias con los archivos XML</a:t>
            </a:r>
          </a:p>
          <a:p>
            <a:pPr marL="285750" lvl="0" indent="-285750" algn="just">
              <a:buFont typeface="Wingdings" panose="05000000000000000000" pitchFamily="2" charset="2"/>
              <a:buChar char="q"/>
            </a:pPr>
            <a:r>
              <a:rPr lang="es-ES" sz="1600" dirty="0"/>
              <a:t>El texto traducible no está organizado mediante etiquetas, sino con patrones de apertura y de cierre que no siempre son coherentes.</a:t>
            </a:r>
          </a:p>
          <a:p>
            <a:pPr marL="285750" lvl="0" indent="-285750" algn="just">
              <a:buFont typeface="Wingdings" panose="05000000000000000000" pitchFamily="2" charset="2"/>
              <a:buChar char="q"/>
            </a:pPr>
            <a:r>
              <a:rPr lang="es-ES" sz="1600" dirty="0"/>
              <a:t>Por tanto, mientras que en XML sabemos que todo el contenido traducible está importado si se encuentra dentro de unas etiquetas concretas, en los archivos de texto delimitado es posible que se nos escape algo si hay errores en la sintaxis del archivo o si los patrones no son coherentes.</a:t>
            </a:r>
          </a:p>
          <a:p>
            <a:pPr marL="285750" lvl="0" indent="-285750" algn="just">
              <a:buFont typeface="Wingdings" panose="05000000000000000000" pitchFamily="2" charset="2"/>
              <a:buChar char="q"/>
            </a:pPr>
            <a:r>
              <a:rPr lang="es-ES" sz="1600" dirty="0"/>
              <a:t>Por tanto, como veremos en los ejemplos, conviene llevar a cabo la pseudotraducción con todos estos archivos antes de enviarlos a traducir para comprobar que no hayamos dejado nada traducible sin importar o que no hayamos importado texto no traducible por error.</a:t>
            </a:r>
            <a:endParaRPr sz="1600" dirty="0"/>
          </a:p>
        </p:txBody>
      </p:sp>
    </p:spTree>
    <p:extLst>
      <p:ext uri="{BB962C8B-B14F-4D97-AF65-F5344CB8AC3E}">
        <p14:creationId xmlns:p14="http://schemas.microsoft.com/office/powerpoint/2010/main" val="3310177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7"/>
          <p:cNvSpPr txBox="1">
            <a:spLocks noGrp="1"/>
          </p:cNvSpPr>
          <p:nvPr>
            <p:ph type="ctrTitle"/>
          </p:nvPr>
        </p:nvSpPr>
        <p:spPr>
          <a:xfrm>
            <a:off x="685800" y="1659550"/>
            <a:ext cx="42525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A400"/>
                </a:solidFill>
              </a:rPr>
              <a:t>1.</a:t>
            </a:r>
            <a:endParaRPr dirty="0">
              <a:solidFill>
                <a:srgbClr val="FFA400"/>
              </a:solidFill>
            </a:endParaRPr>
          </a:p>
          <a:p>
            <a:pPr marL="0" lvl="0" indent="0" algn="l" rtl="0">
              <a:spcBef>
                <a:spcPts val="0"/>
              </a:spcBef>
              <a:spcAft>
                <a:spcPts val="0"/>
              </a:spcAft>
              <a:buNone/>
            </a:pPr>
            <a:r>
              <a:rPr lang="en" dirty="0"/>
              <a:t>¡Manos a la obra!</a:t>
            </a:r>
            <a:endParaRPr dirty="0"/>
          </a:p>
        </p:txBody>
      </p:sp>
      <p:sp>
        <p:nvSpPr>
          <p:cNvPr id="650" name="Google Shape;650;p17"/>
          <p:cNvSpPr txBox="1">
            <a:spLocks noGrp="1"/>
          </p:cNvSpPr>
          <p:nvPr>
            <p:ph type="subTitle" idx="1"/>
          </p:nvPr>
        </p:nvSpPr>
        <p:spPr>
          <a:xfrm>
            <a:off x="685800" y="2687652"/>
            <a:ext cx="42525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Vamos a crear el primer filtro</a:t>
            </a:r>
            <a:endParaRPr dirty="0"/>
          </a:p>
        </p:txBody>
      </p:sp>
    </p:spTree>
  </p:cSld>
  <p:clrMapOvr>
    <a:masterClrMapping/>
  </p:clrMapOvr>
</p:sld>
</file>

<file path=ppt/theme/theme1.xml><?xml version="1.0" encoding="utf-8"?>
<a:theme xmlns:a="http://schemas.openxmlformats.org/drawingml/2006/main" name="War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2349</TotalTime>
  <Words>2116</Words>
  <Application>Microsoft Office PowerPoint</Application>
  <PresentationFormat>Presentación en pantalla (16:9)</PresentationFormat>
  <Paragraphs>212</Paragraphs>
  <Slides>39</Slides>
  <Notes>39</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39</vt:i4>
      </vt:variant>
    </vt:vector>
  </HeadingPairs>
  <TitlesOfParts>
    <vt:vector size="46" baseType="lpstr">
      <vt:lpstr>Montserrat</vt:lpstr>
      <vt:lpstr>Montserrat ExtraBold</vt:lpstr>
      <vt:lpstr>Montserrat Light</vt:lpstr>
      <vt:lpstr>Wingdings</vt:lpstr>
      <vt:lpstr>Arial</vt:lpstr>
      <vt:lpstr>Wart template</vt:lpstr>
      <vt:lpstr>1_Wart template</vt:lpstr>
      <vt:lpstr>Creación de filtros de archivos de texto delimitado para Studio Studio</vt:lpstr>
      <vt:lpstr>¿Qué vamos a ver en esta sesión?</vt:lpstr>
      <vt:lpstr>Creación de filtros</vt:lpstr>
      <vt:lpstr>Presentación de PowerPoint</vt:lpstr>
      <vt:lpstr>Presentación de PowerPoint</vt:lpstr>
      <vt:lpstr>Creación de filtros en Studio Studio</vt:lpstr>
      <vt:lpstr>Presentación de PowerPoint</vt:lpstr>
      <vt:lpstr>Presentación de PowerPoint</vt:lpstr>
      <vt:lpstr>1. ¡Manos a la obra!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¡Que no pare la cosa!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 da tiempo…</vt:lpstr>
      <vt:lpstr>Presentación de PowerPoint</vt:lpstr>
      <vt:lpstr>Esto es todo de momento…</vt:lpstr>
      <vt:lpstr>Recursos de interés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Expresiones regulares en Trados Studio y memoQ</dc:title>
  <dc:creator>José Manuel Manteca</dc:creator>
  <cp:lastModifiedBy>José Manuel Manteca</cp:lastModifiedBy>
  <cp:revision>347</cp:revision>
  <dcterms:modified xsi:type="dcterms:W3CDTF">2022-11-29T10:47:08Z</dcterms:modified>
</cp:coreProperties>
</file>