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7"/>
  </p:notesMasterIdLst>
  <p:sldIdLst>
    <p:sldId id="256" r:id="rId2"/>
    <p:sldId id="257" r:id="rId3"/>
    <p:sldId id="258" r:id="rId4"/>
    <p:sldId id="342" r:id="rId5"/>
    <p:sldId id="374" r:id="rId6"/>
    <p:sldId id="343" r:id="rId7"/>
    <p:sldId id="346" r:id="rId8"/>
    <p:sldId id="347" r:id="rId9"/>
    <p:sldId id="348" r:id="rId10"/>
    <p:sldId id="349" r:id="rId11"/>
    <p:sldId id="350" r:id="rId12"/>
    <p:sldId id="353" r:id="rId13"/>
    <p:sldId id="352" r:id="rId14"/>
    <p:sldId id="373" r:id="rId15"/>
    <p:sldId id="385" r:id="rId16"/>
    <p:sldId id="386" r:id="rId17"/>
    <p:sldId id="354" r:id="rId18"/>
    <p:sldId id="355" r:id="rId19"/>
    <p:sldId id="356" r:id="rId20"/>
    <p:sldId id="357" r:id="rId21"/>
    <p:sldId id="358" r:id="rId22"/>
    <p:sldId id="382" r:id="rId23"/>
    <p:sldId id="388" r:id="rId24"/>
    <p:sldId id="359" r:id="rId25"/>
    <p:sldId id="360" r:id="rId26"/>
    <p:sldId id="362" r:id="rId27"/>
    <p:sldId id="361" r:id="rId28"/>
    <p:sldId id="365" r:id="rId29"/>
    <p:sldId id="363" r:id="rId30"/>
    <p:sldId id="366" r:id="rId31"/>
    <p:sldId id="367" r:id="rId32"/>
    <p:sldId id="368" r:id="rId33"/>
    <p:sldId id="369" r:id="rId34"/>
    <p:sldId id="370" r:id="rId35"/>
    <p:sldId id="372" r:id="rId36"/>
    <p:sldId id="375" r:id="rId37"/>
    <p:sldId id="377" r:id="rId38"/>
    <p:sldId id="378" r:id="rId39"/>
    <p:sldId id="379" r:id="rId40"/>
    <p:sldId id="380" r:id="rId41"/>
    <p:sldId id="381" r:id="rId42"/>
    <p:sldId id="384" r:id="rId43"/>
    <p:sldId id="390" r:id="rId44"/>
    <p:sldId id="389" r:id="rId45"/>
    <p:sldId id="315" r:id="rId46"/>
  </p:sldIdLst>
  <p:sldSz cx="9144000" cy="5143500" type="screen16x9"/>
  <p:notesSz cx="6858000" cy="9144000"/>
  <p:embeddedFontLst>
    <p:embeddedFont>
      <p:font typeface="Bebas Neue" panose="020B0606020202050201" pitchFamily="34" charset="0"/>
      <p:regular r:id="rId48"/>
    </p:embeddedFont>
    <p:embeddedFont>
      <p:font typeface="Fira Code" panose="020B0809050000020004" pitchFamily="49" charset="0"/>
      <p:regular r:id="rId49"/>
      <p:bold r:id="rId50"/>
    </p:embeddedFont>
    <p:embeddedFont>
      <p:font typeface="Fira Code Light" panose="020B0809050000020004" pitchFamily="49" charset="0"/>
      <p:regular r:id="rId51"/>
      <p:bold r:id="rId52"/>
    </p:embeddedFont>
    <p:embeddedFont>
      <p:font typeface="Helvetica" panose="020B0604020202020204" pitchFamily="34" charset="0"/>
      <p:regular r:id="rId53"/>
      <p:bold r:id="rId54"/>
      <p:italic r:id="rId55"/>
      <p:boldItalic r:id="rId56"/>
    </p:embeddedFont>
    <p:embeddedFont>
      <p:font typeface="Open Sans" panose="020B0606030504020204" pitchFamily="34" charset="0"/>
      <p:regular r:id="rId57"/>
      <p:bold r:id="rId58"/>
      <p:italic r:id="rId59"/>
      <p:boldItalic r:id="rId60"/>
    </p:embeddedFont>
    <p:embeddedFont>
      <p:font typeface="Oswald" pitchFamily="2" charset="0"/>
      <p:regular r:id="rId61"/>
      <p:bold r:id="rId62"/>
    </p:embeddedFont>
    <p:embeddedFont>
      <p:font typeface="Roboto Condensed Light" panose="02000000000000000000" pitchFamily="2" charset="0"/>
      <p:regular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7B2FEB-CAAE-45C4-86CF-4F3B0564AB99}">
  <a:tblStyle styleId="{A27B2FEB-CAAE-45C4-86CF-4F3B0564AB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200" d="100"/>
          <a:sy n="200" d="100"/>
        </p:scale>
        <p:origin x="654" y="-11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9d68ab4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9d68ab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3327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243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657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086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2887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117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429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9163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70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f658401715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f658401715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581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65840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6584017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621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806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195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6161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1057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765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6636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6461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2086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710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ad8134eea_0_2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ad8134eea_0_2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977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1284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2713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5261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1653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3777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01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105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6926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691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fad8134eea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fad8134eea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6408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8864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2630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9d68ab4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9d68ab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6702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23656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6584017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6584017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303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fad8134eea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fad8134eea_0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820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989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fad8134ee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fad8134ee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864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fad8134ee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fad8134ee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52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fad8134ee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fad8134ee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5200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0000" y="7401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2"/>
          <p:cNvSpPr txBox="1">
            <a:spLocks noGrp="1"/>
          </p:cNvSpPr>
          <p:nvPr>
            <p:ph type="ctrTitle"/>
          </p:nvPr>
        </p:nvSpPr>
        <p:spPr>
          <a:xfrm>
            <a:off x="926425" y="1317325"/>
            <a:ext cx="4087800" cy="1607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000" b="1">
                <a:solidFill>
                  <a:schemeClr val="dk2"/>
                </a:solidFill>
                <a:latin typeface="Oswald"/>
                <a:ea typeface="Oswald"/>
                <a:cs typeface="Oswald"/>
                <a:sym typeface="Oswa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dirty="0"/>
          </a:p>
        </p:txBody>
      </p:sp>
      <p:sp>
        <p:nvSpPr>
          <p:cNvPr id="11" name="Google Shape;11;p2"/>
          <p:cNvSpPr txBox="1">
            <a:spLocks noGrp="1"/>
          </p:cNvSpPr>
          <p:nvPr>
            <p:ph type="subTitle" idx="1"/>
          </p:nvPr>
        </p:nvSpPr>
        <p:spPr>
          <a:xfrm>
            <a:off x="926425" y="3090600"/>
            <a:ext cx="2966400" cy="42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dk2"/>
                </a:solidFill>
                <a:latin typeface="Fira Code Light"/>
                <a:ea typeface="Fira Code Light"/>
                <a:cs typeface="Fira Code Light"/>
                <a:sym typeface="Fira Code Ligh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8424000" y="209250"/>
            <a:ext cx="433550" cy="78899"/>
            <a:chOff x="8424000" y="285450"/>
            <a:chExt cx="433550" cy="78899"/>
          </a:xfrm>
        </p:grpSpPr>
        <p:cxnSp>
          <p:nvCxnSpPr>
            <p:cNvPr id="13" name="Google Shape;13;p2"/>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14" name="Google Shape;14;p2"/>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 name="Google Shape;15;p2"/>
            <p:cNvGrpSpPr/>
            <p:nvPr/>
          </p:nvGrpSpPr>
          <p:grpSpPr>
            <a:xfrm>
              <a:off x="8785929" y="285450"/>
              <a:ext cx="71621" cy="78899"/>
              <a:chOff x="3621700" y="273825"/>
              <a:chExt cx="100875" cy="111125"/>
            </a:xfrm>
          </p:grpSpPr>
          <p:cxnSp>
            <p:nvCxnSpPr>
              <p:cNvPr id="16" name="Google Shape;16;p2"/>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17" name="Google Shape;17;p2"/>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5FE844F9-66A2-DDAF-5414-D500DB37D20A}"/>
              </a:ext>
            </a:extLst>
          </p:cNvPr>
          <p:cNvSpPr>
            <a:spLocks noGrp="1"/>
          </p:cNvSpPr>
          <p:nvPr>
            <p:ph type="dt" sz="half" idx="10"/>
          </p:nvPr>
        </p:nvSpPr>
        <p:spPr/>
        <p:txBody>
          <a:bodyPr/>
          <a:lstStyle>
            <a:lvl1pPr>
              <a:defRPr>
                <a:latin typeface="Oswald" pitchFamily="2" charset="0"/>
              </a:defRPr>
            </a:lvl1pPr>
          </a:lstStyle>
          <a:p>
            <a:r>
              <a:rPr lang="es-ES" dirty="0"/>
              <a:t>23/11/2022</a:t>
            </a:r>
          </a:p>
        </p:txBody>
      </p:sp>
      <p:sp>
        <p:nvSpPr>
          <p:cNvPr id="3" name="Marcador de pie de página 2">
            <a:extLst>
              <a:ext uri="{FF2B5EF4-FFF2-40B4-BE49-F238E27FC236}">
                <a16:creationId xmlns:a16="http://schemas.microsoft.com/office/drawing/2014/main" id="{5AF7711B-E2D0-5674-4DCD-F7E9D75068BF}"/>
              </a:ext>
            </a:extLst>
          </p:cNvPr>
          <p:cNvSpPr>
            <a:spLocks noGrp="1"/>
          </p:cNvSpPr>
          <p:nvPr>
            <p:ph type="ftr" sz="quarter" idx="11"/>
          </p:nvPr>
        </p:nvSpPr>
        <p:spPr/>
        <p:txBody>
          <a:bodyPr/>
          <a:lstStyle>
            <a:lvl1pPr>
              <a:defRPr>
                <a:latin typeface="Oswald" pitchFamily="2" charset="0"/>
              </a:defRPr>
            </a:lvl1pPr>
          </a:lstStyle>
          <a:p>
            <a:r>
              <a:rPr lang="es-ES" dirty="0"/>
              <a:t>José Manuel Manteca Merino</a:t>
            </a:r>
          </a:p>
        </p:txBody>
      </p:sp>
      <p:sp>
        <p:nvSpPr>
          <p:cNvPr id="4" name="Marcador de número de diapositiva 3">
            <a:extLst>
              <a:ext uri="{FF2B5EF4-FFF2-40B4-BE49-F238E27FC236}">
                <a16:creationId xmlns:a16="http://schemas.microsoft.com/office/drawing/2014/main" id="{B6F14D9E-08F6-C5F4-D8A9-960B17922493}"/>
              </a:ext>
            </a:extLst>
          </p:cNvPr>
          <p:cNvSpPr>
            <a:spLocks noGrp="1"/>
          </p:cNvSpPr>
          <p:nvPr>
            <p:ph type="sldNum" sz="quarter" idx="12"/>
          </p:nvPr>
        </p:nvSpPr>
        <p:spPr/>
        <p:txBody>
          <a:bodyPr/>
          <a:lstStyle>
            <a:lvl1pPr>
              <a:defRPr>
                <a:latin typeface="Oswald" pitchFamily="2" charset="0"/>
              </a:defRPr>
            </a:lvl1pPr>
          </a:lstStyle>
          <a:p>
            <a:fld id="{BAC9DE54-7CD0-4BB8-BBB6-76289D77A8B4}" type="slidenum">
              <a:rPr lang="es-ES" smtClean="0"/>
              <a:pPr/>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4EAE1843-380C-A895-F3EE-E7106E3C705E}"/>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userDrawn="1">
  <p:cSld name="CUSTOM_8">
    <p:spTree>
      <p:nvGrpSpPr>
        <p:cNvPr id="1" name="Shape 282"/>
        <p:cNvGrpSpPr/>
        <p:nvPr/>
      </p:nvGrpSpPr>
      <p:grpSpPr>
        <a:xfrm>
          <a:off x="0" y="0"/>
          <a:ext cx="0" cy="0"/>
          <a:chOff x="0" y="0"/>
          <a:chExt cx="0" cy="0"/>
        </a:xfrm>
      </p:grpSpPr>
      <p:grpSp>
        <p:nvGrpSpPr>
          <p:cNvPr id="284" name="Google Shape;284;p25"/>
          <p:cNvGrpSpPr/>
          <p:nvPr/>
        </p:nvGrpSpPr>
        <p:grpSpPr>
          <a:xfrm>
            <a:off x="286625" y="3999999"/>
            <a:ext cx="145867" cy="958251"/>
            <a:chOff x="286625" y="3923799"/>
            <a:chExt cx="145867" cy="958251"/>
          </a:xfrm>
        </p:grpSpPr>
        <p:sp>
          <p:nvSpPr>
            <p:cNvPr id="285" name="Google Shape;285;p25"/>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6" name="Google Shape;286;p25"/>
            <p:cNvGrpSpPr/>
            <p:nvPr/>
          </p:nvGrpSpPr>
          <p:grpSpPr>
            <a:xfrm>
              <a:off x="298112" y="4342643"/>
              <a:ext cx="110182" cy="126862"/>
              <a:chOff x="281100" y="2027800"/>
              <a:chExt cx="140700" cy="162000"/>
            </a:xfrm>
          </p:grpSpPr>
          <p:sp>
            <p:nvSpPr>
              <p:cNvPr id="287" name="Google Shape;287;p25"/>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8" name="Google Shape;288;p25"/>
              <p:cNvGrpSpPr/>
              <p:nvPr/>
            </p:nvGrpSpPr>
            <p:grpSpPr>
              <a:xfrm>
                <a:off x="308875" y="2088450"/>
                <a:ext cx="85200" cy="40700"/>
                <a:chOff x="308875" y="2087000"/>
                <a:chExt cx="85200" cy="40700"/>
              </a:xfrm>
            </p:grpSpPr>
            <p:cxnSp>
              <p:nvCxnSpPr>
                <p:cNvPr id="289" name="Google Shape;289;p25"/>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25"/>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91" name="Google Shape;291;p25"/>
            <p:cNvGrpSpPr/>
            <p:nvPr/>
          </p:nvGrpSpPr>
          <p:grpSpPr>
            <a:xfrm>
              <a:off x="286625" y="3923799"/>
              <a:ext cx="133200" cy="133200"/>
              <a:chOff x="286625" y="3648899"/>
              <a:chExt cx="133200" cy="133200"/>
            </a:xfrm>
          </p:grpSpPr>
          <p:sp>
            <p:nvSpPr>
              <p:cNvPr id="292" name="Google Shape;292;p25"/>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5"/>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95" name="Google Shape;295;p25"/>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6" name="Google Shape;296;p25"/>
          <p:cNvGrpSpPr/>
          <p:nvPr/>
        </p:nvGrpSpPr>
        <p:grpSpPr>
          <a:xfrm>
            <a:off x="8424000" y="209250"/>
            <a:ext cx="433550" cy="78899"/>
            <a:chOff x="8424000" y="285450"/>
            <a:chExt cx="433550" cy="78899"/>
          </a:xfrm>
        </p:grpSpPr>
        <p:cxnSp>
          <p:nvCxnSpPr>
            <p:cNvPr id="297" name="Google Shape;297;p25"/>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298" name="Google Shape;298;p25"/>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9" name="Google Shape;299;p25"/>
            <p:cNvGrpSpPr/>
            <p:nvPr/>
          </p:nvGrpSpPr>
          <p:grpSpPr>
            <a:xfrm>
              <a:off x="8785929" y="285450"/>
              <a:ext cx="71621" cy="78899"/>
              <a:chOff x="3621700" y="273825"/>
              <a:chExt cx="100875" cy="111125"/>
            </a:xfrm>
          </p:grpSpPr>
          <p:cxnSp>
            <p:nvCxnSpPr>
              <p:cNvPr id="300" name="Google Shape;300;p25"/>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01" name="Google Shape;301;p25"/>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grpSp>
        <p:nvGrpSpPr>
          <p:cNvPr id="302" name="Google Shape;302;p25"/>
          <p:cNvGrpSpPr/>
          <p:nvPr/>
        </p:nvGrpSpPr>
        <p:grpSpPr>
          <a:xfrm>
            <a:off x="299286" y="189025"/>
            <a:ext cx="133205" cy="119344"/>
            <a:chOff x="222150" y="185025"/>
            <a:chExt cx="170100" cy="152400"/>
          </a:xfrm>
        </p:grpSpPr>
        <p:cxnSp>
          <p:nvCxnSpPr>
            <p:cNvPr id="303" name="Google Shape;303;p25"/>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04" name="Google Shape;304;p25"/>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05" name="Google Shape;305;p25"/>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sp>
        <p:nvSpPr>
          <p:cNvPr id="2" name="Título 1">
            <a:extLst>
              <a:ext uri="{FF2B5EF4-FFF2-40B4-BE49-F238E27FC236}">
                <a16:creationId xmlns:a16="http://schemas.microsoft.com/office/drawing/2014/main" id="{A1355C39-6591-3FBF-D2A6-90722915FDD7}"/>
              </a:ext>
            </a:extLst>
          </p:cNvPr>
          <p:cNvSpPr>
            <a:spLocks noGrp="1"/>
          </p:cNvSpPr>
          <p:nvPr>
            <p:ph type="title"/>
          </p:nvPr>
        </p:nvSpPr>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C44FCDB5-CCA7-4FBB-E439-8A77AAF28D60}"/>
              </a:ext>
            </a:extLst>
          </p:cNvPr>
          <p:cNvSpPr>
            <a:spLocks noGrp="1"/>
          </p:cNvSpPr>
          <p:nvPr>
            <p:ph type="dt" sz="half" idx="10"/>
          </p:nvPr>
        </p:nvSpPr>
        <p:spPr/>
        <p:txBody>
          <a:bodyPr/>
          <a:lstStyle/>
          <a:p>
            <a:r>
              <a:rPr lang="es-ES" dirty="0"/>
              <a:t>23/11/2022</a:t>
            </a:r>
          </a:p>
        </p:txBody>
      </p:sp>
      <p:sp>
        <p:nvSpPr>
          <p:cNvPr id="4" name="Marcador de pie de página 3">
            <a:extLst>
              <a:ext uri="{FF2B5EF4-FFF2-40B4-BE49-F238E27FC236}">
                <a16:creationId xmlns:a16="http://schemas.microsoft.com/office/drawing/2014/main" id="{392A2469-BE59-BEC1-BF3E-9D4FE169A4BD}"/>
              </a:ext>
            </a:extLst>
          </p:cNvPr>
          <p:cNvSpPr>
            <a:spLocks noGrp="1"/>
          </p:cNvSpPr>
          <p:nvPr>
            <p:ph type="ftr" sz="quarter" idx="11"/>
          </p:nvPr>
        </p:nvSpPr>
        <p:spPr/>
        <p:txBody>
          <a:bodyPr/>
          <a:lstStyle/>
          <a:p>
            <a:r>
              <a:rPr lang="es-ES" dirty="0"/>
              <a:t>José Manuel Manteca Merino</a:t>
            </a:r>
          </a:p>
        </p:txBody>
      </p:sp>
      <p:sp>
        <p:nvSpPr>
          <p:cNvPr id="5" name="Marcador de número de diapositiva 4">
            <a:extLst>
              <a:ext uri="{FF2B5EF4-FFF2-40B4-BE49-F238E27FC236}">
                <a16:creationId xmlns:a16="http://schemas.microsoft.com/office/drawing/2014/main" id="{B776A2C6-653D-E8F7-E50B-F8BC20BBF92B}"/>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8" name="Imagen 7" descr="Logotipo, nombre de la empresa&#10;&#10;Descripción generada automáticamente">
            <a:extLst>
              <a:ext uri="{FF2B5EF4-FFF2-40B4-BE49-F238E27FC236}">
                <a16:creationId xmlns:a16="http://schemas.microsoft.com/office/drawing/2014/main" id="{E5ACFD19-5F35-FA93-CE97-B441BD65834A}"/>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306"/>
        <p:cNvGrpSpPr/>
        <p:nvPr/>
      </p:nvGrpSpPr>
      <p:grpSpPr>
        <a:xfrm>
          <a:off x="0" y="0"/>
          <a:ext cx="0" cy="0"/>
          <a:chOff x="0" y="0"/>
          <a:chExt cx="0" cy="0"/>
        </a:xfrm>
      </p:grpSpPr>
      <p:grpSp>
        <p:nvGrpSpPr>
          <p:cNvPr id="308" name="Google Shape;308;p26"/>
          <p:cNvGrpSpPr/>
          <p:nvPr/>
        </p:nvGrpSpPr>
        <p:grpSpPr>
          <a:xfrm>
            <a:off x="286625" y="3999999"/>
            <a:ext cx="145867" cy="958251"/>
            <a:chOff x="286625" y="3923799"/>
            <a:chExt cx="145867" cy="958251"/>
          </a:xfrm>
        </p:grpSpPr>
        <p:sp>
          <p:nvSpPr>
            <p:cNvPr id="309" name="Google Shape;309;p26"/>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0" name="Google Shape;310;p26"/>
            <p:cNvGrpSpPr/>
            <p:nvPr/>
          </p:nvGrpSpPr>
          <p:grpSpPr>
            <a:xfrm>
              <a:off x="298112" y="4342643"/>
              <a:ext cx="110182" cy="126862"/>
              <a:chOff x="281100" y="2027800"/>
              <a:chExt cx="140700" cy="162000"/>
            </a:xfrm>
          </p:grpSpPr>
          <p:sp>
            <p:nvSpPr>
              <p:cNvPr id="311" name="Google Shape;311;p26"/>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12" name="Google Shape;312;p26"/>
              <p:cNvGrpSpPr/>
              <p:nvPr/>
            </p:nvGrpSpPr>
            <p:grpSpPr>
              <a:xfrm>
                <a:off x="308875" y="2088450"/>
                <a:ext cx="85200" cy="40700"/>
                <a:chOff x="308875" y="2087000"/>
                <a:chExt cx="85200" cy="40700"/>
              </a:xfrm>
            </p:grpSpPr>
            <p:cxnSp>
              <p:nvCxnSpPr>
                <p:cNvPr id="313" name="Google Shape;313;p26"/>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314" name="Google Shape;314;p26"/>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315" name="Google Shape;315;p26"/>
            <p:cNvGrpSpPr/>
            <p:nvPr/>
          </p:nvGrpSpPr>
          <p:grpSpPr>
            <a:xfrm>
              <a:off x="286625" y="3923799"/>
              <a:ext cx="133200" cy="133200"/>
              <a:chOff x="286625" y="3648899"/>
              <a:chExt cx="133200" cy="133200"/>
            </a:xfrm>
          </p:grpSpPr>
          <p:sp>
            <p:nvSpPr>
              <p:cNvPr id="316" name="Google Shape;316;p26"/>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17;p26"/>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19" name="Google Shape;319;p26"/>
          <p:cNvGrpSpPr/>
          <p:nvPr/>
        </p:nvGrpSpPr>
        <p:grpSpPr>
          <a:xfrm>
            <a:off x="8424000" y="209250"/>
            <a:ext cx="433550" cy="78899"/>
            <a:chOff x="8424000" y="285450"/>
            <a:chExt cx="433550" cy="78899"/>
          </a:xfrm>
        </p:grpSpPr>
        <p:cxnSp>
          <p:nvCxnSpPr>
            <p:cNvPr id="320" name="Google Shape;320;p26"/>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321" name="Google Shape;321;p26"/>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2" name="Google Shape;322;p26"/>
            <p:cNvGrpSpPr/>
            <p:nvPr/>
          </p:nvGrpSpPr>
          <p:grpSpPr>
            <a:xfrm>
              <a:off x="8785929" y="285450"/>
              <a:ext cx="71621" cy="78899"/>
              <a:chOff x="3621700" y="273825"/>
              <a:chExt cx="100875" cy="111125"/>
            </a:xfrm>
          </p:grpSpPr>
          <p:cxnSp>
            <p:nvCxnSpPr>
              <p:cNvPr id="323" name="Google Shape;323;p26"/>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24" name="Google Shape;324;p26"/>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grpSp>
        <p:nvGrpSpPr>
          <p:cNvPr id="325" name="Google Shape;325;p26"/>
          <p:cNvGrpSpPr/>
          <p:nvPr/>
        </p:nvGrpSpPr>
        <p:grpSpPr>
          <a:xfrm>
            <a:off x="299286" y="189025"/>
            <a:ext cx="133205" cy="119344"/>
            <a:chOff x="222150" y="185025"/>
            <a:chExt cx="170100" cy="152400"/>
          </a:xfrm>
        </p:grpSpPr>
        <p:cxnSp>
          <p:nvCxnSpPr>
            <p:cNvPr id="326" name="Google Shape;326;p26"/>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27" name="Google Shape;327;p26"/>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28" name="Google Shape;328;p26"/>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sp>
        <p:nvSpPr>
          <p:cNvPr id="2" name="Marcador de fecha 1">
            <a:extLst>
              <a:ext uri="{FF2B5EF4-FFF2-40B4-BE49-F238E27FC236}">
                <a16:creationId xmlns:a16="http://schemas.microsoft.com/office/drawing/2014/main" id="{7A660F9C-0463-20DA-0CDD-F4CCE11201F5}"/>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AEADEA05-84E1-6FB4-0B3C-AD3FDB1FB8B3}"/>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A629F81D-7551-1D53-1A9C-1F05051A04C3}"/>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321D3F6B-36EC-78B1-E86A-A9DA56CA6D5F}"/>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329"/>
        <p:cNvGrpSpPr/>
        <p:nvPr/>
      </p:nvGrpSpPr>
      <p:grpSpPr>
        <a:xfrm>
          <a:off x="0" y="0"/>
          <a:ext cx="0" cy="0"/>
          <a:chOff x="0" y="0"/>
          <a:chExt cx="0" cy="0"/>
        </a:xfrm>
      </p:grpSpPr>
      <p:grpSp>
        <p:nvGrpSpPr>
          <p:cNvPr id="331" name="Google Shape;331;p27"/>
          <p:cNvGrpSpPr/>
          <p:nvPr/>
        </p:nvGrpSpPr>
        <p:grpSpPr>
          <a:xfrm>
            <a:off x="286625" y="3999999"/>
            <a:ext cx="145867" cy="958251"/>
            <a:chOff x="286625" y="3923799"/>
            <a:chExt cx="145867" cy="958251"/>
          </a:xfrm>
        </p:grpSpPr>
        <p:sp>
          <p:nvSpPr>
            <p:cNvPr id="332" name="Google Shape;332;p2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3" name="Google Shape;333;p27"/>
            <p:cNvGrpSpPr/>
            <p:nvPr/>
          </p:nvGrpSpPr>
          <p:grpSpPr>
            <a:xfrm>
              <a:off x="298112" y="4342643"/>
              <a:ext cx="110182" cy="126862"/>
              <a:chOff x="281100" y="2027800"/>
              <a:chExt cx="140700" cy="162000"/>
            </a:xfrm>
          </p:grpSpPr>
          <p:sp>
            <p:nvSpPr>
              <p:cNvPr id="334" name="Google Shape;334;p2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5" name="Google Shape;335;p27"/>
              <p:cNvGrpSpPr/>
              <p:nvPr/>
            </p:nvGrpSpPr>
            <p:grpSpPr>
              <a:xfrm>
                <a:off x="308875" y="2088450"/>
                <a:ext cx="85200" cy="40700"/>
                <a:chOff x="308875" y="2087000"/>
                <a:chExt cx="85200" cy="40700"/>
              </a:xfrm>
            </p:grpSpPr>
            <p:cxnSp>
              <p:nvCxnSpPr>
                <p:cNvPr id="336" name="Google Shape;336;p2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2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338" name="Google Shape;338;p27"/>
            <p:cNvGrpSpPr/>
            <p:nvPr/>
          </p:nvGrpSpPr>
          <p:grpSpPr>
            <a:xfrm>
              <a:off x="286625" y="3923799"/>
              <a:ext cx="133200" cy="133200"/>
              <a:chOff x="286625" y="3648899"/>
              <a:chExt cx="133200" cy="133200"/>
            </a:xfrm>
          </p:grpSpPr>
          <p:sp>
            <p:nvSpPr>
              <p:cNvPr id="339" name="Google Shape;339;p2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42" name="Google Shape;342;p27"/>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3" name="Google Shape;343;p27"/>
          <p:cNvGrpSpPr/>
          <p:nvPr/>
        </p:nvGrpSpPr>
        <p:grpSpPr>
          <a:xfrm>
            <a:off x="8424000" y="209250"/>
            <a:ext cx="433550" cy="78899"/>
            <a:chOff x="8424000" y="285450"/>
            <a:chExt cx="433550" cy="78899"/>
          </a:xfrm>
        </p:grpSpPr>
        <p:cxnSp>
          <p:nvCxnSpPr>
            <p:cNvPr id="344" name="Google Shape;344;p27"/>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345" name="Google Shape;345;p27"/>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6" name="Google Shape;346;p27"/>
            <p:cNvGrpSpPr/>
            <p:nvPr/>
          </p:nvGrpSpPr>
          <p:grpSpPr>
            <a:xfrm>
              <a:off x="8785929" y="285450"/>
              <a:ext cx="71621" cy="78899"/>
              <a:chOff x="3621700" y="273825"/>
              <a:chExt cx="100875" cy="111125"/>
            </a:xfrm>
          </p:grpSpPr>
          <p:cxnSp>
            <p:nvCxnSpPr>
              <p:cNvPr id="347" name="Google Shape;347;p27"/>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48" name="Google Shape;348;p27"/>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grpSp>
        <p:nvGrpSpPr>
          <p:cNvPr id="349" name="Google Shape;349;p27"/>
          <p:cNvGrpSpPr/>
          <p:nvPr/>
        </p:nvGrpSpPr>
        <p:grpSpPr>
          <a:xfrm>
            <a:off x="299286" y="189025"/>
            <a:ext cx="133205" cy="119344"/>
            <a:chOff x="222150" y="185025"/>
            <a:chExt cx="170100" cy="152400"/>
          </a:xfrm>
        </p:grpSpPr>
        <p:cxnSp>
          <p:nvCxnSpPr>
            <p:cNvPr id="350" name="Google Shape;350;p2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1" name="Google Shape;351;p2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2" name="Google Shape;352;p2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353" name="Google Shape;353;p27"/>
          <p:cNvGrpSpPr/>
          <p:nvPr/>
        </p:nvGrpSpPr>
        <p:grpSpPr>
          <a:xfrm>
            <a:off x="1028975" y="1070563"/>
            <a:ext cx="2136214" cy="3002387"/>
            <a:chOff x="5380450" y="1070563"/>
            <a:chExt cx="2136214" cy="3002387"/>
          </a:xfrm>
        </p:grpSpPr>
        <p:sp>
          <p:nvSpPr>
            <p:cNvPr id="354" name="Google Shape;354;p27"/>
            <p:cNvSpPr/>
            <p:nvPr/>
          </p:nvSpPr>
          <p:spPr>
            <a:xfrm>
              <a:off x="6164625" y="1344650"/>
              <a:ext cx="1334100" cy="2405100"/>
            </a:xfrm>
            <a:prstGeom prst="roundRect">
              <a:avLst>
                <a:gd name="adj" fmla="val 0"/>
              </a:avLst>
            </a:prstGeom>
            <a:solidFill>
              <a:schemeClr val="accent3"/>
            </a:soli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27"/>
            <p:cNvSpPr/>
            <p:nvPr/>
          </p:nvSpPr>
          <p:spPr>
            <a:xfrm>
              <a:off x="6298575" y="1546875"/>
              <a:ext cx="1066200" cy="449700"/>
            </a:xfrm>
            <a:prstGeom prst="roundRect">
              <a:avLst>
                <a:gd name="adj" fmla="val 18711"/>
              </a:avLst>
            </a:pr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27"/>
            <p:cNvSpPr/>
            <p:nvPr/>
          </p:nvSpPr>
          <p:spPr>
            <a:xfrm>
              <a:off x="6298575" y="2078800"/>
              <a:ext cx="1066200" cy="999900"/>
            </a:xfrm>
            <a:prstGeom prst="roundRect">
              <a:avLst>
                <a:gd name="adj" fmla="val 7939"/>
              </a:avLst>
            </a:pr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27"/>
            <p:cNvSpPr/>
            <p:nvPr/>
          </p:nvSpPr>
          <p:spPr>
            <a:xfrm>
              <a:off x="6298575" y="3140800"/>
              <a:ext cx="1066200" cy="449700"/>
            </a:xfrm>
            <a:prstGeom prst="roundRect">
              <a:avLst>
                <a:gd name="adj" fmla="val 18711"/>
              </a:avLst>
            </a:pr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7"/>
            <p:cNvSpPr/>
            <p:nvPr/>
          </p:nvSpPr>
          <p:spPr>
            <a:xfrm>
              <a:off x="6146677" y="1070563"/>
              <a:ext cx="1369987" cy="3002387"/>
            </a:xfrm>
            <a:custGeom>
              <a:avLst/>
              <a:gdLst/>
              <a:ahLst/>
              <a:cxnLst/>
              <a:rect l="l" t="t" r="r" b="b"/>
              <a:pathLst>
                <a:path w="20528" h="44988" extrusionOk="0">
                  <a:moveTo>
                    <a:pt x="10264" y="1252"/>
                  </a:moveTo>
                  <a:cubicBezTo>
                    <a:pt x="10544" y="1252"/>
                    <a:pt x="10773" y="1481"/>
                    <a:pt x="10773" y="1760"/>
                  </a:cubicBezTo>
                  <a:cubicBezTo>
                    <a:pt x="10773" y="2041"/>
                    <a:pt x="10544" y="2270"/>
                    <a:pt x="10264" y="2270"/>
                  </a:cubicBezTo>
                  <a:cubicBezTo>
                    <a:pt x="9985" y="2270"/>
                    <a:pt x="9755" y="2041"/>
                    <a:pt x="9755" y="1760"/>
                  </a:cubicBezTo>
                  <a:cubicBezTo>
                    <a:pt x="9755" y="1481"/>
                    <a:pt x="9985" y="1252"/>
                    <a:pt x="10264" y="1252"/>
                  </a:cubicBezTo>
                  <a:close/>
                  <a:moveTo>
                    <a:pt x="11765" y="3221"/>
                  </a:moveTo>
                  <a:cubicBezTo>
                    <a:pt x="11887" y="3221"/>
                    <a:pt x="11984" y="3317"/>
                    <a:pt x="11984" y="3435"/>
                  </a:cubicBezTo>
                  <a:cubicBezTo>
                    <a:pt x="11984" y="3557"/>
                    <a:pt x="11887" y="3648"/>
                    <a:pt x="11765" y="3648"/>
                  </a:cubicBezTo>
                  <a:lnTo>
                    <a:pt x="8763" y="3648"/>
                  </a:lnTo>
                  <a:cubicBezTo>
                    <a:pt x="8641" y="3648"/>
                    <a:pt x="8545" y="3557"/>
                    <a:pt x="8545" y="3435"/>
                  </a:cubicBezTo>
                  <a:cubicBezTo>
                    <a:pt x="8545" y="3379"/>
                    <a:pt x="8570" y="3324"/>
                    <a:pt x="8611" y="3282"/>
                  </a:cubicBezTo>
                  <a:cubicBezTo>
                    <a:pt x="8646" y="3247"/>
                    <a:pt x="8702" y="3221"/>
                    <a:pt x="8763" y="3221"/>
                  </a:cubicBezTo>
                  <a:close/>
                  <a:moveTo>
                    <a:pt x="19322" y="5541"/>
                  </a:moveTo>
                  <a:cubicBezTo>
                    <a:pt x="19536" y="5541"/>
                    <a:pt x="19708" y="5715"/>
                    <a:pt x="19708" y="5929"/>
                  </a:cubicBezTo>
                  <a:lnTo>
                    <a:pt x="19708" y="38902"/>
                  </a:lnTo>
                  <a:cubicBezTo>
                    <a:pt x="19708" y="39116"/>
                    <a:pt x="19536" y="39289"/>
                    <a:pt x="19322" y="39289"/>
                  </a:cubicBezTo>
                  <a:lnTo>
                    <a:pt x="1206" y="39289"/>
                  </a:lnTo>
                  <a:cubicBezTo>
                    <a:pt x="993" y="39289"/>
                    <a:pt x="820" y="39116"/>
                    <a:pt x="820" y="38902"/>
                  </a:cubicBezTo>
                  <a:lnTo>
                    <a:pt x="820" y="5929"/>
                  </a:lnTo>
                  <a:cubicBezTo>
                    <a:pt x="820" y="5715"/>
                    <a:pt x="993" y="5541"/>
                    <a:pt x="1206" y="5541"/>
                  </a:cubicBezTo>
                  <a:close/>
                  <a:moveTo>
                    <a:pt x="10264" y="40607"/>
                  </a:moveTo>
                  <a:cubicBezTo>
                    <a:pt x="11145" y="40607"/>
                    <a:pt x="11857" y="41314"/>
                    <a:pt x="11857" y="42190"/>
                  </a:cubicBezTo>
                  <a:cubicBezTo>
                    <a:pt x="11857" y="43064"/>
                    <a:pt x="11145" y="43777"/>
                    <a:pt x="10264" y="43777"/>
                  </a:cubicBezTo>
                  <a:cubicBezTo>
                    <a:pt x="9384" y="43777"/>
                    <a:pt x="8677" y="43064"/>
                    <a:pt x="8677" y="42190"/>
                  </a:cubicBezTo>
                  <a:cubicBezTo>
                    <a:pt x="8677" y="41314"/>
                    <a:pt x="9384" y="40607"/>
                    <a:pt x="10264" y="40607"/>
                  </a:cubicBezTo>
                  <a:close/>
                  <a:moveTo>
                    <a:pt x="2098" y="1"/>
                  </a:moveTo>
                  <a:cubicBezTo>
                    <a:pt x="943" y="1"/>
                    <a:pt x="1" y="926"/>
                    <a:pt x="1" y="2061"/>
                  </a:cubicBezTo>
                  <a:lnTo>
                    <a:pt x="1" y="42927"/>
                  </a:lnTo>
                  <a:cubicBezTo>
                    <a:pt x="1" y="44067"/>
                    <a:pt x="943" y="44987"/>
                    <a:pt x="2098" y="44987"/>
                  </a:cubicBezTo>
                  <a:lnTo>
                    <a:pt x="18432" y="44987"/>
                  </a:lnTo>
                  <a:cubicBezTo>
                    <a:pt x="19586" y="44987"/>
                    <a:pt x="20527" y="44067"/>
                    <a:pt x="20527" y="42927"/>
                  </a:cubicBezTo>
                  <a:lnTo>
                    <a:pt x="20527" y="2061"/>
                  </a:lnTo>
                  <a:cubicBezTo>
                    <a:pt x="20527" y="926"/>
                    <a:pt x="19586" y="1"/>
                    <a:pt x="18432" y="1"/>
                  </a:cubicBezTo>
                  <a:close/>
                </a:path>
              </a:pathLst>
            </a:custGeom>
            <a:gradFill>
              <a:gsLst>
                <a:gs pos="0">
                  <a:srgbClr val="FFFFFF"/>
                </a:gs>
                <a:gs pos="100000">
                  <a:srgbClr val="C5C7F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9" name="Google Shape;359;p27"/>
            <p:cNvGrpSpPr/>
            <p:nvPr/>
          </p:nvGrpSpPr>
          <p:grpSpPr>
            <a:xfrm>
              <a:off x="5380450" y="1200275"/>
              <a:ext cx="1386600" cy="449700"/>
              <a:chOff x="5270675" y="1411375"/>
              <a:chExt cx="1386600" cy="449700"/>
            </a:xfrm>
          </p:grpSpPr>
          <p:sp>
            <p:nvSpPr>
              <p:cNvPr id="360" name="Google Shape;360;p27"/>
              <p:cNvSpPr/>
              <p:nvPr/>
            </p:nvSpPr>
            <p:spPr>
              <a:xfrm>
                <a:off x="5270675" y="1411375"/>
                <a:ext cx="1386600" cy="449700"/>
              </a:xfrm>
              <a:prstGeom prst="roundRect">
                <a:avLst>
                  <a:gd name="adj" fmla="val 18711"/>
                </a:avLst>
              </a:prstGeom>
              <a:gradFill>
                <a:gsLst>
                  <a:gs pos="0">
                    <a:schemeClr val="lt2"/>
                  </a:gs>
                  <a:gs pos="100000">
                    <a:srgbClr val="E57C85"/>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27"/>
              <p:cNvSpPr/>
              <p:nvPr/>
            </p:nvSpPr>
            <p:spPr>
              <a:xfrm>
                <a:off x="5370729" y="1459698"/>
                <a:ext cx="336576" cy="336718"/>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gradFill>
                <a:gsLst>
                  <a:gs pos="0">
                    <a:srgbClr val="FFFFFF"/>
                  </a:gs>
                  <a:gs pos="100000">
                    <a:srgbClr val="C5C7F4"/>
                  </a:gs>
                </a:gsLst>
                <a:lin ang="5400700" scaled="0"/>
              </a:gradFill>
              <a:ln>
                <a:noFill/>
              </a:ln>
              <a:effectLst>
                <a:outerShdw blurRad="57150" dist="19050" dir="5400000" algn="bl" rotWithShape="0">
                  <a:schemeClr val="dk1">
                    <a:alpha val="3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27"/>
              <p:cNvSpPr/>
              <p:nvPr/>
            </p:nvSpPr>
            <p:spPr>
              <a:xfrm>
                <a:off x="5433171" y="1520542"/>
                <a:ext cx="211691" cy="215028"/>
              </a:xfrm>
              <a:custGeom>
                <a:avLst/>
                <a:gdLst/>
                <a:ahLst/>
                <a:cxnLst/>
                <a:rect l="l" t="t" r="r" b="b"/>
                <a:pathLst>
                  <a:path w="21410" h="21753" extrusionOk="0">
                    <a:moveTo>
                      <a:pt x="10706" y="6083"/>
                    </a:moveTo>
                    <a:cubicBezTo>
                      <a:pt x="10835" y="6083"/>
                      <a:pt x="10966" y="6088"/>
                      <a:pt x="11098" y="6098"/>
                    </a:cubicBezTo>
                    <a:cubicBezTo>
                      <a:pt x="13419" y="6281"/>
                      <a:pt x="15307" y="8163"/>
                      <a:pt x="15491" y="10491"/>
                    </a:cubicBezTo>
                    <a:cubicBezTo>
                      <a:pt x="15709" y="13314"/>
                      <a:pt x="13478" y="15677"/>
                      <a:pt x="10700" y="15677"/>
                    </a:cubicBezTo>
                    <a:cubicBezTo>
                      <a:pt x="10574" y="15677"/>
                      <a:pt x="10447" y="15672"/>
                      <a:pt x="10320" y="15662"/>
                    </a:cubicBezTo>
                    <a:cubicBezTo>
                      <a:pt x="7991" y="15478"/>
                      <a:pt x="6109" y="13590"/>
                      <a:pt x="5927" y="11269"/>
                    </a:cubicBezTo>
                    <a:cubicBezTo>
                      <a:pt x="5702" y="8444"/>
                      <a:pt x="7927" y="6083"/>
                      <a:pt x="10706" y="6083"/>
                    </a:cubicBezTo>
                    <a:close/>
                    <a:moveTo>
                      <a:pt x="8134" y="0"/>
                    </a:moveTo>
                    <a:lnTo>
                      <a:pt x="7677" y="2883"/>
                    </a:lnTo>
                    <a:cubicBezTo>
                      <a:pt x="6808" y="3215"/>
                      <a:pt x="6006" y="3685"/>
                      <a:pt x="5304" y="4263"/>
                    </a:cubicBezTo>
                    <a:lnTo>
                      <a:pt x="2569" y="3215"/>
                    </a:lnTo>
                    <a:lnTo>
                      <a:pt x="1" y="7666"/>
                    </a:lnTo>
                    <a:lnTo>
                      <a:pt x="2271" y="9507"/>
                    </a:lnTo>
                    <a:cubicBezTo>
                      <a:pt x="2197" y="9953"/>
                      <a:pt x="2163" y="10411"/>
                      <a:pt x="2163" y="10879"/>
                    </a:cubicBezTo>
                    <a:cubicBezTo>
                      <a:pt x="2163" y="11343"/>
                      <a:pt x="2197" y="11806"/>
                      <a:pt x="2271" y="12252"/>
                    </a:cubicBezTo>
                    <a:lnTo>
                      <a:pt x="1" y="14089"/>
                    </a:lnTo>
                    <a:lnTo>
                      <a:pt x="2569" y="18545"/>
                    </a:lnTo>
                    <a:lnTo>
                      <a:pt x="5304" y="17497"/>
                    </a:lnTo>
                    <a:cubicBezTo>
                      <a:pt x="6006" y="18075"/>
                      <a:pt x="6808" y="18539"/>
                      <a:pt x="7677" y="18870"/>
                    </a:cubicBezTo>
                    <a:lnTo>
                      <a:pt x="8134" y="21753"/>
                    </a:lnTo>
                    <a:lnTo>
                      <a:pt x="13276" y="21753"/>
                    </a:lnTo>
                    <a:lnTo>
                      <a:pt x="13733" y="18870"/>
                    </a:lnTo>
                    <a:cubicBezTo>
                      <a:pt x="14604" y="18539"/>
                      <a:pt x="15404" y="18075"/>
                      <a:pt x="16114" y="17497"/>
                    </a:cubicBezTo>
                    <a:lnTo>
                      <a:pt x="18841" y="18545"/>
                    </a:lnTo>
                    <a:lnTo>
                      <a:pt x="21410" y="14089"/>
                    </a:lnTo>
                    <a:lnTo>
                      <a:pt x="19139" y="12252"/>
                    </a:lnTo>
                    <a:cubicBezTo>
                      <a:pt x="19213" y="11800"/>
                      <a:pt x="19253" y="11343"/>
                      <a:pt x="19253" y="10879"/>
                    </a:cubicBezTo>
                    <a:cubicBezTo>
                      <a:pt x="19253" y="10411"/>
                      <a:pt x="19213" y="9953"/>
                      <a:pt x="19139" y="9507"/>
                    </a:cubicBezTo>
                    <a:lnTo>
                      <a:pt x="21410" y="7666"/>
                    </a:lnTo>
                    <a:lnTo>
                      <a:pt x="18841" y="3215"/>
                    </a:lnTo>
                    <a:lnTo>
                      <a:pt x="16114" y="4263"/>
                    </a:lnTo>
                    <a:cubicBezTo>
                      <a:pt x="15404" y="3685"/>
                      <a:pt x="14604" y="3215"/>
                      <a:pt x="13733" y="2883"/>
                    </a:cubicBez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3" name="Google Shape;363;p27"/>
              <p:cNvGrpSpPr/>
              <p:nvPr/>
            </p:nvGrpSpPr>
            <p:grpSpPr>
              <a:xfrm>
                <a:off x="5794626" y="1542600"/>
                <a:ext cx="706512" cy="187247"/>
                <a:chOff x="5784976" y="732725"/>
                <a:chExt cx="706512" cy="187247"/>
              </a:xfrm>
            </p:grpSpPr>
            <p:sp>
              <p:nvSpPr>
                <p:cNvPr id="364" name="Google Shape;364;p27"/>
                <p:cNvSpPr/>
                <p:nvPr/>
              </p:nvSpPr>
              <p:spPr>
                <a:xfrm>
                  <a:off x="5784987" y="732725"/>
                  <a:ext cx="7065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27"/>
                <p:cNvSpPr/>
                <p:nvPr/>
              </p:nvSpPr>
              <p:spPr>
                <a:xfrm>
                  <a:off x="5784987" y="805955"/>
                  <a:ext cx="7065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27"/>
                <p:cNvSpPr/>
                <p:nvPr/>
              </p:nvSpPr>
              <p:spPr>
                <a:xfrm>
                  <a:off x="5784976" y="879172"/>
                  <a:ext cx="4653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7" name="Google Shape;367;p27"/>
            <p:cNvGrpSpPr/>
            <p:nvPr/>
          </p:nvGrpSpPr>
          <p:grpSpPr>
            <a:xfrm>
              <a:off x="5573850" y="3355500"/>
              <a:ext cx="381600" cy="356700"/>
              <a:chOff x="1062200" y="3366813"/>
              <a:chExt cx="381600" cy="356700"/>
            </a:xfrm>
          </p:grpSpPr>
          <p:sp>
            <p:nvSpPr>
              <p:cNvPr id="368" name="Google Shape;368;p27"/>
              <p:cNvSpPr/>
              <p:nvPr/>
            </p:nvSpPr>
            <p:spPr>
              <a:xfrm>
                <a:off x="1062200" y="3366813"/>
                <a:ext cx="381600" cy="356700"/>
              </a:xfrm>
              <a:prstGeom prst="roundRect">
                <a:avLst>
                  <a:gd name="adj" fmla="val 18293"/>
                </a:avLst>
              </a:prstGeom>
              <a:gradFill>
                <a:gsLst>
                  <a:gs pos="0">
                    <a:srgbClr val="3DB0FD"/>
                  </a:gs>
                  <a:gs pos="100000">
                    <a:srgbClr val="308EF7"/>
                  </a:gs>
                </a:gsLst>
                <a:lin ang="2698631"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9" name="Google Shape;369;p27"/>
              <p:cNvGrpSpPr/>
              <p:nvPr/>
            </p:nvGrpSpPr>
            <p:grpSpPr>
              <a:xfrm>
                <a:off x="1138484" y="3433275"/>
                <a:ext cx="229200" cy="229200"/>
                <a:chOff x="955447" y="3891500"/>
                <a:chExt cx="229200" cy="229200"/>
              </a:xfrm>
            </p:grpSpPr>
            <p:sp>
              <p:nvSpPr>
                <p:cNvPr id="370" name="Google Shape;370;p27"/>
                <p:cNvSpPr/>
                <p:nvPr/>
              </p:nvSpPr>
              <p:spPr>
                <a:xfrm>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27"/>
                <p:cNvSpPr/>
                <p:nvPr/>
              </p:nvSpPr>
              <p:spPr>
                <a:xfrm rot="5400000">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72" name="Google Shape;372;p27"/>
            <p:cNvGrpSpPr/>
            <p:nvPr/>
          </p:nvGrpSpPr>
          <p:grpSpPr>
            <a:xfrm rot="5400000">
              <a:off x="5462261" y="2839775"/>
              <a:ext cx="604800" cy="147600"/>
              <a:chOff x="7688649" y="828750"/>
              <a:chExt cx="604800" cy="147600"/>
            </a:xfrm>
          </p:grpSpPr>
          <p:sp>
            <p:nvSpPr>
              <p:cNvPr id="373" name="Google Shape;373;p27"/>
              <p:cNvSpPr/>
              <p:nvPr/>
            </p:nvSpPr>
            <p:spPr>
              <a:xfrm>
                <a:off x="8145849" y="828750"/>
                <a:ext cx="147600" cy="147600"/>
              </a:xfrm>
              <a:prstGeom prst="ellipse">
                <a:avLst/>
              </a:prstGeom>
              <a:gradFill>
                <a:gsLst>
                  <a:gs pos="0">
                    <a:srgbClr val="E9A984"/>
                  </a:gs>
                  <a:gs pos="100000">
                    <a:srgbClr val="E57C85"/>
                  </a:gs>
                </a:gsLst>
                <a:lin ang="2698631" scaled="0"/>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7"/>
              <p:cNvSpPr/>
              <p:nvPr/>
            </p:nvSpPr>
            <p:spPr>
              <a:xfrm>
                <a:off x="7917249" y="828750"/>
                <a:ext cx="147600" cy="147600"/>
              </a:xfrm>
              <a:prstGeom prst="ellipse">
                <a:avLst/>
              </a:prstGeom>
              <a:gradFill>
                <a:gsLst>
                  <a:gs pos="0">
                    <a:srgbClr val="FFF68E"/>
                  </a:gs>
                  <a:gs pos="100000">
                    <a:srgbClr val="FFD966"/>
                  </a:gs>
                </a:gsLst>
                <a:path path="circle">
                  <a:fillToRect l="50000" t="50000" r="50000" b="50000"/>
                </a:path>
                <a:tileRect/>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7"/>
              <p:cNvSpPr/>
              <p:nvPr/>
            </p:nvSpPr>
            <p:spPr>
              <a:xfrm>
                <a:off x="7688649" y="828750"/>
                <a:ext cx="147600" cy="147600"/>
              </a:xfrm>
              <a:prstGeom prst="ellipse">
                <a:avLst/>
              </a:prstGeom>
              <a:gradFill>
                <a:gsLst>
                  <a:gs pos="0">
                    <a:srgbClr val="8D90E1"/>
                  </a:gs>
                  <a:gs pos="100000">
                    <a:schemeClr val="accent6"/>
                  </a:gs>
                </a:gsLst>
                <a:lin ang="5400700" scaled="0"/>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76" name="Google Shape;376;p27"/>
          <p:cNvGrpSpPr/>
          <p:nvPr/>
        </p:nvGrpSpPr>
        <p:grpSpPr>
          <a:xfrm>
            <a:off x="2282900" y="2966425"/>
            <a:ext cx="1710600" cy="263700"/>
            <a:chOff x="2282900" y="800475"/>
            <a:chExt cx="1710600" cy="263700"/>
          </a:xfrm>
        </p:grpSpPr>
        <p:sp>
          <p:nvSpPr>
            <p:cNvPr id="377" name="Google Shape;377;p27"/>
            <p:cNvSpPr/>
            <p:nvPr/>
          </p:nvSpPr>
          <p:spPr>
            <a:xfrm>
              <a:off x="2282900" y="800475"/>
              <a:ext cx="1710600" cy="263700"/>
            </a:xfrm>
            <a:prstGeom prst="roundRect">
              <a:avLst>
                <a:gd name="adj" fmla="val 28586"/>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7"/>
            <p:cNvSpPr/>
            <p:nvPr/>
          </p:nvSpPr>
          <p:spPr>
            <a:xfrm>
              <a:off x="2375150" y="844350"/>
              <a:ext cx="177653" cy="175796"/>
            </a:xfrm>
            <a:custGeom>
              <a:avLst/>
              <a:gdLst/>
              <a:ahLst/>
              <a:cxnLst/>
              <a:rect l="l" t="t" r="r" b="b"/>
              <a:pathLst>
                <a:path w="8321" h="8234" extrusionOk="0">
                  <a:moveTo>
                    <a:pt x="3359" y="1750"/>
                  </a:moveTo>
                  <a:cubicBezTo>
                    <a:pt x="3774" y="1750"/>
                    <a:pt x="4188" y="1908"/>
                    <a:pt x="4501" y="2220"/>
                  </a:cubicBezTo>
                  <a:cubicBezTo>
                    <a:pt x="4808" y="2527"/>
                    <a:pt x="4976" y="2931"/>
                    <a:pt x="4976" y="3360"/>
                  </a:cubicBezTo>
                  <a:cubicBezTo>
                    <a:pt x="4976" y="3795"/>
                    <a:pt x="4808" y="4199"/>
                    <a:pt x="4501" y="4500"/>
                  </a:cubicBezTo>
                  <a:cubicBezTo>
                    <a:pt x="4188" y="4815"/>
                    <a:pt x="3775" y="4973"/>
                    <a:pt x="3362" y="4973"/>
                  </a:cubicBezTo>
                  <a:cubicBezTo>
                    <a:pt x="2948" y="4973"/>
                    <a:pt x="2534" y="4815"/>
                    <a:pt x="2219" y="4500"/>
                  </a:cubicBezTo>
                  <a:cubicBezTo>
                    <a:pt x="1917" y="4199"/>
                    <a:pt x="1749" y="3795"/>
                    <a:pt x="1749" y="3360"/>
                  </a:cubicBezTo>
                  <a:cubicBezTo>
                    <a:pt x="1749" y="2931"/>
                    <a:pt x="1917" y="2527"/>
                    <a:pt x="2219" y="2220"/>
                  </a:cubicBezTo>
                  <a:cubicBezTo>
                    <a:pt x="2537" y="1908"/>
                    <a:pt x="2946" y="1750"/>
                    <a:pt x="3359" y="1750"/>
                  </a:cubicBezTo>
                  <a:close/>
                  <a:moveTo>
                    <a:pt x="3362" y="1"/>
                  </a:moveTo>
                  <a:cubicBezTo>
                    <a:pt x="2501" y="1"/>
                    <a:pt x="1639" y="328"/>
                    <a:pt x="982" y="983"/>
                  </a:cubicBezTo>
                  <a:cubicBezTo>
                    <a:pt x="347" y="1621"/>
                    <a:pt x="0" y="2466"/>
                    <a:pt x="0" y="3360"/>
                  </a:cubicBezTo>
                  <a:cubicBezTo>
                    <a:pt x="0" y="4260"/>
                    <a:pt x="347" y="5104"/>
                    <a:pt x="982" y="5739"/>
                  </a:cubicBezTo>
                  <a:cubicBezTo>
                    <a:pt x="1641" y="6398"/>
                    <a:pt x="2500" y="6726"/>
                    <a:pt x="3359" y="6726"/>
                  </a:cubicBezTo>
                  <a:cubicBezTo>
                    <a:pt x="3937" y="6726"/>
                    <a:pt x="4510" y="6561"/>
                    <a:pt x="5027" y="6265"/>
                  </a:cubicBezTo>
                  <a:lnTo>
                    <a:pt x="6741" y="7979"/>
                  </a:lnTo>
                  <a:cubicBezTo>
                    <a:pt x="6914" y="8152"/>
                    <a:pt x="7139" y="8234"/>
                    <a:pt x="7359" y="8234"/>
                  </a:cubicBezTo>
                  <a:cubicBezTo>
                    <a:pt x="7584" y="8234"/>
                    <a:pt x="7808" y="8152"/>
                    <a:pt x="7978" y="7979"/>
                  </a:cubicBezTo>
                  <a:cubicBezTo>
                    <a:pt x="8320" y="7635"/>
                    <a:pt x="8320" y="7083"/>
                    <a:pt x="7978" y="6740"/>
                  </a:cubicBezTo>
                  <a:lnTo>
                    <a:pt x="6264" y="5033"/>
                  </a:lnTo>
                  <a:cubicBezTo>
                    <a:pt x="6556" y="4526"/>
                    <a:pt x="6725" y="3959"/>
                    <a:pt x="6725" y="3360"/>
                  </a:cubicBezTo>
                  <a:cubicBezTo>
                    <a:pt x="6725" y="2466"/>
                    <a:pt x="6377" y="1621"/>
                    <a:pt x="5738" y="983"/>
                  </a:cubicBezTo>
                  <a:cubicBezTo>
                    <a:pt x="5083" y="328"/>
                    <a:pt x="4223" y="1"/>
                    <a:pt x="3362" y="1"/>
                  </a:cubicBezTo>
                  <a:close/>
                </a:path>
              </a:pathLst>
            </a:custGeom>
            <a:gradFill>
              <a:gsLst>
                <a:gs pos="0">
                  <a:srgbClr val="E57C8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7"/>
            <p:cNvSpPr/>
            <p:nvPr/>
          </p:nvSpPr>
          <p:spPr>
            <a:xfrm>
              <a:off x="2663000" y="865783"/>
              <a:ext cx="1257000" cy="132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0" name="Google Shape;380;p27"/>
          <p:cNvGrpSpPr/>
          <p:nvPr/>
        </p:nvGrpSpPr>
        <p:grpSpPr>
          <a:xfrm>
            <a:off x="2740505" y="1862116"/>
            <a:ext cx="795391" cy="626114"/>
            <a:chOff x="7760767" y="1176066"/>
            <a:chExt cx="795391" cy="626114"/>
          </a:xfrm>
        </p:grpSpPr>
        <p:sp>
          <p:nvSpPr>
            <p:cNvPr id="381" name="Google Shape;381;p27"/>
            <p:cNvSpPr/>
            <p:nvPr/>
          </p:nvSpPr>
          <p:spPr>
            <a:xfrm>
              <a:off x="7760767" y="1176066"/>
              <a:ext cx="795391" cy="626114"/>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2" name="Google Shape;382;p27"/>
            <p:cNvGrpSpPr/>
            <p:nvPr/>
          </p:nvGrpSpPr>
          <p:grpSpPr>
            <a:xfrm>
              <a:off x="7815937" y="1292090"/>
              <a:ext cx="594430" cy="276787"/>
              <a:chOff x="7603656" y="1520706"/>
              <a:chExt cx="657046" cy="305943"/>
            </a:xfrm>
          </p:grpSpPr>
          <p:sp>
            <p:nvSpPr>
              <p:cNvPr id="383" name="Google Shape;383;p27"/>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27"/>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27"/>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27"/>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Marcador de fecha 1">
            <a:extLst>
              <a:ext uri="{FF2B5EF4-FFF2-40B4-BE49-F238E27FC236}">
                <a16:creationId xmlns:a16="http://schemas.microsoft.com/office/drawing/2014/main" id="{4F1B6FBE-A700-B8D1-0DB8-88399306E522}"/>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6410A80C-0A35-7F76-F78F-7F7BDD28DFE7}"/>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CA846F62-16BF-1DFA-9CE6-D3043B7B0EE1}"/>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BCAAC4E0-75F2-67A6-48BF-BBC99639167C}"/>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20000" y="1188900"/>
            <a:ext cx="7704000" cy="3380100"/>
          </a:xfrm>
          <a:prstGeom prst="rect">
            <a:avLst/>
          </a:prstGeom>
        </p:spPr>
        <p:txBody>
          <a:bodyPr spcFirstLastPara="1" wrap="square" lIns="91425" tIns="91425" rIns="91425" bIns="91425" anchor="ctr" anchorCtr="0">
            <a:noAutofit/>
          </a:bodyPr>
          <a:lstStyle>
            <a:lvl1pPr marL="457200" lvl="0" indent="-298450" rtl="0">
              <a:lnSpc>
                <a:spcPct val="100000"/>
              </a:lnSpc>
              <a:spcBef>
                <a:spcPts val="0"/>
              </a:spcBef>
              <a:spcAft>
                <a:spcPts val="0"/>
              </a:spcAft>
              <a:buClr>
                <a:schemeClr val="accent1"/>
              </a:buClr>
              <a:buSzPts val="1100"/>
              <a:buAutoNum type="arabicPeriod"/>
              <a:defRPr sz="100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33" name="Google Shape;33;p4"/>
          <p:cNvGrpSpPr/>
          <p:nvPr/>
        </p:nvGrpSpPr>
        <p:grpSpPr>
          <a:xfrm>
            <a:off x="8424000" y="209250"/>
            <a:ext cx="433550" cy="78899"/>
            <a:chOff x="8424000" y="285450"/>
            <a:chExt cx="433550" cy="78899"/>
          </a:xfrm>
        </p:grpSpPr>
        <p:cxnSp>
          <p:nvCxnSpPr>
            <p:cNvPr id="34" name="Google Shape;34;p4"/>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35" name="Google Shape;35;p4"/>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oogle Shape;36;p4"/>
            <p:cNvGrpSpPr/>
            <p:nvPr/>
          </p:nvGrpSpPr>
          <p:grpSpPr>
            <a:xfrm>
              <a:off x="8785929" y="285450"/>
              <a:ext cx="71621" cy="78899"/>
              <a:chOff x="3621700" y="273825"/>
              <a:chExt cx="100875" cy="111125"/>
            </a:xfrm>
          </p:grpSpPr>
          <p:cxnSp>
            <p:nvCxnSpPr>
              <p:cNvPr id="37" name="Google Shape;37;p4"/>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38" name="Google Shape;38;p4"/>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8B500E1B-01DA-1AD9-66D2-F80DB0E72687}"/>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E997C595-BB95-7540-BDF4-A1DAE1E31BA9}"/>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A14EC357-1F7D-9BE8-C6B7-12BBA927D0F8}"/>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976A5BE9-0532-EA18-E52E-7AF8438C2074}"/>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p:nvPr/>
        </p:nvSpPr>
        <p:spPr>
          <a:xfrm>
            <a:off x="720000" y="1188900"/>
            <a:ext cx="38031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5"/>
          <p:cNvSpPr/>
          <p:nvPr/>
        </p:nvSpPr>
        <p:spPr>
          <a:xfrm>
            <a:off x="4620900" y="1188900"/>
            <a:ext cx="38031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5"/>
          <p:cNvSpPr txBox="1">
            <a:spLocks noGrp="1"/>
          </p:cNvSpPr>
          <p:nvPr>
            <p:ph type="subTitle" idx="1"/>
          </p:nvPr>
        </p:nvSpPr>
        <p:spPr>
          <a:xfrm>
            <a:off x="1149300" y="2465950"/>
            <a:ext cx="2944500" cy="462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000" b="1">
                <a:solidFill>
                  <a:schemeClr val="dk2"/>
                </a:solidFill>
                <a:latin typeface="Oswald"/>
                <a:ea typeface="Oswald"/>
                <a:cs typeface="Oswald"/>
                <a:sym typeface="Oswal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 name="Google Shape;43;p5"/>
          <p:cNvSpPr txBox="1">
            <a:spLocks noGrp="1"/>
          </p:cNvSpPr>
          <p:nvPr>
            <p:ph type="subTitle" idx="2"/>
          </p:nvPr>
        </p:nvSpPr>
        <p:spPr>
          <a:xfrm>
            <a:off x="5126400" y="2558050"/>
            <a:ext cx="2944500" cy="277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000" b="1">
                <a:solidFill>
                  <a:schemeClr val="dk2"/>
                </a:solidFill>
                <a:latin typeface="Oswald"/>
                <a:ea typeface="Oswald"/>
                <a:cs typeface="Oswald"/>
                <a:sym typeface="Oswal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4" name="Google Shape;44;p5"/>
          <p:cNvSpPr txBox="1">
            <a:spLocks noGrp="1"/>
          </p:cNvSpPr>
          <p:nvPr>
            <p:ph type="subTitle" idx="3"/>
          </p:nvPr>
        </p:nvSpPr>
        <p:spPr>
          <a:xfrm>
            <a:off x="1149300" y="2927650"/>
            <a:ext cx="2944500" cy="1278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5"/>
          <p:cNvSpPr txBox="1">
            <a:spLocks noGrp="1"/>
          </p:cNvSpPr>
          <p:nvPr>
            <p:ph type="subTitle" idx="4"/>
          </p:nvPr>
        </p:nvSpPr>
        <p:spPr>
          <a:xfrm>
            <a:off x="5050200" y="2927650"/>
            <a:ext cx="2944500" cy="1278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 name="Google Shape;47;p5"/>
          <p:cNvGrpSpPr/>
          <p:nvPr/>
        </p:nvGrpSpPr>
        <p:grpSpPr>
          <a:xfrm>
            <a:off x="8424000" y="209250"/>
            <a:ext cx="433550" cy="78899"/>
            <a:chOff x="8424000" y="285450"/>
            <a:chExt cx="433550" cy="78899"/>
          </a:xfrm>
        </p:grpSpPr>
        <p:cxnSp>
          <p:nvCxnSpPr>
            <p:cNvPr id="48" name="Google Shape;48;p5"/>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49" name="Google Shape;49;p5"/>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 name="Google Shape;50;p5"/>
            <p:cNvGrpSpPr/>
            <p:nvPr/>
          </p:nvGrpSpPr>
          <p:grpSpPr>
            <a:xfrm>
              <a:off x="8785929" y="285450"/>
              <a:ext cx="71621" cy="78899"/>
              <a:chOff x="3621700" y="273825"/>
              <a:chExt cx="100875" cy="111125"/>
            </a:xfrm>
          </p:grpSpPr>
          <p:cxnSp>
            <p:nvCxnSpPr>
              <p:cNvPr id="51" name="Google Shape;51;p5"/>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52" name="Google Shape;52;p5"/>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5A5DED6C-4D7B-7128-B28D-2CB919858A7E}"/>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6FED2432-4205-B756-186E-A09E8DEEAA21}"/>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7439A955-5F43-9A66-268C-FA0A8678C897}"/>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60D91E9A-0102-0E2F-091F-5140056EF632}"/>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6"/>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6" name="Google Shape;56;p6"/>
          <p:cNvGrpSpPr/>
          <p:nvPr/>
        </p:nvGrpSpPr>
        <p:grpSpPr>
          <a:xfrm>
            <a:off x="8424000" y="209250"/>
            <a:ext cx="433550" cy="78899"/>
            <a:chOff x="8424000" y="285450"/>
            <a:chExt cx="433550" cy="78899"/>
          </a:xfrm>
        </p:grpSpPr>
        <p:cxnSp>
          <p:nvCxnSpPr>
            <p:cNvPr id="57" name="Google Shape;57;p6"/>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58" name="Google Shape;58;p6"/>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9" name="Google Shape;59;p6"/>
            <p:cNvGrpSpPr/>
            <p:nvPr/>
          </p:nvGrpSpPr>
          <p:grpSpPr>
            <a:xfrm>
              <a:off x="8785929" y="285450"/>
              <a:ext cx="71621" cy="78899"/>
              <a:chOff x="3621700" y="273825"/>
              <a:chExt cx="100875" cy="111125"/>
            </a:xfrm>
          </p:grpSpPr>
          <p:cxnSp>
            <p:nvCxnSpPr>
              <p:cNvPr id="60" name="Google Shape;60;p6"/>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61" name="Google Shape;61;p6"/>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70127D51-3A0E-2E5C-3502-23D1120CB5BB}"/>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1A057CCA-F57B-6125-4E76-8523BCF92B30}"/>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590EE0C3-841C-68A7-D9E7-4A9F19DCEBCB}"/>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1AC2048B-A854-8D47-39D5-6A6EFA1E50C4}"/>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7"/>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7"/>
          <p:cNvSpPr txBox="1">
            <a:spLocks noGrp="1"/>
          </p:cNvSpPr>
          <p:nvPr>
            <p:ph type="body" idx="1"/>
          </p:nvPr>
        </p:nvSpPr>
        <p:spPr>
          <a:xfrm>
            <a:off x="1056600" y="1598400"/>
            <a:ext cx="3492000" cy="2595600"/>
          </a:xfrm>
          <a:prstGeom prst="rect">
            <a:avLst/>
          </a:prstGeom>
        </p:spPr>
        <p:txBody>
          <a:bodyPr spcFirstLastPara="1" wrap="square" lIns="91425" tIns="91425" rIns="91425" bIns="91425" anchor="ctr" anchorCtr="0">
            <a:noAutofit/>
          </a:bodyPr>
          <a:lstStyle>
            <a:lvl1pPr marL="457200" lvl="0" indent="-279400" rtl="0">
              <a:lnSpc>
                <a:spcPct val="100000"/>
              </a:lnSpc>
              <a:spcBef>
                <a:spcPts val="0"/>
              </a:spcBef>
              <a:spcAft>
                <a:spcPts val="0"/>
              </a:spcAft>
              <a:buSzPts val="800"/>
              <a:buFont typeface="Open Sans"/>
              <a:buChar char="●"/>
              <a:defRPr sz="1400"/>
            </a:lvl1pPr>
            <a:lvl2pPr marL="914400" lvl="1" indent="-279400" rtl="0">
              <a:lnSpc>
                <a:spcPct val="115000"/>
              </a:lnSpc>
              <a:spcBef>
                <a:spcPts val="0"/>
              </a:spcBef>
              <a:spcAft>
                <a:spcPts val="0"/>
              </a:spcAft>
              <a:buSzPts val="800"/>
              <a:buFont typeface="Open Sans"/>
              <a:buChar char="○"/>
              <a:defRPr/>
            </a:lvl2pPr>
            <a:lvl3pPr marL="1371600" lvl="2" indent="-279400" rtl="0">
              <a:lnSpc>
                <a:spcPct val="115000"/>
              </a:lnSpc>
              <a:spcBef>
                <a:spcPts val="0"/>
              </a:spcBef>
              <a:spcAft>
                <a:spcPts val="0"/>
              </a:spcAft>
              <a:buSzPts val="800"/>
              <a:buFont typeface="Open Sans"/>
              <a:buChar char="■"/>
              <a:defRPr/>
            </a:lvl3pPr>
            <a:lvl4pPr marL="1828800" lvl="3" indent="-279400" rtl="0">
              <a:lnSpc>
                <a:spcPct val="115000"/>
              </a:lnSpc>
              <a:spcBef>
                <a:spcPts val="0"/>
              </a:spcBef>
              <a:spcAft>
                <a:spcPts val="0"/>
              </a:spcAft>
              <a:buSzPts val="800"/>
              <a:buFont typeface="Open Sans"/>
              <a:buChar char="●"/>
              <a:defRPr/>
            </a:lvl4pPr>
            <a:lvl5pPr marL="2286000" lvl="4" indent="-304800" rtl="0">
              <a:lnSpc>
                <a:spcPct val="115000"/>
              </a:lnSpc>
              <a:spcBef>
                <a:spcPts val="0"/>
              </a:spcBef>
              <a:spcAft>
                <a:spcPts val="0"/>
              </a:spcAft>
              <a:buSzPts val="1200"/>
              <a:buFont typeface="Open Sans"/>
              <a:buChar char="○"/>
              <a:defRPr/>
            </a:lvl5pPr>
            <a:lvl6pPr marL="2743200" lvl="5" indent="-304800" rtl="0">
              <a:lnSpc>
                <a:spcPct val="115000"/>
              </a:lnSpc>
              <a:spcBef>
                <a:spcPts val="0"/>
              </a:spcBef>
              <a:spcAft>
                <a:spcPts val="0"/>
              </a:spcAft>
              <a:buSzPts val="1200"/>
              <a:buFont typeface="Open Sans"/>
              <a:buChar char="■"/>
              <a:defRPr/>
            </a:lvl6pPr>
            <a:lvl7pPr marL="3200400" lvl="6" indent="-273050" rtl="0">
              <a:lnSpc>
                <a:spcPct val="115000"/>
              </a:lnSpc>
              <a:spcBef>
                <a:spcPts val="0"/>
              </a:spcBef>
              <a:spcAft>
                <a:spcPts val="0"/>
              </a:spcAft>
              <a:buSzPts val="700"/>
              <a:buFont typeface="Open Sans"/>
              <a:buChar char="●"/>
              <a:defRPr/>
            </a:lvl7pPr>
            <a:lvl8pPr marL="3657600" lvl="7" indent="-273050" rtl="0">
              <a:lnSpc>
                <a:spcPct val="115000"/>
              </a:lnSpc>
              <a:spcBef>
                <a:spcPts val="0"/>
              </a:spcBef>
              <a:spcAft>
                <a:spcPts val="0"/>
              </a:spcAft>
              <a:buSzPts val="700"/>
              <a:buFont typeface="Open Sans"/>
              <a:buChar char="○"/>
              <a:defRPr/>
            </a:lvl8pPr>
            <a:lvl9pPr marL="4114800" lvl="8" indent="-266700" rtl="0">
              <a:lnSpc>
                <a:spcPct val="115000"/>
              </a:lnSpc>
              <a:spcBef>
                <a:spcPts val="0"/>
              </a:spcBef>
              <a:spcAft>
                <a:spcPts val="0"/>
              </a:spcAft>
              <a:buSzPts val="600"/>
              <a:buFont typeface="Open Sans"/>
              <a:buChar char="■"/>
              <a:defRPr/>
            </a:lvl9pPr>
          </a:lstStyle>
          <a:p>
            <a:endParaRPr/>
          </a:p>
        </p:txBody>
      </p:sp>
      <p:grpSp>
        <p:nvGrpSpPr>
          <p:cNvPr id="66" name="Google Shape;66;p7"/>
          <p:cNvGrpSpPr/>
          <p:nvPr/>
        </p:nvGrpSpPr>
        <p:grpSpPr>
          <a:xfrm>
            <a:off x="8424000" y="209250"/>
            <a:ext cx="433550" cy="78899"/>
            <a:chOff x="8424000" y="285450"/>
            <a:chExt cx="433550" cy="78899"/>
          </a:xfrm>
        </p:grpSpPr>
        <p:cxnSp>
          <p:nvCxnSpPr>
            <p:cNvPr id="67" name="Google Shape;67;p7"/>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68" name="Google Shape;68;p7"/>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9" name="Google Shape;69;p7"/>
            <p:cNvGrpSpPr/>
            <p:nvPr/>
          </p:nvGrpSpPr>
          <p:grpSpPr>
            <a:xfrm>
              <a:off x="8785929" y="285450"/>
              <a:ext cx="71621" cy="78899"/>
              <a:chOff x="3621700" y="273825"/>
              <a:chExt cx="100875" cy="111125"/>
            </a:xfrm>
          </p:grpSpPr>
          <p:cxnSp>
            <p:nvCxnSpPr>
              <p:cNvPr id="70" name="Google Shape;70;p7"/>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71" name="Google Shape;71;p7"/>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5B84002D-D00F-2FBD-2BDF-BE1C759F5EA4}"/>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5125A171-09D2-64B5-E38D-B87F22A03AC9}"/>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D55FC3D3-EF9F-10D9-3EEF-B3E30802C0EA}"/>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CD08F50F-5509-31A4-6B9C-0438BE902BDF}"/>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31"/>
        <p:cNvGrpSpPr/>
        <p:nvPr/>
      </p:nvGrpSpPr>
      <p:grpSpPr>
        <a:xfrm>
          <a:off x="0" y="0"/>
          <a:ext cx="0" cy="0"/>
          <a:chOff x="0" y="0"/>
          <a:chExt cx="0" cy="0"/>
        </a:xfrm>
      </p:grpSpPr>
      <p:sp>
        <p:nvSpPr>
          <p:cNvPr id="132" name="Google Shape;132;p14"/>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4"/>
          <p:cNvSpPr txBox="1">
            <a:spLocks noGrp="1"/>
          </p:cNvSpPr>
          <p:nvPr>
            <p:ph type="title"/>
          </p:nvPr>
        </p:nvSpPr>
        <p:spPr>
          <a:xfrm>
            <a:off x="2143500" y="3457200"/>
            <a:ext cx="4857000" cy="414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4" name="Google Shape;134;p14"/>
          <p:cNvSpPr txBox="1">
            <a:spLocks noGrp="1"/>
          </p:cNvSpPr>
          <p:nvPr>
            <p:ph type="subTitle" idx="1"/>
          </p:nvPr>
        </p:nvSpPr>
        <p:spPr>
          <a:xfrm>
            <a:off x="2143500" y="1743588"/>
            <a:ext cx="4857000" cy="1713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0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35" name="Google Shape;135;p14"/>
          <p:cNvGrpSpPr/>
          <p:nvPr/>
        </p:nvGrpSpPr>
        <p:grpSpPr>
          <a:xfrm>
            <a:off x="8424000" y="209250"/>
            <a:ext cx="433550" cy="78899"/>
            <a:chOff x="8424000" y="285450"/>
            <a:chExt cx="433550" cy="78899"/>
          </a:xfrm>
        </p:grpSpPr>
        <p:cxnSp>
          <p:nvCxnSpPr>
            <p:cNvPr id="136" name="Google Shape;136;p14"/>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137" name="Google Shape;137;p14"/>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8" name="Google Shape;138;p14"/>
            <p:cNvGrpSpPr/>
            <p:nvPr/>
          </p:nvGrpSpPr>
          <p:grpSpPr>
            <a:xfrm>
              <a:off x="8785929" y="285450"/>
              <a:ext cx="71621" cy="78899"/>
              <a:chOff x="3621700" y="273825"/>
              <a:chExt cx="100875" cy="111125"/>
            </a:xfrm>
          </p:grpSpPr>
          <p:cxnSp>
            <p:nvCxnSpPr>
              <p:cNvPr id="139" name="Google Shape;139;p14"/>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140" name="Google Shape;140;p14"/>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FB17954A-3DFF-FC9B-F5FF-EBA92DF96841}"/>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BA471AB5-01AA-D0F2-563F-3F03CB5AE560}"/>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E0A74D1B-EE79-4A52-72A6-A0919256980D}"/>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8202B116-1C16-078C-B4D7-45F03B373C20}"/>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61"/>
        <p:cNvGrpSpPr/>
        <p:nvPr/>
      </p:nvGrpSpPr>
      <p:grpSpPr>
        <a:xfrm>
          <a:off x="0" y="0"/>
          <a:ext cx="0" cy="0"/>
          <a:chOff x="0" y="0"/>
          <a:chExt cx="0" cy="0"/>
        </a:xfrm>
      </p:grpSpPr>
      <p:sp>
        <p:nvSpPr>
          <p:cNvPr id="162" name="Google Shape;162;p17"/>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17"/>
          <p:cNvSpPr txBox="1">
            <a:spLocks noGrp="1"/>
          </p:cNvSpPr>
          <p:nvPr>
            <p:ph type="subTitle" idx="1"/>
          </p:nvPr>
        </p:nvSpPr>
        <p:spPr>
          <a:xfrm>
            <a:off x="2450700" y="2569350"/>
            <a:ext cx="4242600" cy="891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17"/>
          <p:cNvSpPr txBox="1">
            <a:spLocks noGrp="1"/>
          </p:cNvSpPr>
          <p:nvPr>
            <p:ph type="title"/>
          </p:nvPr>
        </p:nvSpPr>
        <p:spPr>
          <a:xfrm>
            <a:off x="1796250" y="1266475"/>
            <a:ext cx="5551500" cy="13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5" name="Google Shape;165;p17"/>
          <p:cNvGrpSpPr/>
          <p:nvPr/>
        </p:nvGrpSpPr>
        <p:grpSpPr>
          <a:xfrm>
            <a:off x="8424000" y="209250"/>
            <a:ext cx="433550" cy="78899"/>
            <a:chOff x="8424000" y="285450"/>
            <a:chExt cx="433550" cy="78899"/>
          </a:xfrm>
        </p:grpSpPr>
        <p:cxnSp>
          <p:nvCxnSpPr>
            <p:cNvPr id="166" name="Google Shape;166;p17"/>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167" name="Google Shape;167;p17"/>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 name="Google Shape;168;p17"/>
            <p:cNvGrpSpPr/>
            <p:nvPr/>
          </p:nvGrpSpPr>
          <p:grpSpPr>
            <a:xfrm>
              <a:off x="8785929" y="285450"/>
              <a:ext cx="71621" cy="78899"/>
              <a:chOff x="3621700" y="273825"/>
              <a:chExt cx="100875" cy="111125"/>
            </a:xfrm>
          </p:grpSpPr>
          <p:cxnSp>
            <p:nvCxnSpPr>
              <p:cNvPr id="169" name="Google Shape;169;p17"/>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170" name="Google Shape;170;p17"/>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C2C15D92-DC9F-2D46-242C-23E1F8B25442}"/>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E0C9EB5F-8FD9-8F3D-7D01-4CDFA9CC3F87}"/>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81540476-702D-DE43-4555-53126E6B83CA}"/>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276FD098-246A-DCAB-93F4-2BBF21A6CC20}"/>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userDrawn="1">
  <p:cSld name="CUSTOM_5">
    <p:spTree>
      <p:nvGrpSpPr>
        <p:cNvPr id="1" name="Shape 235"/>
        <p:cNvGrpSpPr/>
        <p:nvPr/>
      </p:nvGrpSpPr>
      <p:grpSpPr>
        <a:xfrm>
          <a:off x="0" y="0"/>
          <a:ext cx="0" cy="0"/>
          <a:chOff x="0" y="0"/>
          <a:chExt cx="0" cy="0"/>
        </a:xfrm>
      </p:grpSpPr>
      <p:sp>
        <p:nvSpPr>
          <p:cNvPr id="236" name="Google Shape;236;p22"/>
          <p:cNvSpPr/>
          <p:nvPr/>
        </p:nvSpPr>
        <p:spPr>
          <a:xfrm>
            <a:off x="720000" y="1188900"/>
            <a:ext cx="7704000" cy="3414600"/>
          </a:xfrm>
          <a:prstGeom prst="roundRect">
            <a:avLst>
              <a:gd name="adj" fmla="val 4651"/>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2"/>
          <p:cNvSpPr txBox="1">
            <a:spLocks noGrp="1"/>
          </p:cNvSpPr>
          <p:nvPr>
            <p:ph type="subTitle" idx="1"/>
          </p:nvPr>
        </p:nvSpPr>
        <p:spPr>
          <a:xfrm>
            <a:off x="1257513" y="2022163"/>
            <a:ext cx="1830300" cy="711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22"/>
          <p:cNvSpPr txBox="1">
            <a:spLocks noGrp="1"/>
          </p:cNvSpPr>
          <p:nvPr>
            <p:ph type="subTitle" idx="3"/>
          </p:nvPr>
        </p:nvSpPr>
        <p:spPr>
          <a:xfrm>
            <a:off x="3755782" y="2022163"/>
            <a:ext cx="1830300" cy="711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22"/>
          <p:cNvSpPr txBox="1">
            <a:spLocks noGrp="1"/>
          </p:cNvSpPr>
          <p:nvPr>
            <p:ph type="subTitle" idx="5"/>
          </p:nvPr>
        </p:nvSpPr>
        <p:spPr>
          <a:xfrm>
            <a:off x="1257513" y="3729463"/>
            <a:ext cx="1830300" cy="711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22"/>
          <p:cNvSpPr txBox="1">
            <a:spLocks noGrp="1"/>
          </p:cNvSpPr>
          <p:nvPr>
            <p:ph type="subTitle" idx="7"/>
          </p:nvPr>
        </p:nvSpPr>
        <p:spPr>
          <a:xfrm>
            <a:off x="3755741" y="3729463"/>
            <a:ext cx="1830300" cy="711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22"/>
          <p:cNvSpPr txBox="1">
            <a:spLocks noGrp="1"/>
          </p:cNvSpPr>
          <p:nvPr>
            <p:ph type="subTitle" idx="9"/>
          </p:nvPr>
        </p:nvSpPr>
        <p:spPr>
          <a:xfrm>
            <a:off x="6254051" y="2022163"/>
            <a:ext cx="1830300" cy="711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22"/>
          <p:cNvSpPr txBox="1">
            <a:spLocks noGrp="1"/>
          </p:cNvSpPr>
          <p:nvPr>
            <p:ph type="subTitle" idx="14"/>
          </p:nvPr>
        </p:nvSpPr>
        <p:spPr>
          <a:xfrm>
            <a:off x="6254006" y="3729463"/>
            <a:ext cx="1830300" cy="711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2"/>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0" name="Google Shape;250;p22"/>
          <p:cNvGrpSpPr/>
          <p:nvPr/>
        </p:nvGrpSpPr>
        <p:grpSpPr>
          <a:xfrm>
            <a:off x="8424000" y="209250"/>
            <a:ext cx="433550" cy="78899"/>
            <a:chOff x="8424000" y="285450"/>
            <a:chExt cx="433550" cy="78899"/>
          </a:xfrm>
        </p:grpSpPr>
        <p:cxnSp>
          <p:nvCxnSpPr>
            <p:cNvPr id="251" name="Google Shape;251;p22"/>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252" name="Google Shape;252;p22"/>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3" name="Google Shape;253;p22"/>
            <p:cNvGrpSpPr/>
            <p:nvPr/>
          </p:nvGrpSpPr>
          <p:grpSpPr>
            <a:xfrm>
              <a:off x="8785929" y="285450"/>
              <a:ext cx="71621" cy="78899"/>
              <a:chOff x="3621700" y="273825"/>
              <a:chExt cx="100875" cy="111125"/>
            </a:xfrm>
          </p:grpSpPr>
          <p:cxnSp>
            <p:nvCxnSpPr>
              <p:cNvPr id="254" name="Google Shape;254;p22"/>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255" name="Google Shape;255;p22"/>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5D74CFE6-5652-B05A-72B2-AF3F4924E016}"/>
              </a:ext>
            </a:extLst>
          </p:cNvPr>
          <p:cNvSpPr>
            <a:spLocks noGrp="1"/>
          </p:cNvSpPr>
          <p:nvPr>
            <p:ph type="dt" sz="half" idx="16"/>
          </p:nvPr>
        </p:nvSpPr>
        <p:spPr/>
        <p:txBody>
          <a:bodyPr/>
          <a:lstStyle/>
          <a:p>
            <a:r>
              <a:rPr lang="es-ES" dirty="0"/>
              <a:t>23/11/2022</a:t>
            </a:r>
          </a:p>
        </p:txBody>
      </p:sp>
      <p:sp>
        <p:nvSpPr>
          <p:cNvPr id="3" name="Marcador de pie de página 2">
            <a:extLst>
              <a:ext uri="{FF2B5EF4-FFF2-40B4-BE49-F238E27FC236}">
                <a16:creationId xmlns:a16="http://schemas.microsoft.com/office/drawing/2014/main" id="{FEAC6E3A-89D2-5D63-7805-9D126ACD1266}"/>
              </a:ext>
            </a:extLst>
          </p:cNvPr>
          <p:cNvSpPr>
            <a:spLocks noGrp="1"/>
          </p:cNvSpPr>
          <p:nvPr>
            <p:ph type="ftr" sz="quarter" idx="17"/>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2D9F49B1-DBBC-DD76-65F4-CEA06103F513}"/>
              </a:ext>
            </a:extLst>
          </p:cNvPr>
          <p:cNvSpPr>
            <a:spLocks noGrp="1"/>
          </p:cNvSpPr>
          <p:nvPr>
            <p:ph type="sldNum" sz="quarter" idx="18"/>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D804086D-406D-CC38-253D-73DAE0019BCA}"/>
              </a:ext>
            </a:extLst>
          </p:cNvPr>
          <p:cNvPicPr>
            <a:picLocks noChangeAspect="1"/>
          </p:cNvPicPr>
          <p:nvPr userDrawn="1"/>
        </p:nvPicPr>
        <p:blipFill>
          <a:blip r:embed="rId2"/>
          <a:stretch>
            <a:fillRect/>
          </a:stretch>
        </p:blipFill>
        <p:spPr>
          <a:xfrm>
            <a:off x="792313" y="49200"/>
            <a:ext cx="543675" cy="5436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270"/>
        <p:cNvGrpSpPr/>
        <p:nvPr/>
      </p:nvGrpSpPr>
      <p:grpSpPr>
        <a:xfrm>
          <a:off x="0" y="0"/>
          <a:ext cx="0" cy="0"/>
          <a:chOff x="0" y="0"/>
          <a:chExt cx="0" cy="0"/>
        </a:xfrm>
      </p:grpSpPr>
      <p:sp>
        <p:nvSpPr>
          <p:cNvPr id="271" name="Google Shape;271;p24"/>
          <p:cNvSpPr/>
          <p:nvPr/>
        </p:nvSpPr>
        <p:spPr>
          <a:xfrm>
            <a:off x="720000" y="747500"/>
            <a:ext cx="7704000" cy="3663300"/>
          </a:xfrm>
          <a:prstGeom prst="roundRect">
            <a:avLst>
              <a:gd name="adj" fmla="val 3982"/>
            </a:avLst>
          </a:pr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4"/>
          <p:cNvSpPr txBox="1">
            <a:spLocks noGrp="1"/>
          </p:cNvSpPr>
          <p:nvPr>
            <p:ph type="ctrTitle"/>
          </p:nvPr>
        </p:nvSpPr>
        <p:spPr>
          <a:xfrm>
            <a:off x="948600" y="947473"/>
            <a:ext cx="4284000" cy="8595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3" name="Google Shape;273;p24"/>
          <p:cNvSpPr txBox="1">
            <a:spLocks noGrp="1"/>
          </p:cNvSpPr>
          <p:nvPr>
            <p:ph type="subTitle" idx="1"/>
          </p:nvPr>
        </p:nvSpPr>
        <p:spPr>
          <a:xfrm>
            <a:off x="948600" y="1806966"/>
            <a:ext cx="4293900" cy="457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b="1">
                <a:solidFill>
                  <a:schemeClr val="dk2"/>
                </a:solidFill>
                <a:latin typeface="Oswald"/>
                <a:ea typeface="Oswald"/>
                <a:cs typeface="Oswald"/>
                <a:sym typeface="Oswa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4" name="Google Shape;274;p24"/>
          <p:cNvSpPr txBox="1">
            <a:spLocks noGrp="1"/>
          </p:cNvSpPr>
          <p:nvPr>
            <p:ph type="subTitle" idx="2"/>
          </p:nvPr>
        </p:nvSpPr>
        <p:spPr>
          <a:xfrm>
            <a:off x="948600" y="2264775"/>
            <a:ext cx="2698800" cy="606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200">
                <a:solidFill>
                  <a:schemeClr val="dk2"/>
                </a:solidFill>
                <a:latin typeface="Fira Code"/>
                <a:ea typeface="Fira Code"/>
                <a:cs typeface="Fira Code"/>
                <a:sym typeface="Fira Cod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5" name="Google Shape;275;p24"/>
          <p:cNvSpPr txBox="1"/>
          <p:nvPr/>
        </p:nvSpPr>
        <p:spPr>
          <a:xfrm>
            <a:off x="948600" y="3511225"/>
            <a:ext cx="6139500" cy="5541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200">
                <a:solidFill>
                  <a:schemeClr val="dk2"/>
                </a:solidFill>
                <a:latin typeface="Fira Code"/>
                <a:ea typeface="Fira Code"/>
                <a:cs typeface="Fira Code"/>
                <a:sym typeface="Fira Code"/>
              </a:rPr>
              <a:t>CREDITS: This presentation template was created by </a:t>
            </a:r>
            <a:r>
              <a:rPr lang="en" sz="1200" b="1">
                <a:solidFill>
                  <a:schemeClr val="dk2"/>
                </a:solidFill>
                <a:uFill>
                  <a:noFill/>
                </a:uFill>
                <a:latin typeface="Fira Code"/>
                <a:ea typeface="Fira Code"/>
                <a:cs typeface="Fira Code"/>
                <a:sym typeface="Fira Code"/>
                <a:hlinkClick r:id="rId2">
                  <a:extLst>
                    <a:ext uri="{A12FA001-AC4F-418D-AE19-62706E023703}">
                      <ahyp:hlinkClr xmlns:ahyp="http://schemas.microsoft.com/office/drawing/2018/hyperlinkcolor" val="tx"/>
                    </a:ext>
                  </a:extLst>
                </a:hlinkClick>
              </a:rPr>
              <a:t>Slidesgo</a:t>
            </a:r>
            <a:r>
              <a:rPr lang="en" sz="1200" b="1">
                <a:solidFill>
                  <a:schemeClr val="dk2"/>
                </a:solidFill>
                <a:latin typeface="Fira Code"/>
                <a:ea typeface="Fira Code"/>
                <a:cs typeface="Fira Code"/>
                <a:sym typeface="Fira Code"/>
              </a:rPr>
              <a:t>,</a:t>
            </a:r>
            <a:r>
              <a:rPr lang="en" sz="1200">
                <a:solidFill>
                  <a:schemeClr val="dk2"/>
                </a:solidFill>
                <a:latin typeface="Fira Code"/>
                <a:ea typeface="Fira Code"/>
                <a:cs typeface="Fira Code"/>
                <a:sym typeface="Fira Code"/>
              </a:rPr>
              <a:t> and includes icons by </a:t>
            </a:r>
            <a:r>
              <a:rPr lang="en" sz="1200" b="1">
                <a:solidFill>
                  <a:schemeClr val="dk2"/>
                </a:solidFill>
                <a:uFill>
                  <a:noFill/>
                </a:u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Flaticon</a:t>
            </a:r>
            <a:r>
              <a:rPr lang="en" sz="1200" b="1">
                <a:solidFill>
                  <a:schemeClr val="dk2"/>
                </a:solidFill>
                <a:latin typeface="Fira Code"/>
                <a:ea typeface="Fira Code"/>
                <a:cs typeface="Fira Code"/>
                <a:sym typeface="Fira Code"/>
              </a:rPr>
              <a:t>,</a:t>
            </a:r>
            <a:r>
              <a:rPr lang="en" sz="1200">
                <a:solidFill>
                  <a:schemeClr val="dk2"/>
                </a:solidFill>
                <a:latin typeface="Fira Code"/>
                <a:ea typeface="Fira Code"/>
                <a:cs typeface="Fira Code"/>
                <a:sym typeface="Fira Code"/>
              </a:rPr>
              <a:t> and infographics &amp; images by </a:t>
            </a:r>
            <a:r>
              <a:rPr lang="en" sz="1200" b="1">
                <a:solidFill>
                  <a:schemeClr val="dk2"/>
                </a:solidFill>
                <a:uFill>
                  <a:noFill/>
                </a:uFill>
                <a:latin typeface="Fira Code"/>
                <a:ea typeface="Fira Code"/>
                <a:cs typeface="Fira Code"/>
                <a:sym typeface="Fira Code"/>
                <a:hlinkClick r:id="rId4">
                  <a:extLst>
                    <a:ext uri="{A12FA001-AC4F-418D-AE19-62706E023703}">
                      <ahyp:hlinkClr xmlns:ahyp="http://schemas.microsoft.com/office/drawing/2018/hyperlinkcolor" val="tx"/>
                    </a:ext>
                  </a:extLst>
                </a:hlinkClick>
              </a:rPr>
              <a:t>Freepik</a:t>
            </a:r>
            <a:endParaRPr sz="1200" b="1" dirty="0">
              <a:solidFill>
                <a:schemeClr val="dk2"/>
              </a:solidFill>
              <a:latin typeface="Fira Code"/>
              <a:ea typeface="Fira Code"/>
              <a:cs typeface="Fira Code"/>
              <a:sym typeface="Fira Code"/>
            </a:endParaRPr>
          </a:p>
        </p:txBody>
      </p:sp>
      <p:grpSp>
        <p:nvGrpSpPr>
          <p:cNvPr id="276" name="Google Shape;276;p24"/>
          <p:cNvGrpSpPr/>
          <p:nvPr/>
        </p:nvGrpSpPr>
        <p:grpSpPr>
          <a:xfrm>
            <a:off x="8424000" y="209250"/>
            <a:ext cx="433550" cy="78899"/>
            <a:chOff x="8424000" y="285450"/>
            <a:chExt cx="433550" cy="78899"/>
          </a:xfrm>
        </p:grpSpPr>
        <p:cxnSp>
          <p:nvCxnSpPr>
            <p:cNvPr id="277" name="Google Shape;277;p24"/>
            <p:cNvCxnSpPr/>
            <p:nvPr/>
          </p:nvCxnSpPr>
          <p:spPr>
            <a:xfrm>
              <a:off x="8424000" y="324895"/>
              <a:ext cx="78900" cy="0"/>
            </a:xfrm>
            <a:prstGeom prst="straightConnector1">
              <a:avLst/>
            </a:prstGeom>
            <a:noFill/>
            <a:ln w="9525" cap="rnd" cmpd="sng">
              <a:solidFill>
                <a:schemeClr val="dk2"/>
              </a:solidFill>
              <a:prstDash val="solid"/>
              <a:round/>
              <a:headEnd type="none" w="med" len="med"/>
              <a:tailEnd type="none" w="med" len="med"/>
            </a:ln>
          </p:spPr>
        </p:cxnSp>
        <p:sp>
          <p:nvSpPr>
            <p:cNvPr id="278" name="Google Shape;278;p24"/>
            <p:cNvSpPr/>
            <p:nvPr/>
          </p:nvSpPr>
          <p:spPr>
            <a:xfrm>
              <a:off x="8605260" y="285810"/>
              <a:ext cx="78300" cy="78300"/>
            </a:xfrm>
            <a:prstGeom prst="roundRect">
              <a:avLst>
                <a:gd name="adj" fmla="val 16667"/>
              </a:avLst>
            </a:pr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79" name="Google Shape;279;p24"/>
            <p:cNvGrpSpPr/>
            <p:nvPr/>
          </p:nvGrpSpPr>
          <p:grpSpPr>
            <a:xfrm>
              <a:off x="8785929" y="285450"/>
              <a:ext cx="71621" cy="78899"/>
              <a:chOff x="3621700" y="273825"/>
              <a:chExt cx="100875" cy="111125"/>
            </a:xfrm>
          </p:grpSpPr>
          <p:cxnSp>
            <p:nvCxnSpPr>
              <p:cNvPr id="280" name="Google Shape;280;p24"/>
              <p:cNvCxnSpPr/>
              <p:nvPr/>
            </p:nvCxnSpPr>
            <p:spPr>
              <a:xfrm>
                <a:off x="3627175" y="274850"/>
                <a:ext cx="95400" cy="110100"/>
              </a:xfrm>
              <a:prstGeom prst="straightConnector1">
                <a:avLst/>
              </a:prstGeom>
              <a:noFill/>
              <a:ln w="9525" cap="rnd" cmpd="sng">
                <a:solidFill>
                  <a:schemeClr val="dk2"/>
                </a:solidFill>
                <a:prstDash val="solid"/>
                <a:round/>
                <a:headEnd type="none" w="med" len="med"/>
                <a:tailEnd type="none" w="med" len="med"/>
              </a:ln>
            </p:spPr>
          </p:cxnSp>
          <p:cxnSp>
            <p:nvCxnSpPr>
              <p:cNvPr id="281" name="Google Shape;281;p24"/>
              <p:cNvCxnSpPr/>
              <p:nvPr/>
            </p:nvCxnSpPr>
            <p:spPr>
              <a:xfrm flipH="1">
                <a:off x="3621700" y="273825"/>
                <a:ext cx="95400" cy="110100"/>
              </a:xfrm>
              <a:prstGeom prst="straightConnector1">
                <a:avLst/>
              </a:prstGeom>
              <a:noFill/>
              <a:ln w="9525" cap="rnd" cmpd="sng">
                <a:solidFill>
                  <a:schemeClr val="dk2"/>
                </a:solidFill>
                <a:prstDash val="solid"/>
                <a:round/>
                <a:headEnd type="none" w="med" len="med"/>
                <a:tailEnd type="none" w="med" len="med"/>
              </a:ln>
            </p:spPr>
          </p:cxnSp>
        </p:grpSp>
      </p:grpSp>
      <p:sp>
        <p:nvSpPr>
          <p:cNvPr id="2" name="Marcador de fecha 1">
            <a:extLst>
              <a:ext uri="{FF2B5EF4-FFF2-40B4-BE49-F238E27FC236}">
                <a16:creationId xmlns:a16="http://schemas.microsoft.com/office/drawing/2014/main" id="{FD6A9FBE-591A-C5EA-ECF2-15F3496325F3}"/>
              </a:ext>
            </a:extLst>
          </p:cNvPr>
          <p:cNvSpPr>
            <a:spLocks noGrp="1"/>
          </p:cNvSpPr>
          <p:nvPr>
            <p:ph type="dt" sz="half" idx="10"/>
          </p:nvPr>
        </p:nvSpPr>
        <p:spPr/>
        <p:txBody>
          <a:bodyPr/>
          <a:lstStyle/>
          <a:p>
            <a:r>
              <a:rPr lang="es-ES" dirty="0"/>
              <a:t>23/11/2022</a:t>
            </a:r>
          </a:p>
        </p:txBody>
      </p:sp>
      <p:sp>
        <p:nvSpPr>
          <p:cNvPr id="3" name="Marcador de pie de página 2">
            <a:extLst>
              <a:ext uri="{FF2B5EF4-FFF2-40B4-BE49-F238E27FC236}">
                <a16:creationId xmlns:a16="http://schemas.microsoft.com/office/drawing/2014/main" id="{F701DE69-5E63-E51A-64CB-D4C241556981}"/>
              </a:ext>
            </a:extLst>
          </p:cNvPr>
          <p:cNvSpPr>
            <a:spLocks noGrp="1"/>
          </p:cNvSpPr>
          <p:nvPr>
            <p:ph type="ftr" sz="quarter" idx="11"/>
          </p:nvPr>
        </p:nvSpPr>
        <p:spPr/>
        <p:txBody>
          <a:bodyPr/>
          <a:lstStyle/>
          <a:p>
            <a:r>
              <a:rPr lang="es-ES" dirty="0"/>
              <a:t>José Manuel Manteca Merino</a:t>
            </a:r>
          </a:p>
        </p:txBody>
      </p:sp>
      <p:sp>
        <p:nvSpPr>
          <p:cNvPr id="4" name="Marcador de número de diapositiva 3">
            <a:extLst>
              <a:ext uri="{FF2B5EF4-FFF2-40B4-BE49-F238E27FC236}">
                <a16:creationId xmlns:a16="http://schemas.microsoft.com/office/drawing/2014/main" id="{47F3B13E-7306-9D0C-3EEF-5516E817D430}"/>
              </a:ext>
            </a:extLst>
          </p:cNvPr>
          <p:cNvSpPr>
            <a:spLocks noGrp="1"/>
          </p:cNvSpPr>
          <p:nvPr>
            <p:ph type="sldNum" sz="quarter" idx="12"/>
          </p:nvPr>
        </p:nvSpPr>
        <p:spPr/>
        <p:txBody>
          <a:bodyPr/>
          <a:lstStyle/>
          <a:p>
            <a:fld id="{BAC9DE54-7CD0-4BB8-BBB6-76289D77A8B4}" type="slidenum">
              <a:rPr lang="es-ES" smtClean="0"/>
              <a:t>‹Nº›</a:t>
            </a:fld>
            <a:endParaRPr lang="es-ES" dirty="0"/>
          </a:p>
        </p:txBody>
      </p:sp>
      <p:pic>
        <p:nvPicPr>
          <p:cNvPr id="5" name="Imagen 4" descr="Logotipo, nombre de la empresa&#10;&#10;Descripción generada automáticamente">
            <a:extLst>
              <a:ext uri="{FF2B5EF4-FFF2-40B4-BE49-F238E27FC236}">
                <a16:creationId xmlns:a16="http://schemas.microsoft.com/office/drawing/2014/main" id="{582BE9A0-DB70-47B9-DFC0-AFD07753384F}"/>
              </a:ext>
            </a:extLst>
          </p:cNvPr>
          <p:cNvPicPr>
            <a:picLocks noChangeAspect="1"/>
          </p:cNvPicPr>
          <p:nvPr userDrawn="1"/>
        </p:nvPicPr>
        <p:blipFill>
          <a:blip r:embed="rId5"/>
          <a:stretch>
            <a:fillRect/>
          </a:stretch>
        </p:blipFill>
        <p:spPr>
          <a:xfrm>
            <a:off x="792313" y="49200"/>
            <a:ext cx="543675" cy="543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616200"/>
            <a:ext cx="77040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b="1">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Fira Code"/>
              <a:buChar char="●"/>
              <a:defRPr>
                <a:solidFill>
                  <a:schemeClr val="dk2"/>
                </a:solidFill>
                <a:latin typeface="Fira Code"/>
                <a:ea typeface="Fira Code"/>
                <a:cs typeface="Fira Code"/>
                <a:sym typeface="Fira Code"/>
              </a:defRPr>
            </a:lvl1pPr>
            <a:lvl2pPr marL="914400" lvl="1"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2pPr>
            <a:lvl3pPr marL="1371600" lvl="2"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3pPr>
            <a:lvl4pPr marL="1828800" lvl="3"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4pPr>
            <a:lvl5pPr marL="2286000" lvl="4"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5pPr>
            <a:lvl6pPr marL="2743200" lvl="5"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6pPr>
            <a:lvl7pPr marL="3200400" lvl="6"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7pPr>
            <a:lvl8pPr marL="3657600" lvl="7" indent="-317500" rtl="0">
              <a:lnSpc>
                <a:spcPct val="115000"/>
              </a:lnSpc>
              <a:spcBef>
                <a:spcPts val="1600"/>
              </a:spcBef>
              <a:spcAft>
                <a:spcPts val="0"/>
              </a:spcAft>
              <a:buClr>
                <a:schemeClr val="dk2"/>
              </a:buClr>
              <a:buSzPts val="1400"/>
              <a:buFont typeface="Fira Code"/>
              <a:buChar char="○"/>
              <a:defRPr>
                <a:solidFill>
                  <a:schemeClr val="dk2"/>
                </a:solidFill>
                <a:latin typeface="Fira Code"/>
                <a:ea typeface="Fira Code"/>
                <a:cs typeface="Fira Code"/>
                <a:sym typeface="Fira Code"/>
              </a:defRPr>
            </a:lvl8pPr>
            <a:lvl9pPr marL="4114800" lvl="8" indent="-317500" rtl="0">
              <a:lnSpc>
                <a:spcPct val="115000"/>
              </a:lnSpc>
              <a:spcBef>
                <a:spcPts val="1600"/>
              </a:spcBef>
              <a:spcAft>
                <a:spcPts val="1600"/>
              </a:spcAft>
              <a:buClr>
                <a:schemeClr val="dk2"/>
              </a:buClr>
              <a:buSzPts val="1400"/>
              <a:buFont typeface="Fira Code"/>
              <a:buChar char="■"/>
              <a:defRPr>
                <a:solidFill>
                  <a:schemeClr val="dk2"/>
                </a:solidFill>
                <a:latin typeface="Fira Code"/>
                <a:ea typeface="Fira Code"/>
                <a:cs typeface="Fira Code"/>
                <a:sym typeface="Fira Code"/>
              </a:defRPr>
            </a:lvl9pPr>
          </a:lstStyle>
          <a:p>
            <a:endParaRPr/>
          </a:p>
        </p:txBody>
      </p:sp>
      <p:sp>
        <p:nvSpPr>
          <p:cNvPr id="2" name="Marcador de pie de página 1">
            <a:extLst>
              <a:ext uri="{FF2B5EF4-FFF2-40B4-BE49-F238E27FC236}">
                <a16:creationId xmlns:a16="http://schemas.microsoft.com/office/drawing/2014/main" id="{1587D82A-554C-E2AA-4412-F3584FF2116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Oswald" pitchFamily="2" charset="0"/>
              </a:defRPr>
            </a:lvl1pPr>
          </a:lstStyle>
          <a:p>
            <a:r>
              <a:rPr lang="es-ES" dirty="0"/>
              <a:t>José Manuel Manteca Merino</a:t>
            </a:r>
          </a:p>
        </p:txBody>
      </p:sp>
      <p:sp>
        <p:nvSpPr>
          <p:cNvPr id="3" name="Marcador de número de diapositiva 2">
            <a:extLst>
              <a:ext uri="{FF2B5EF4-FFF2-40B4-BE49-F238E27FC236}">
                <a16:creationId xmlns:a16="http://schemas.microsoft.com/office/drawing/2014/main" id="{6EA7E8E3-3790-4B3D-B579-8F4FEF2D9C1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Oswald" pitchFamily="2" charset="0"/>
              </a:defRPr>
            </a:lvl1pPr>
          </a:lstStyle>
          <a:p>
            <a:fld id="{BAC9DE54-7CD0-4BB8-BBB6-76289D77A8B4}" type="slidenum">
              <a:rPr lang="es-ES" smtClean="0"/>
              <a:pPr/>
              <a:t>‹Nº›</a:t>
            </a:fld>
            <a:endParaRPr lang="es-ES" dirty="0"/>
          </a:p>
        </p:txBody>
      </p:sp>
      <p:sp>
        <p:nvSpPr>
          <p:cNvPr id="4" name="Marcador de fecha 3">
            <a:extLst>
              <a:ext uri="{FF2B5EF4-FFF2-40B4-BE49-F238E27FC236}">
                <a16:creationId xmlns:a16="http://schemas.microsoft.com/office/drawing/2014/main" id="{83837403-5B23-6085-16A3-F714726FFF2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Oswald" pitchFamily="2" charset="0"/>
              </a:defRPr>
            </a:lvl1pPr>
          </a:lstStyle>
          <a:p>
            <a:r>
              <a:rPr lang="es-ES" dirty="0"/>
              <a:t>23/11/2022</a:t>
            </a: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60" r:id="rId6"/>
    <p:sldLayoutId id="2147483663" r:id="rId7"/>
    <p:sldLayoutId id="2147483668"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slide" Target="slide45.xml"/><Relationship Id="rId4" Type="http://schemas.openxmlformats.org/officeDocument/2006/relationships/slide" Target="slide41.xml"/></Relationships>
</file>

<file path=ppt/slides/_rels/slide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slide" Target="slide45.xml"/><Relationship Id="rId4" Type="http://schemas.openxmlformats.org/officeDocument/2006/relationships/slide" Target="slide41.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slide" Target="slide45.xml"/><Relationship Id="rId4" Type="http://schemas.openxmlformats.org/officeDocument/2006/relationships/slide" Target="slide4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1.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slide" Target="slide45.xml"/><Relationship Id="rId4" Type="http://schemas.openxmlformats.org/officeDocument/2006/relationships/slide" Target="slide41.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5.xml"/><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45.xml"/><Relationship Id="rId4" Type="http://schemas.openxmlformats.org/officeDocument/2006/relationships/slide" Target="slide41.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slide" Target="slide45.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45.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_rels/slide44.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hyperlink" Target="http://noradiaz.blogspot.com/2019/10/regular-expressions-for-translators.html" TargetMode="External"/><Relationship Id="rId7" Type="http://schemas.openxmlformats.org/officeDocument/2006/relationships/hyperlink" Target="https://regexr.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regexstorm.net/tester" TargetMode="External"/><Relationship Id="rId5" Type="http://schemas.openxmlformats.org/officeDocument/2006/relationships/hyperlink" Target="http://regexhero.net/" TargetMode="External"/><Relationship Id="rId4" Type="http://schemas.openxmlformats.org/officeDocument/2006/relationships/hyperlink" Target="http://w3.unpocodetodo.info/utiles/regex.php" TargetMode="External"/><Relationship Id="rId9"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slide" Target="slide1.xml"/><Relationship Id="rId4" Type="http://schemas.openxmlformats.org/officeDocument/2006/relationships/slide" Target="slide4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45.xml"/><Relationship Id="rId4" Type="http://schemas.openxmlformats.org/officeDocument/2006/relationships/slide" Target="slide4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45.xml"/><Relationship Id="rId4" Type="http://schemas.openxmlformats.org/officeDocument/2006/relationships/slide" Target="slide4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45.xml"/><Relationship Id="rId4" Type="http://schemas.openxmlformats.org/officeDocument/2006/relationships/slide" Target="slide4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slide" Target="slide45.xml"/><Relationship Id="rId4" Type="http://schemas.openxmlformats.org/officeDocument/2006/relationships/slide" Target="slide41.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slide" Target="slide45.xml"/><Relationship Id="rId4" Type="http://schemas.openxmlformats.org/officeDocument/2006/relationships/slide" Target="slide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
        <p:cNvGrpSpPr/>
        <p:nvPr/>
      </p:nvGrpSpPr>
      <p:grpSpPr>
        <a:xfrm>
          <a:off x="0" y="0"/>
          <a:ext cx="0" cy="0"/>
          <a:chOff x="0" y="0"/>
          <a:chExt cx="0" cy="0"/>
        </a:xfrm>
      </p:grpSpPr>
      <p:sp>
        <p:nvSpPr>
          <p:cNvPr id="399" name="Google Shape;399;p31"/>
          <p:cNvSpPr txBox="1">
            <a:spLocks noGrp="1"/>
          </p:cNvSpPr>
          <p:nvPr>
            <p:ph type="ctrTitle"/>
          </p:nvPr>
        </p:nvSpPr>
        <p:spPr>
          <a:xfrm>
            <a:off x="926425" y="1317325"/>
            <a:ext cx="4087800" cy="160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/EXPRESIONES</a:t>
            </a:r>
            <a:br>
              <a:rPr lang="en" dirty="0"/>
            </a:br>
            <a:r>
              <a:rPr lang="en" dirty="0"/>
              <a:t>REGULARES</a:t>
            </a:r>
            <a:endParaRPr dirty="0"/>
          </a:p>
        </p:txBody>
      </p:sp>
      <p:grpSp>
        <p:nvGrpSpPr>
          <p:cNvPr id="400" name="Google Shape;400;p31"/>
          <p:cNvGrpSpPr/>
          <p:nvPr/>
        </p:nvGrpSpPr>
        <p:grpSpPr>
          <a:xfrm>
            <a:off x="5375029" y="1818088"/>
            <a:ext cx="2224161" cy="1884607"/>
            <a:chOff x="5375029" y="1818088"/>
            <a:chExt cx="2224161" cy="1884607"/>
          </a:xfrm>
        </p:grpSpPr>
        <p:sp>
          <p:nvSpPr>
            <p:cNvPr id="401" name="Google Shape;401;p31"/>
            <p:cNvSpPr/>
            <p:nvPr/>
          </p:nvSpPr>
          <p:spPr>
            <a:xfrm>
              <a:off x="6273950" y="3298356"/>
              <a:ext cx="426300" cy="396873"/>
            </a:xfrm>
            <a:custGeom>
              <a:avLst/>
              <a:gdLst/>
              <a:ahLst/>
              <a:cxnLst/>
              <a:rect l="l" t="t" r="r" b="b"/>
              <a:pathLst>
                <a:path w="17167" h="15982" extrusionOk="0">
                  <a:moveTo>
                    <a:pt x="1" y="0"/>
                  </a:moveTo>
                  <a:lnTo>
                    <a:pt x="1" y="15982"/>
                  </a:lnTo>
                  <a:lnTo>
                    <a:pt x="17167" y="15982"/>
                  </a:lnTo>
                  <a:lnTo>
                    <a:pt x="17167" y="0"/>
                  </a:lnTo>
                  <a:close/>
                </a:path>
              </a:pathLst>
            </a:custGeom>
            <a:gradFill>
              <a:gsLst>
                <a:gs pos="0">
                  <a:srgbClr val="E9A984"/>
                </a:gs>
                <a:gs pos="100000">
                  <a:srgbClr val="E57C8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1"/>
            <p:cNvSpPr/>
            <p:nvPr/>
          </p:nvSpPr>
          <p:spPr>
            <a:xfrm>
              <a:off x="6154104" y="3665446"/>
              <a:ext cx="666008" cy="37249"/>
            </a:xfrm>
            <a:custGeom>
              <a:avLst/>
              <a:gdLst/>
              <a:ahLst/>
              <a:cxnLst/>
              <a:rect l="l" t="t" r="r" b="b"/>
              <a:pathLst>
                <a:path w="26820" h="1500" extrusionOk="0">
                  <a:moveTo>
                    <a:pt x="938" y="1"/>
                  </a:moveTo>
                  <a:cubicBezTo>
                    <a:pt x="423" y="1"/>
                    <a:pt x="0" y="418"/>
                    <a:pt x="0" y="938"/>
                  </a:cubicBezTo>
                  <a:lnTo>
                    <a:pt x="0" y="1500"/>
                  </a:lnTo>
                  <a:lnTo>
                    <a:pt x="26819" y="1500"/>
                  </a:lnTo>
                  <a:lnTo>
                    <a:pt x="26819" y="938"/>
                  </a:lnTo>
                  <a:cubicBezTo>
                    <a:pt x="26819" y="418"/>
                    <a:pt x="26397" y="1"/>
                    <a:pt x="25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1"/>
            <p:cNvSpPr/>
            <p:nvPr/>
          </p:nvSpPr>
          <p:spPr>
            <a:xfrm>
              <a:off x="6273950" y="3303326"/>
              <a:ext cx="426300" cy="126596"/>
            </a:xfrm>
            <a:custGeom>
              <a:avLst/>
              <a:gdLst/>
              <a:ahLst/>
              <a:cxnLst/>
              <a:rect l="l" t="t" r="r" b="b"/>
              <a:pathLst>
                <a:path w="17167" h="5098" extrusionOk="0">
                  <a:moveTo>
                    <a:pt x="1" y="0"/>
                  </a:moveTo>
                  <a:lnTo>
                    <a:pt x="1" y="1156"/>
                  </a:lnTo>
                  <a:lnTo>
                    <a:pt x="17167" y="5097"/>
                  </a:lnTo>
                  <a:lnTo>
                    <a:pt x="17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1"/>
            <p:cNvSpPr/>
            <p:nvPr/>
          </p:nvSpPr>
          <p:spPr>
            <a:xfrm>
              <a:off x="5375029" y="3097292"/>
              <a:ext cx="2224098" cy="218476"/>
            </a:xfrm>
            <a:custGeom>
              <a:avLst/>
              <a:gdLst/>
              <a:ahLst/>
              <a:cxnLst/>
              <a:rect l="l" t="t" r="r" b="b"/>
              <a:pathLst>
                <a:path w="89564" h="8798" extrusionOk="0">
                  <a:moveTo>
                    <a:pt x="0" y="1"/>
                  </a:moveTo>
                  <a:lnTo>
                    <a:pt x="0" y="6435"/>
                  </a:lnTo>
                  <a:cubicBezTo>
                    <a:pt x="0" y="7739"/>
                    <a:pt x="1057" y="8797"/>
                    <a:pt x="2361" y="8797"/>
                  </a:cubicBezTo>
                  <a:lnTo>
                    <a:pt x="87208" y="8797"/>
                  </a:lnTo>
                  <a:cubicBezTo>
                    <a:pt x="88507" y="8797"/>
                    <a:pt x="89564" y="7739"/>
                    <a:pt x="89564" y="6435"/>
                  </a:cubicBezTo>
                  <a:lnTo>
                    <a:pt x="89564" y="1"/>
                  </a:lnTo>
                  <a:close/>
                </a:path>
              </a:pathLst>
            </a:custGeom>
            <a:gradFill>
              <a:gsLst>
                <a:gs pos="0">
                  <a:srgbClr val="E9A984"/>
                </a:gs>
                <a:gs pos="100000">
                  <a:srgbClr val="E57C8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1"/>
            <p:cNvSpPr/>
            <p:nvPr/>
          </p:nvSpPr>
          <p:spPr>
            <a:xfrm>
              <a:off x="5375029" y="1818088"/>
              <a:ext cx="2224161" cy="1289166"/>
            </a:xfrm>
            <a:custGeom>
              <a:avLst/>
              <a:gdLst/>
              <a:ahLst/>
              <a:cxnLst/>
              <a:rect l="l" t="t" r="r" b="b"/>
              <a:pathLst>
                <a:path w="89564" h="51913" extrusionOk="0">
                  <a:moveTo>
                    <a:pt x="2361" y="1"/>
                  </a:moveTo>
                  <a:cubicBezTo>
                    <a:pt x="1057" y="1"/>
                    <a:pt x="0" y="1059"/>
                    <a:pt x="0" y="2357"/>
                  </a:cubicBezTo>
                  <a:lnTo>
                    <a:pt x="0" y="51913"/>
                  </a:lnTo>
                  <a:lnTo>
                    <a:pt x="89564" y="51913"/>
                  </a:lnTo>
                  <a:lnTo>
                    <a:pt x="89564" y="2357"/>
                  </a:lnTo>
                  <a:cubicBezTo>
                    <a:pt x="89564" y="1059"/>
                    <a:pt x="88507" y="1"/>
                    <a:pt x="87208" y="1"/>
                  </a:cubicBez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1"/>
            <p:cNvSpPr/>
            <p:nvPr/>
          </p:nvSpPr>
          <p:spPr>
            <a:xfrm>
              <a:off x="5434356" y="1871380"/>
              <a:ext cx="2105483" cy="1171978"/>
            </a:xfrm>
            <a:custGeom>
              <a:avLst/>
              <a:gdLst/>
              <a:ahLst/>
              <a:cxnLst/>
              <a:rect l="l" t="t" r="r" b="b"/>
              <a:pathLst>
                <a:path w="84785" h="47194" extrusionOk="0">
                  <a:moveTo>
                    <a:pt x="1" y="0"/>
                  </a:moveTo>
                  <a:lnTo>
                    <a:pt x="1" y="47193"/>
                  </a:lnTo>
                  <a:lnTo>
                    <a:pt x="84785" y="47193"/>
                  </a:lnTo>
                  <a:lnTo>
                    <a:pt x="84785" y="0"/>
                  </a:lnTo>
                  <a:close/>
                </a:path>
              </a:pathLst>
            </a:custGeom>
            <a:gradFill>
              <a:gsLst>
                <a:gs pos="0">
                  <a:srgbClr val="80DFFF"/>
                </a:gs>
                <a:gs pos="100000">
                  <a:srgbClr val="318FFA">
                    <a:alpha val="71764"/>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1"/>
            <p:cNvSpPr/>
            <p:nvPr/>
          </p:nvSpPr>
          <p:spPr>
            <a:xfrm>
              <a:off x="5527258" y="1968354"/>
              <a:ext cx="677425" cy="476599"/>
            </a:xfrm>
            <a:custGeom>
              <a:avLst/>
              <a:gdLst/>
              <a:ahLst/>
              <a:cxnLst/>
              <a:rect l="l" t="t" r="r" b="b"/>
              <a:pathLst>
                <a:path w="27279" h="19192" extrusionOk="0">
                  <a:moveTo>
                    <a:pt x="2746" y="0"/>
                  </a:moveTo>
                  <a:cubicBezTo>
                    <a:pt x="1231" y="0"/>
                    <a:pt x="1" y="1230"/>
                    <a:pt x="1" y="2740"/>
                  </a:cubicBezTo>
                  <a:lnTo>
                    <a:pt x="1" y="16451"/>
                  </a:lnTo>
                  <a:cubicBezTo>
                    <a:pt x="1" y="17967"/>
                    <a:pt x="1231" y="19191"/>
                    <a:pt x="2746" y="19191"/>
                  </a:cubicBezTo>
                  <a:lnTo>
                    <a:pt x="24538" y="19191"/>
                  </a:lnTo>
                  <a:cubicBezTo>
                    <a:pt x="26054" y="19191"/>
                    <a:pt x="27278" y="17967"/>
                    <a:pt x="27278" y="16451"/>
                  </a:cubicBezTo>
                  <a:lnTo>
                    <a:pt x="27278" y="2740"/>
                  </a:lnTo>
                  <a:cubicBezTo>
                    <a:pt x="27278" y="1230"/>
                    <a:pt x="26054" y="0"/>
                    <a:pt x="24538"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31"/>
            <p:cNvSpPr/>
            <p:nvPr/>
          </p:nvSpPr>
          <p:spPr>
            <a:xfrm>
              <a:off x="5527258" y="2497898"/>
              <a:ext cx="1407769" cy="476698"/>
            </a:xfrm>
            <a:custGeom>
              <a:avLst/>
              <a:gdLst/>
              <a:ahLst/>
              <a:cxnLst/>
              <a:rect l="l" t="t" r="r" b="b"/>
              <a:pathLst>
                <a:path w="56689" h="19196" extrusionOk="0">
                  <a:moveTo>
                    <a:pt x="2746" y="0"/>
                  </a:moveTo>
                  <a:cubicBezTo>
                    <a:pt x="1231" y="0"/>
                    <a:pt x="1" y="1230"/>
                    <a:pt x="1" y="2746"/>
                  </a:cubicBezTo>
                  <a:lnTo>
                    <a:pt x="1" y="16450"/>
                  </a:lnTo>
                  <a:cubicBezTo>
                    <a:pt x="1" y="17965"/>
                    <a:pt x="1231" y="19195"/>
                    <a:pt x="2746" y="19195"/>
                  </a:cubicBezTo>
                  <a:lnTo>
                    <a:pt x="53949" y="19195"/>
                  </a:lnTo>
                  <a:cubicBezTo>
                    <a:pt x="55459" y="19195"/>
                    <a:pt x="56689" y="17965"/>
                    <a:pt x="56689" y="16450"/>
                  </a:cubicBezTo>
                  <a:lnTo>
                    <a:pt x="56689" y="2746"/>
                  </a:lnTo>
                  <a:cubicBezTo>
                    <a:pt x="56689" y="1230"/>
                    <a:pt x="55459" y="0"/>
                    <a:pt x="53949"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31"/>
            <p:cNvSpPr/>
            <p:nvPr/>
          </p:nvSpPr>
          <p:spPr>
            <a:xfrm>
              <a:off x="6257635" y="1968354"/>
              <a:ext cx="677400" cy="476599"/>
            </a:xfrm>
            <a:custGeom>
              <a:avLst/>
              <a:gdLst/>
              <a:ahLst/>
              <a:cxnLst/>
              <a:rect l="l" t="t" r="r" b="b"/>
              <a:pathLst>
                <a:path w="27278" h="19192" extrusionOk="0">
                  <a:moveTo>
                    <a:pt x="2740" y="0"/>
                  </a:moveTo>
                  <a:cubicBezTo>
                    <a:pt x="1225" y="0"/>
                    <a:pt x="0" y="1230"/>
                    <a:pt x="0" y="2740"/>
                  </a:cubicBezTo>
                  <a:lnTo>
                    <a:pt x="0" y="16451"/>
                  </a:lnTo>
                  <a:cubicBezTo>
                    <a:pt x="0" y="17967"/>
                    <a:pt x="1225" y="19191"/>
                    <a:pt x="2740" y="19191"/>
                  </a:cubicBezTo>
                  <a:lnTo>
                    <a:pt x="24538" y="19191"/>
                  </a:lnTo>
                  <a:cubicBezTo>
                    <a:pt x="26048" y="19191"/>
                    <a:pt x="27278" y="17967"/>
                    <a:pt x="27278" y="16451"/>
                  </a:cubicBezTo>
                  <a:lnTo>
                    <a:pt x="27278" y="2740"/>
                  </a:lnTo>
                  <a:cubicBezTo>
                    <a:pt x="27278" y="1230"/>
                    <a:pt x="26048" y="0"/>
                    <a:pt x="24538"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1"/>
            <p:cNvSpPr/>
            <p:nvPr/>
          </p:nvSpPr>
          <p:spPr>
            <a:xfrm>
              <a:off x="7002489" y="1968354"/>
              <a:ext cx="479554" cy="221338"/>
            </a:xfrm>
            <a:custGeom>
              <a:avLst/>
              <a:gdLst/>
              <a:ahLst/>
              <a:cxnLst/>
              <a:rect l="l" t="t" r="r" b="b"/>
              <a:pathLst>
                <a:path w="19311" h="8913" extrusionOk="0">
                  <a:moveTo>
                    <a:pt x="2746" y="0"/>
                  </a:moveTo>
                  <a:cubicBezTo>
                    <a:pt x="1230" y="0"/>
                    <a:pt x="1" y="1230"/>
                    <a:pt x="1" y="2740"/>
                  </a:cubicBezTo>
                  <a:lnTo>
                    <a:pt x="1" y="6167"/>
                  </a:lnTo>
                  <a:cubicBezTo>
                    <a:pt x="1" y="7682"/>
                    <a:pt x="1230" y="8912"/>
                    <a:pt x="2746" y="8912"/>
                  </a:cubicBezTo>
                  <a:lnTo>
                    <a:pt x="16571" y="8912"/>
                  </a:lnTo>
                  <a:cubicBezTo>
                    <a:pt x="18081" y="8912"/>
                    <a:pt x="19311" y="7682"/>
                    <a:pt x="19311" y="6167"/>
                  </a:cubicBezTo>
                  <a:lnTo>
                    <a:pt x="19311" y="2740"/>
                  </a:lnTo>
                  <a:cubicBezTo>
                    <a:pt x="19311" y="1230"/>
                    <a:pt x="18081" y="0"/>
                    <a:pt x="16571"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31"/>
            <p:cNvSpPr/>
            <p:nvPr/>
          </p:nvSpPr>
          <p:spPr>
            <a:xfrm>
              <a:off x="7002489" y="2241370"/>
              <a:ext cx="479554" cy="733225"/>
            </a:xfrm>
            <a:custGeom>
              <a:avLst/>
              <a:gdLst/>
              <a:ahLst/>
              <a:cxnLst/>
              <a:rect l="l" t="t" r="r" b="b"/>
              <a:pathLst>
                <a:path w="19311" h="29526" extrusionOk="0">
                  <a:moveTo>
                    <a:pt x="2746" y="1"/>
                  </a:moveTo>
                  <a:cubicBezTo>
                    <a:pt x="1230" y="1"/>
                    <a:pt x="1" y="1231"/>
                    <a:pt x="1" y="2741"/>
                  </a:cubicBezTo>
                  <a:lnTo>
                    <a:pt x="1" y="26780"/>
                  </a:lnTo>
                  <a:cubicBezTo>
                    <a:pt x="1" y="28295"/>
                    <a:pt x="1230" y="29525"/>
                    <a:pt x="2746" y="29525"/>
                  </a:cubicBezTo>
                  <a:lnTo>
                    <a:pt x="16571" y="29525"/>
                  </a:lnTo>
                  <a:cubicBezTo>
                    <a:pt x="18081" y="29525"/>
                    <a:pt x="19311" y="28295"/>
                    <a:pt x="19311" y="26780"/>
                  </a:cubicBezTo>
                  <a:lnTo>
                    <a:pt x="19311" y="2741"/>
                  </a:lnTo>
                  <a:cubicBezTo>
                    <a:pt x="19311" y="1231"/>
                    <a:pt x="18081" y="1"/>
                    <a:pt x="16571" y="1"/>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2" name="Google Shape;412;p31"/>
          <p:cNvGrpSpPr/>
          <p:nvPr/>
        </p:nvGrpSpPr>
        <p:grpSpPr>
          <a:xfrm>
            <a:off x="7118242" y="1435741"/>
            <a:ext cx="795392" cy="626115"/>
            <a:chOff x="7542675" y="1392460"/>
            <a:chExt cx="879178" cy="692069"/>
          </a:xfrm>
        </p:grpSpPr>
        <p:sp>
          <p:nvSpPr>
            <p:cNvPr id="413" name="Google Shape;413;p31"/>
            <p:cNvSpPr/>
            <p:nvPr/>
          </p:nvSpPr>
          <p:spPr>
            <a:xfrm>
              <a:off x="7542675" y="1392460"/>
              <a:ext cx="879178" cy="692069"/>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4" name="Google Shape;414;p31"/>
            <p:cNvGrpSpPr/>
            <p:nvPr/>
          </p:nvGrpSpPr>
          <p:grpSpPr>
            <a:xfrm>
              <a:off x="7603656" y="1520706"/>
              <a:ext cx="657046" cy="305943"/>
              <a:chOff x="7603656" y="1520706"/>
              <a:chExt cx="657046" cy="305943"/>
            </a:xfrm>
          </p:grpSpPr>
          <p:sp>
            <p:nvSpPr>
              <p:cNvPr id="415" name="Google Shape;415;p31"/>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1"/>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31"/>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31"/>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19" name="Google Shape;419;p31"/>
          <p:cNvGrpSpPr/>
          <p:nvPr/>
        </p:nvGrpSpPr>
        <p:grpSpPr>
          <a:xfrm>
            <a:off x="299286" y="189025"/>
            <a:ext cx="133205" cy="119344"/>
            <a:chOff x="222150" y="185025"/>
            <a:chExt cx="170100" cy="152400"/>
          </a:xfrm>
        </p:grpSpPr>
        <p:cxnSp>
          <p:nvCxnSpPr>
            <p:cNvPr id="420" name="Google Shape;420;p3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21" name="Google Shape;421;p3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22" name="Google Shape;422;p3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23" name="Google Shape;423;p31"/>
          <p:cNvGrpSpPr/>
          <p:nvPr/>
        </p:nvGrpSpPr>
        <p:grpSpPr>
          <a:xfrm>
            <a:off x="5055410" y="2845326"/>
            <a:ext cx="633471" cy="733893"/>
            <a:chOff x="5055410" y="2845326"/>
            <a:chExt cx="633471" cy="733893"/>
          </a:xfrm>
        </p:grpSpPr>
        <p:grpSp>
          <p:nvGrpSpPr>
            <p:cNvPr id="424" name="Google Shape;424;p31"/>
            <p:cNvGrpSpPr/>
            <p:nvPr/>
          </p:nvGrpSpPr>
          <p:grpSpPr>
            <a:xfrm>
              <a:off x="5055410" y="2845326"/>
              <a:ext cx="633471" cy="733893"/>
              <a:chOff x="5418807" y="2497285"/>
              <a:chExt cx="700200" cy="811200"/>
            </a:xfrm>
          </p:grpSpPr>
          <p:sp>
            <p:nvSpPr>
              <p:cNvPr id="425" name="Google Shape;425;p31"/>
              <p:cNvSpPr/>
              <p:nvPr/>
            </p:nvSpPr>
            <p:spPr>
              <a:xfrm>
                <a:off x="5418807" y="2497285"/>
                <a:ext cx="700200" cy="811200"/>
              </a:xfrm>
              <a:prstGeom prst="roundRect">
                <a:avLst>
                  <a:gd name="adj" fmla="val 18711"/>
                </a:avLst>
              </a:prstGeom>
              <a:gradFill>
                <a:gsLst>
                  <a:gs pos="0">
                    <a:srgbClr val="FFFFFF">
                      <a:alpha val="85710"/>
                    </a:srgbClr>
                  </a:gs>
                  <a:gs pos="100000">
                    <a:srgbClr val="C5C7F4">
                      <a:alpha val="85710"/>
                    </a:srgbClr>
                  </a:gs>
                </a:gsLst>
                <a:lin ang="5400012" scaled="0"/>
              </a:gra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6" name="Google Shape;426;p31"/>
              <p:cNvGrpSpPr/>
              <p:nvPr/>
            </p:nvGrpSpPr>
            <p:grpSpPr>
              <a:xfrm>
                <a:off x="5600579" y="2592573"/>
                <a:ext cx="336576" cy="344118"/>
                <a:chOff x="3409000" y="1026975"/>
                <a:chExt cx="355075" cy="363032"/>
              </a:xfrm>
            </p:grpSpPr>
            <p:sp>
              <p:nvSpPr>
                <p:cNvPr id="427" name="Google Shape;427;p31"/>
                <p:cNvSpPr/>
                <p:nvPr/>
              </p:nvSpPr>
              <p:spPr>
                <a:xfrm>
                  <a:off x="3409000" y="1026975"/>
                  <a:ext cx="355075" cy="355225"/>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1"/>
                <p:cNvSpPr/>
                <p:nvPr/>
              </p:nvSpPr>
              <p:spPr>
                <a:xfrm>
                  <a:off x="3528425" y="1078900"/>
                  <a:ext cx="116400" cy="116250"/>
                </a:xfrm>
                <a:custGeom>
                  <a:avLst/>
                  <a:gdLst/>
                  <a:ahLst/>
                  <a:cxnLst/>
                  <a:rect l="l" t="t" r="r" b="b"/>
                  <a:pathLst>
                    <a:path w="4656" h="4650" extrusionOk="0">
                      <a:moveTo>
                        <a:pt x="2327" y="0"/>
                      </a:moveTo>
                      <a:cubicBezTo>
                        <a:pt x="1041" y="0"/>
                        <a:pt x="0" y="1041"/>
                        <a:pt x="0" y="2322"/>
                      </a:cubicBezTo>
                      <a:cubicBezTo>
                        <a:pt x="0" y="3609"/>
                        <a:pt x="1041" y="4650"/>
                        <a:pt x="2327" y="4650"/>
                      </a:cubicBezTo>
                      <a:cubicBezTo>
                        <a:pt x="3609" y="4650"/>
                        <a:pt x="4655" y="3609"/>
                        <a:pt x="4655" y="2322"/>
                      </a:cubicBezTo>
                      <a:cubicBezTo>
                        <a:pt x="4655" y="1041"/>
                        <a:pt x="3609" y="0"/>
                        <a:pt x="2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1"/>
                <p:cNvSpPr/>
                <p:nvPr/>
              </p:nvSpPr>
              <p:spPr>
                <a:xfrm>
                  <a:off x="3464200" y="1246832"/>
                  <a:ext cx="244825" cy="143175"/>
                </a:xfrm>
                <a:custGeom>
                  <a:avLst/>
                  <a:gdLst/>
                  <a:ahLst/>
                  <a:cxnLst/>
                  <a:rect l="l" t="t" r="r" b="b"/>
                  <a:pathLst>
                    <a:path w="9793" h="5727" extrusionOk="0">
                      <a:moveTo>
                        <a:pt x="4896" y="1"/>
                      </a:moveTo>
                      <a:cubicBezTo>
                        <a:pt x="2551" y="1"/>
                        <a:pt x="572" y="1597"/>
                        <a:pt x="1" y="3765"/>
                      </a:cubicBezTo>
                      <a:cubicBezTo>
                        <a:pt x="1276" y="4984"/>
                        <a:pt x="3003" y="5726"/>
                        <a:pt x="4896" y="5726"/>
                      </a:cubicBezTo>
                      <a:cubicBezTo>
                        <a:pt x="6790" y="5726"/>
                        <a:pt x="8517" y="4984"/>
                        <a:pt x="9792" y="3765"/>
                      </a:cubicBezTo>
                      <a:cubicBezTo>
                        <a:pt x="9215" y="1597"/>
                        <a:pt x="7236" y="1"/>
                        <a:pt x="4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30" name="Google Shape;430;p31"/>
            <p:cNvGrpSpPr/>
            <p:nvPr/>
          </p:nvGrpSpPr>
          <p:grpSpPr>
            <a:xfrm>
              <a:off x="5195602" y="3311831"/>
              <a:ext cx="352067" cy="169406"/>
              <a:chOff x="5528432" y="2979624"/>
              <a:chExt cx="480900" cy="187251"/>
            </a:xfrm>
          </p:grpSpPr>
          <p:sp>
            <p:nvSpPr>
              <p:cNvPr id="431" name="Google Shape;431;p31"/>
              <p:cNvSpPr/>
              <p:nvPr/>
            </p:nvSpPr>
            <p:spPr>
              <a:xfrm>
                <a:off x="5528432" y="2979624"/>
                <a:ext cx="4809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1"/>
              <p:cNvSpPr/>
              <p:nvPr/>
            </p:nvSpPr>
            <p:spPr>
              <a:xfrm>
                <a:off x="5528432" y="3052849"/>
                <a:ext cx="4809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1"/>
              <p:cNvSpPr/>
              <p:nvPr/>
            </p:nvSpPr>
            <p:spPr>
              <a:xfrm>
                <a:off x="5610449" y="3126075"/>
                <a:ext cx="3168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34" name="Google Shape;434;p31"/>
          <p:cNvGrpSpPr/>
          <p:nvPr/>
        </p:nvGrpSpPr>
        <p:grpSpPr>
          <a:xfrm>
            <a:off x="7427195" y="2464693"/>
            <a:ext cx="694832" cy="494692"/>
            <a:chOff x="3336290" y="764021"/>
            <a:chExt cx="810300" cy="576900"/>
          </a:xfrm>
        </p:grpSpPr>
        <p:sp>
          <p:nvSpPr>
            <p:cNvPr id="435" name="Google Shape;435;p31"/>
            <p:cNvSpPr/>
            <p:nvPr/>
          </p:nvSpPr>
          <p:spPr>
            <a:xfrm rot="-5401788">
              <a:off x="3452990" y="647471"/>
              <a:ext cx="576900" cy="810000"/>
            </a:xfrm>
            <a:prstGeom prst="roundRect">
              <a:avLst>
                <a:gd name="adj" fmla="val 7267"/>
              </a:avLst>
            </a:prstGeom>
            <a:gradFill>
              <a:gsLst>
                <a:gs pos="0">
                  <a:srgbClr val="FFFFFF"/>
                </a:gs>
                <a:gs pos="100000">
                  <a:srgbClr val="C5C7F4"/>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31"/>
            <p:cNvSpPr/>
            <p:nvPr/>
          </p:nvSpPr>
          <p:spPr>
            <a:xfrm>
              <a:off x="3414726" y="1013671"/>
              <a:ext cx="653730" cy="281110"/>
            </a:xfrm>
            <a:custGeom>
              <a:avLst/>
              <a:gdLst/>
              <a:ahLst/>
              <a:cxnLst/>
              <a:rect l="l" t="t" r="r" b="b"/>
              <a:pathLst>
                <a:path w="28015" h="14176" extrusionOk="0">
                  <a:moveTo>
                    <a:pt x="7411" y="1"/>
                  </a:moveTo>
                  <a:cubicBezTo>
                    <a:pt x="6941" y="1"/>
                    <a:pt x="6471" y="194"/>
                    <a:pt x="6132" y="580"/>
                  </a:cubicBezTo>
                  <a:lnTo>
                    <a:pt x="429" y="7037"/>
                  </a:lnTo>
                  <a:cubicBezTo>
                    <a:pt x="154" y="7353"/>
                    <a:pt x="0" y="7752"/>
                    <a:pt x="0" y="8170"/>
                  </a:cubicBezTo>
                  <a:lnTo>
                    <a:pt x="0" y="12472"/>
                  </a:lnTo>
                  <a:cubicBezTo>
                    <a:pt x="0" y="13409"/>
                    <a:pt x="766" y="14175"/>
                    <a:pt x="1711" y="14175"/>
                  </a:cubicBezTo>
                  <a:lnTo>
                    <a:pt x="26304" y="14175"/>
                  </a:lnTo>
                  <a:cubicBezTo>
                    <a:pt x="27249" y="14175"/>
                    <a:pt x="28015" y="13409"/>
                    <a:pt x="28015" y="12472"/>
                  </a:cubicBezTo>
                  <a:lnTo>
                    <a:pt x="28015" y="8742"/>
                  </a:lnTo>
                  <a:cubicBezTo>
                    <a:pt x="28015" y="8245"/>
                    <a:pt x="27798" y="7776"/>
                    <a:pt x="27420" y="7449"/>
                  </a:cubicBezTo>
                  <a:lnTo>
                    <a:pt x="22816" y="3486"/>
                  </a:lnTo>
                  <a:cubicBezTo>
                    <a:pt x="22496" y="3210"/>
                    <a:pt x="22100" y="3072"/>
                    <a:pt x="21705" y="3072"/>
                  </a:cubicBezTo>
                  <a:cubicBezTo>
                    <a:pt x="21289" y="3072"/>
                    <a:pt x="20874" y="3224"/>
                    <a:pt x="20546" y="3526"/>
                  </a:cubicBezTo>
                  <a:lnTo>
                    <a:pt x="16959" y="6826"/>
                  </a:lnTo>
                  <a:cubicBezTo>
                    <a:pt x="16631" y="7127"/>
                    <a:pt x="16216" y="7277"/>
                    <a:pt x="15803" y="7277"/>
                  </a:cubicBezTo>
                  <a:cubicBezTo>
                    <a:pt x="15352" y="7277"/>
                    <a:pt x="14902" y="7099"/>
                    <a:pt x="14568" y="6746"/>
                  </a:cubicBezTo>
                  <a:lnTo>
                    <a:pt x="8648" y="529"/>
                  </a:lnTo>
                  <a:cubicBezTo>
                    <a:pt x="8310" y="177"/>
                    <a:pt x="7860" y="1"/>
                    <a:pt x="7411" y="1"/>
                  </a:cubicBezTo>
                  <a:close/>
                </a:path>
              </a:pathLst>
            </a:custGeom>
            <a:gradFill>
              <a:gsLst>
                <a:gs pos="0">
                  <a:srgbClr val="8D90E1"/>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31"/>
            <p:cNvSpPr/>
            <p:nvPr/>
          </p:nvSpPr>
          <p:spPr>
            <a:xfrm>
              <a:off x="3848871" y="832785"/>
              <a:ext cx="144823" cy="144867"/>
            </a:xfrm>
            <a:custGeom>
              <a:avLst/>
              <a:gdLst/>
              <a:ahLst/>
              <a:cxnLst/>
              <a:rect l="l" t="t" r="r" b="b"/>
              <a:pathLst>
                <a:path w="4416" h="4417" extrusionOk="0">
                  <a:moveTo>
                    <a:pt x="2208" y="1"/>
                  </a:moveTo>
                  <a:cubicBezTo>
                    <a:pt x="991" y="1"/>
                    <a:pt x="1" y="990"/>
                    <a:pt x="1" y="2209"/>
                  </a:cubicBezTo>
                  <a:cubicBezTo>
                    <a:pt x="1" y="3427"/>
                    <a:pt x="991" y="4417"/>
                    <a:pt x="2208" y="4417"/>
                  </a:cubicBezTo>
                  <a:cubicBezTo>
                    <a:pt x="3427" y="4417"/>
                    <a:pt x="4416" y="3427"/>
                    <a:pt x="4416" y="2209"/>
                  </a:cubicBezTo>
                  <a:cubicBezTo>
                    <a:pt x="4416" y="990"/>
                    <a:pt x="3427" y="1"/>
                    <a:pt x="2208" y="1"/>
                  </a:cubicBezTo>
                  <a:close/>
                </a:path>
              </a:pathLst>
            </a:custGeom>
            <a:gradFill>
              <a:gsLst>
                <a:gs pos="0">
                  <a:srgbClr val="FFF68E"/>
                </a:gs>
                <a:gs pos="100000">
                  <a:srgbClr val="FFD96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8" name="Google Shape;438;p31"/>
          <p:cNvGrpSpPr/>
          <p:nvPr/>
        </p:nvGrpSpPr>
        <p:grpSpPr>
          <a:xfrm>
            <a:off x="5159411" y="1731360"/>
            <a:ext cx="999286" cy="251306"/>
            <a:chOff x="6394932" y="2541500"/>
            <a:chExt cx="959100" cy="241200"/>
          </a:xfrm>
        </p:grpSpPr>
        <p:sp>
          <p:nvSpPr>
            <p:cNvPr id="439" name="Google Shape;439;p31"/>
            <p:cNvSpPr/>
            <p:nvPr/>
          </p:nvSpPr>
          <p:spPr>
            <a:xfrm rot="-5400000">
              <a:off x="6753882" y="2182550"/>
              <a:ext cx="241200" cy="959100"/>
            </a:xfrm>
            <a:prstGeom prst="roundRect">
              <a:avLst>
                <a:gd name="adj" fmla="val 7267"/>
              </a:avLst>
            </a:prstGeom>
            <a:gradFill>
              <a:gsLst>
                <a:gs pos="0">
                  <a:srgbClr val="FFFFFF"/>
                </a:gs>
                <a:gs pos="100000">
                  <a:srgbClr val="C5C7F4"/>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31"/>
            <p:cNvSpPr/>
            <p:nvPr/>
          </p:nvSpPr>
          <p:spPr>
            <a:xfrm rot="-5400000">
              <a:off x="6465475" y="2584700"/>
              <a:ext cx="152700" cy="154800"/>
            </a:xfrm>
            <a:prstGeom prst="roundRect">
              <a:avLst>
                <a:gd name="adj" fmla="val 7267"/>
              </a:avLst>
            </a:prstGeom>
            <a:gradFill>
              <a:gsLst>
                <a:gs pos="0">
                  <a:srgbClr val="E9A984"/>
                </a:gs>
                <a:gs pos="100000">
                  <a:srgbClr val="E57C85"/>
                </a:gs>
              </a:gsLst>
              <a:lin ang="2700006"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31"/>
            <p:cNvSpPr/>
            <p:nvPr/>
          </p:nvSpPr>
          <p:spPr>
            <a:xfrm rot="-5400000">
              <a:off x="6687242" y="2584700"/>
              <a:ext cx="152700" cy="154800"/>
            </a:xfrm>
            <a:prstGeom prst="roundRect">
              <a:avLst>
                <a:gd name="adj" fmla="val 7267"/>
              </a:avLst>
            </a:prstGeom>
            <a:gradFill>
              <a:gsLst>
                <a:gs pos="0">
                  <a:srgbClr val="3DB0FD"/>
                </a:gs>
                <a:gs pos="100000">
                  <a:srgbClr val="308EF7"/>
                </a:gs>
              </a:gsLst>
              <a:lin ang="2700006"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31"/>
            <p:cNvSpPr/>
            <p:nvPr/>
          </p:nvSpPr>
          <p:spPr>
            <a:xfrm rot="-5400000">
              <a:off x="6909008" y="2584700"/>
              <a:ext cx="152700" cy="154800"/>
            </a:xfrm>
            <a:prstGeom prst="roundRect">
              <a:avLst>
                <a:gd name="adj" fmla="val 7267"/>
              </a:avLst>
            </a:pr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31"/>
            <p:cNvSpPr/>
            <p:nvPr/>
          </p:nvSpPr>
          <p:spPr>
            <a:xfrm rot="-5400000">
              <a:off x="7130775" y="2584700"/>
              <a:ext cx="152700" cy="154800"/>
            </a:xfrm>
            <a:prstGeom prst="roundRect">
              <a:avLst>
                <a:gd name="adj" fmla="val 7267"/>
              </a:avLst>
            </a:prstGeom>
            <a:gradFill>
              <a:gsLst>
                <a:gs pos="0">
                  <a:schemeClr val="lt2"/>
                </a:gs>
                <a:gs pos="100000">
                  <a:srgbClr val="E57C85"/>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4" name="Google Shape;444;p31"/>
          <p:cNvGrpSpPr/>
          <p:nvPr/>
        </p:nvGrpSpPr>
        <p:grpSpPr>
          <a:xfrm>
            <a:off x="286617" y="3999999"/>
            <a:ext cx="145867" cy="958251"/>
            <a:chOff x="286625" y="3923799"/>
            <a:chExt cx="145867" cy="958251"/>
          </a:xfrm>
        </p:grpSpPr>
        <p:sp>
          <p:nvSpPr>
            <p:cNvPr id="445" name="Google Shape;445;p3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6" name="Google Shape;446;p31"/>
            <p:cNvGrpSpPr/>
            <p:nvPr/>
          </p:nvGrpSpPr>
          <p:grpSpPr>
            <a:xfrm>
              <a:off x="298112" y="4342643"/>
              <a:ext cx="110182" cy="126862"/>
              <a:chOff x="281100" y="2027800"/>
              <a:chExt cx="140700" cy="162000"/>
            </a:xfrm>
          </p:grpSpPr>
          <p:sp>
            <p:nvSpPr>
              <p:cNvPr id="447" name="Google Shape;447;p3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8" name="Google Shape;448;p31"/>
              <p:cNvGrpSpPr/>
              <p:nvPr/>
            </p:nvGrpSpPr>
            <p:grpSpPr>
              <a:xfrm>
                <a:off x="308875" y="2088450"/>
                <a:ext cx="85200" cy="40700"/>
                <a:chOff x="308875" y="2087000"/>
                <a:chExt cx="85200" cy="40700"/>
              </a:xfrm>
            </p:grpSpPr>
            <p:cxnSp>
              <p:nvCxnSpPr>
                <p:cNvPr id="449" name="Google Shape;449;p3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3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51" name="Google Shape;451;p31"/>
            <p:cNvGrpSpPr/>
            <p:nvPr/>
          </p:nvGrpSpPr>
          <p:grpSpPr>
            <a:xfrm>
              <a:off x="286625" y="3923799"/>
              <a:ext cx="133200" cy="133200"/>
              <a:chOff x="286625" y="3648899"/>
              <a:chExt cx="133200" cy="133200"/>
            </a:xfrm>
          </p:grpSpPr>
          <p:sp>
            <p:nvSpPr>
              <p:cNvPr id="452" name="Google Shape;452;p3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3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cxnSp>
        <p:nvCxnSpPr>
          <p:cNvPr id="454" name="Google Shape;454;p31">
            <a:hlinkClick r:id="" action="ppaction://hlinkshowjump?jump=nextslide"/>
          </p:cNvPr>
          <p:cNvCxnSpPr/>
          <p:nvPr/>
        </p:nvCxnSpPr>
        <p:spPr>
          <a:xfrm>
            <a:off x="1046100" y="4007188"/>
            <a:ext cx="740100" cy="0"/>
          </a:xfrm>
          <a:prstGeom prst="straightConnector1">
            <a:avLst/>
          </a:prstGeom>
          <a:noFill/>
          <a:ln w="9525" cap="flat" cmpd="sng">
            <a:solidFill>
              <a:schemeClr val="dk2"/>
            </a:solidFill>
            <a:prstDash val="solid"/>
            <a:round/>
            <a:headEnd type="none" w="med" len="med"/>
            <a:tailEnd type="stealth" w="med" len="med"/>
          </a:ln>
        </p:spPr>
      </p:cxnSp>
      <p:sp>
        <p:nvSpPr>
          <p:cNvPr id="456" name="Google Shape;456;p31">
            <a:hlinkClick r:id="rId3"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31">
            <a:hlinkClick r:id="rId3"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3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/METACARACTERES (II)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284063483"/>
              </p:ext>
            </p:extLst>
          </p:nvPr>
        </p:nvGraphicFramePr>
        <p:xfrm>
          <a:off x="719999" y="2377935"/>
          <a:ext cx="7780199" cy="2219142"/>
        </p:xfrm>
        <a:graphic>
          <a:graphicData uri="http://schemas.openxmlformats.org/drawingml/2006/table">
            <a:tbl>
              <a:tblPr>
                <a:noFill/>
                <a:tableStyleId>{A27B2FEB-CAAE-45C4-86CF-4F3B0564AB99}</a:tableStyleId>
              </a:tblPr>
              <a:tblGrid>
                <a:gridCol w="1178760">
                  <a:extLst>
                    <a:ext uri="{9D8B030D-6E8A-4147-A177-3AD203B41FA5}">
                      <a16:colId xmlns:a16="http://schemas.microsoft.com/office/drawing/2014/main" val="20000"/>
                    </a:ext>
                  </a:extLst>
                </a:gridCol>
                <a:gridCol w="6601439">
                  <a:extLst>
                    <a:ext uri="{9D8B030D-6E8A-4147-A177-3AD203B41FA5}">
                      <a16:colId xmlns:a16="http://schemas.microsoft.com/office/drawing/2014/main" val="20001"/>
                    </a:ext>
                  </a:extLst>
                </a:gridCol>
              </a:tblGrid>
              <a:tr h="53811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 }</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La cantidad de veces que debe aparecer el elemento al que sigue</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3846">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al que sigue debe aparecer una o cero veces</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384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al que sigue debe aparecer cero o más veces.</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3846">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 </a:t>
                      </a:r>
                      <a:endParaRPr sz="13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al que sigue debe aparecer una o más veces</a:t>
                      </a:r>
                      <a:r>
                        <a:rPr lang="en" sz="1300" baseline="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811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300" dirty="0">
                          <a:solidFill>
                            <a:schemeClr val="dk2"/>
                          </a:solidFill>
                          <a:latin typeface="Fira Code"/>
                          <a:ea typeface="Fira Code"/>
                          <a:cs typeface="Fira Code"/>
                          <a:sym typeface="Fira Code"/>
                        </a:rPr>
                        <a:t>Sirve para «escapar» un carácter (ver siguientes diapositivas). </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Aquellos caracteres que no representan el propio carácter, sino que se usan con una función especial. También llamados </a:t>
            </a:r>
            <a:r>
              <a:rPr lang="es-ES" b="1" dirty="0">
                <a:solidFill>
                  <a:schemeClr val="dk2"/>
                </a:solidFill>
                <a:latin typeface="Fira Code"/>
                <a:ea typeface="Fira Code"/>
                <a:cs typeface="Fira Code"/>
                <a:sym typeface="Fira Code"/>
              </a:rPr>
              <a:t>caracteres comodín</a:t>
            </a:r>
            <a:r>
              <a:rPr lang="es-ES" dirty="0">
                <a:solidFill>
                  <a:schemeClr val="dk2"/>
                </a:solidFill>
                <a:latin typeface="Fira Code"/>
                <a:ea typeface="Fira Code"/>
                <a:cs typeface="Fira Code"/>
                <a:sym typeface="Fira Code"/>
              </a:rPr>
              <a:t>. </a:t>
            </a:r>
          </a:p>
        </p:txBody>
      </p:sp>
    </p:spTree>
    <p:extLst>
      <p:ext uri="{BB962C8B-B14F-4D97-AF65-F5344CB8AC3E}">
        <p14:creationId xmlns:p14="http://schemas.microsoft.com/office/powerpoint/2010/main" val="310044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/METACARACTERES (III)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619138005"/>
              </p:ext>
            </p:extLst>
          </p:nvPr>
        </p:nvGraphicFramePr>
        <p:xfrm>
          <a:off x="768051" y="2564655"/>
          <a:ext cx="7556399" cy="198105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Acento circunflejo</a:t>
                      </a:r>
                      <a:r>
                        <a:rPr lang="es-ES" sz="1400" baseline="0" dirty="0">
                          <a:solidFill>
                            <a:schemeClr val="dk2"/>
                          </a:solidFill>
                          <a:latin typeface="Fira Code"/>
                          <a:ea typeface="Fira Code"/>
                          <a:cs typeface="Fira Code"/>
                          <a:sym typeface="Fira Code"/>
                        </a:rPr>
                        <a:t>.</a:t>
                      </a:r>
                      <a:endParaRPr lang="es-ES"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400" dirty="0">
                          <a:solidFill>
                            <a:schemeClr val="dk2"/>
                          </a:solidFill>
                          <a:latin typeface="Fira Code"/>
                          <a:ea typeface="Fira Code"/>
                          <a:cs typeface="Fira Code"/>
                          <a:sym typeface="Fira Code"/>
                        </a:rPr>
                        <a:t>Símbolo del dólar.</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400" dirty="0">
                          <a:solidFill>
                            <a:schemeClr val="dk2"/>
                          </a:solidFill>
                          <a:latin typeface="Fira Code"/>
                          <a:ea typeface="Fira Code"/>
                          <a:cs typeface="Fira Code"/>
                          <a:sym typeface="Fira Code"/>
                        </a:rPr>
                        <a:t>Punto</a:t>
                      </a:r>
                      <a:r>
                        <a:rPr lang="en" sz="1400" baseline="0" dirty="0">
                          <a:solidFill>
                            <a:schemeClr val="dk2"/>
                          </a:solidFill>
                          <a:latin typeface="Fira Code"/>
                          <a:ea typeface="Fira Code"/>
                          <a:cs typeface="Fira Code"/>
                          <a:sym typeface="Fira Code"/>
                        </a:rPr>
                        <a:t>.</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Font typeface="Arial"/>
                        <a:buNone/>
                      </a:pPr>
                      <a:r>
                        <a:rPr lang="es-ES" sz="1400" b="1" i="0" u="none" strike="noStrike" cap="none" dirty="0">
                          <a:solidFill>
                            <a:schemeClr val="dk2"/>
                          </a:solidFill>
                          <a:latin typeface="Fira Code"/>
                          <a:ea typeface="Fira Code"/>
                          <a:cs typeface="Fira Code"/>
                          <a:sym typeface="Arial"/>
                        </a:rPr>
                        <a:t>\(</a:t>
                      </a:r>
                      <a:endParaRPr sz="14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400" dirty="0">
                          <a:solidFill>
                            <a:schemeClr val="dk2"/>
                          </a:solidFill>
                          <a:latin typeface="Fira Code"/>
                          <a:ea typeface="Fira Code"/>
                          <a:cs typeface="Fira Code"/>
                          <a:sym typeface="Fira Code"/>
                        </a:rPr>
                        <a:t>Paréntesis de apertura</a:t>
                      </a:r>
                      <a:r>
                        <a:rPr lang="en" sz="1400" baseline="0" dirty="0">
                          <a:solidFill>
                            <a:schemeClr val="dk2"/>
                          </a:solidFill>
                          <a:latin typeface="Fira Code"/>
                          <a:ea typeface="Fira Code"/>
                          <a:cs typeface="Fira Code"/>
                          <a:sym typeface="Fira Code"/>
                        </a:rPr>
                        <a:t>.</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400" dirty="0">
                          <a:solidFill>
                            <a:schemeClr val="dk2"/>
                          </a:solidFill>
                          <a:latin typeface="Fira Code"/>
                          <a:ea typeface="Fira Code"/>
                          <a:cs typeface="Fira Code"/>
                          <a:sym typeface="Fira Code"/>
                        </a:rPr>
                        <a:t>Corchete de apertura. </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20000" y="2190495"/>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62151" y="2190495"/>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200" y="1464923"/>
            <a:ext cx="7703999" cy="3215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La barra invertida (</a:t>
            </a:r>
            <a:r>
              <a:rPr lang="es-ES" b="1" dirty="0">
                <a:solidFill>
                  <a:schemeClr val="dk2"/>
                </a:solidFill>
                <a:latin typeface="Fira Code"/>
                <a:ea typeface="Fira Code"/>
                <a:cs typeface="Fira Code"/>
                <a:sym typeface="Fira Code"/>
              </a:rPr>
              <a:t>\</a:t>
            </a:r>
            <a:r>
              <a:rPr lang="es-ES" dirty="0">
                <a:solidFill>
                  <a:schemeClr val="dk2"/>
                </a:solidFill>
                <a:latin typeface="Fira Code"/>
                <a:ea typeface="Fira Code"/>
                <a:cs typeface="Fira Code"/>
                <a:sym typeface="Fira Code"/>
              </a:rPr>
              <a:t>) tiene un doble propósito. </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latin typeface="Fira Code"/>
                <a:ea typeface="Fira Code"/>
                <a:cs typeface="Fira Code"/>
                <a:sym typeface="Fira Code"/>
              </a:rPr>
              <a:t>Por un lado, cuando se quiere buscar el carácter real y no el metacarácter, se coloca la barra invertida delante.</a:t>
            </a:r>
          </a:p>
        </p:txBody>
      </p:sp>
    </p:spTree>
    <p:extLst>
      <p:ext uri="{BB962C8B-B14F-4D97-AF65-F5344CB8AC3E}">
        <p14:creationId xmlns:p14="http://schemas.microsoft.com/office/powerpoint/2010/main" val="25604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METACARACTERES (IV)</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nvGraphicFramePr>
        <p:xfrm>
          <a:off x="768051" y="2351295"/>
          <a:ext cx="7556399" cy="198105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Llave de apertura.</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Interrogación de cierre.</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450943"/>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Asterisco.</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644288"/>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Símbolo más.</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537704"/>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Barra invertida.</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469730"/>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Cuando se quiere buscar el carácter real y no el metacarácter, se coloca la barra invertida (\) delante.</a:t>
            </a:r>
          </a:p>
        </p:txBody>
      </p:sp>
    </p:spTree>
    <p:extLst>
      <p:ext uri="{BB962C8B-B14F-4D97-AF65-F5344CB8AC3E}">
        <p14:creationId xmlns:p14="http://schemas.microsoft.com/office/powerpoint/2010/main" val="239290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METACARACTERES (V)</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183082459"/>
              </p:ext>
            </p:extLst>
          </p:nvPr>
        </p:nvGraphicFramePr>
        <p:xfrm>
          <a:off x="796199" y="2571750"/>
          <a:ext cx="7556399" cy="118863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\d</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número del 0 al 9 (NO la letra de minúscula).</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\s</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Un espacio (NO la letra ese minúscula).</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450943"/>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\w</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Un carácter alfanumérico.</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644288"/>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48147" y="21708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523372" y="21708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3940" y="1534144"/>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Sin embargo, la barra invertida también se puede usar con el propósito contrario, es decir, para convertir en caracteres especiales aquellos que no lo son en condiciones normales.</a:t>
            </a:r>
          </a:p>
        </p:txBody>
      </p:sp>
    </p:spTree>
    <p:extLst>
      <p:ext uri="{BB962C8B-B14F-4D97-AF65-F5344CB8AC3E}">
        <p14:creationId xmlns:p14="http://schemas.microsoft.com/office/powerpoint/2010/main" val="296931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METACARACTERES (VI)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692802376"/>
              </p:ext>
            </p:extLst>
          </p:nvPr>
        </p:nvGraphicFramePr>
        <p:xfrm>
          <a:off x="796199" y="2571750"/>
          <a:ext cx="7556399" cy="118863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\D</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carácter EXCEPTO números.</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\S</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carácter EXCEPTO espacios.</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450943"/>
                  </a:ext>
                </a:extLst>
              </a:tr>
              <a:tr h="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\W</a:t>
                      </a:r>
                      <a:endParaRPr sz="14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carácter EXCEPTO letras o números.</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644288"/>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48147" y="21708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523372" y="21708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3940" y="1534144"/>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En estos casos, el hecho de que la letra esté en mayúscula o minúscula supone una gran diferencia, pues actúa a modo de negación.</a:t>
            </a:r>
          </a:p>
        </p:txBody>
      </p:sp>
    </p:spTree>
    <p:extLst>
      <p:ext uri="{BB962C8B-B14F-4D97-AF65-F5344CB8AC3E}">
        <p14:creationId xmlns:p14="http://schemas.microsoft.com/office/powerpoint/2010/main" val="28919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metacaracteres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3285120607"/>
              </p:ext>
            </p:extLst>
          </p:nvPr>
        </p:nvGraphicFramePr>
        <p:xfrm>
          <a:off x="758117" y="2223036"/>
          <a:ext cx="7518281" cy="1828710"/>
        </p:xfrm>
        <a:graphic>
          <a:graphicData uri="http://schemas.openxmlformats.org/drawingml/2006/table">
            <a:tbl>
              <a:tblPr>
                <a:noFill/>
                <a:tableStyleId>{A27B2FEB-CAAE-45C4-86CF-4F3B0564AB99}</a:tableStyleId>
              </a:tblPr>
              <a:tblGrid>
                <a:gridCol w="998683">
                  <a:extLst>
                    <a:ext uri="{9D8B030D-6E8A-4147-A177-3AD203B41FA5}">
                      <a16:colId xmlns:a16="http://schemas.microsoft.com/office/drawing/2014/main" val="20000"/>
                    </a:ext>
                  </a:extLst>
                </a:gridCol>
                <a:gridCol w="3083295">
                  <a:extLst>
                    <a:ext uri="{9D8B030D-6E8A-4147-A177-3AD203B41FA5}">
                      <a16:colId xmlns:a16="http://schemas.microsoft.com/office/drawing/2014/main" val="20001"/>
                    </a:ext>
                  </a:extLst>
                </a:gridCol>
                <a:gridCol w="3436303">
                  <a:extLst>
                    <a:ext uri="{9D8B030D-6E8A-4147-A177-3AD203B41FA5}">
                      <a16:colId xmlns:a16="http://schemas.microsoft.com/office/drawing/2014/main" val="125341440"/>
                    </a:ext>
                  </a:extLst>
                </a:gridCol>
              </a:tblGrid>
              <a:tr h="40349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Exclamación de apertura situada al inicio de una línea</a:t>
                      </a:r>
                      <a:r>
                        <a:rPr lang="es-ES" sz="1200" baseline="0" dirty="0">
                          <a:solidFill>
                            <a:schemeClr val="dk2"/>
                          </a:solidFill>
                          <a:latin typeface="Fira Code"/>
                          <a:ea typeface="Fira Code"/>
                          <a:cs typeface="Fira Code"/>
                          <a:sym typeface="Fira Code"/>
                        </a:rPr>
                        <a:t>.</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1" dirty="0">
                          <a:solidFill>
                            <a:srgbClr val="92D050"/>
                          </a:solidFill>
                          <a:latin typeface="Fira Code"/>
                          <a:ea typeface="Fira Code"/>
                          <a:cs typeface="Fira Code"/>
                          <a:sym typeface="Fira Code"/>
                        </a:rPr>
                        <a:t>¡</a:t>
                      </a:r>
                      <a:r>
                        <a:rPr lang="es-ES" sz="1200" dirty="0">
                          <a:solidFill>
                            <a:schemeClr val="dk2"/>
                          </a:solidFill>
                          <a:latin typeface="Fira Code"/>
                          <a:ea typeface="Fira Code"/>
                          <a:cs typeface="Fira Code"/>
                          <a:sym typeface="Fira Code"/>
                        </a:rPr>
                        <a:t>No te olvides de escribir «¡» al principio de una exclamación!</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\d+</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Uno o más números seguidos</a:t>
                      </a:r>
                      <a:r>
                        <a:rPr lang="en" sz="120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El código postal de este pueblo es </a:t>
                      </a:r>
                      <a:r>
                        <a:rPr lang="es-ES" sz="1200" b="1" dirty="0">
                          <a:solidFill>
                            <a:srgbClr val="92D050"/>
                          </a:solidFill>
                          <a:latin typeface="Fira Code"/>
                          <a:ea typeface="Fira Code"/>
                          <a:cs typeface="Fira Code"/>
                          <a:sym typeface="Fira Code"/>
                        </a:rPr>
                        <a:t>39840</a:t>
                      </a:r>
                      <a:r>
                        <a:rPr lang="es-ES" sz="1200" dirty="0">
                          <a:solidFill>
                            <a:schemeClr val="dk2"/>
                          </a:solidFill>
                          <a:latin typeface="Fira Code"/>
                          <a:ea typeface="Fira Code"/>
                          <a:cs typeface="Fira Code"/>
                          <a:sym typeface="Fira Code"/>
                        </a:rPr>
                        <a:t>.</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\d-*\d</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Dos cifras seguidas o con un guion entre medias (es decir, el guion es opcional).</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Se paga </a:t>
                      </a:r>
                      <a:r>
                        <a:rPr lang="es-ES" sz="1200" b="1" i="0" u="none" strike="noStrike" cap="none" dirty="0">
                          <a:solidFill>
                            <a:srgbClr val="92D050"/>
                          </a:solidFill>
                          <a:latin typeface="Fira Code"/>
                          <a:ea typeface="Fira Code"/>
                          <a:cs typeface="Fira Code"/>
                          <a:sym typeface="Fira Code"/>
                        </a:rPr>
                        <a:t>50</a:t>
                      </a:r>
                      <a:r>
                        <a:rPr lang="es-ES" sz="1200" dirty="0">
                          <a:solidFill>
                            <a:schemeClr val="dk2"/>
                          </a:solidFill>
                          <a:latin typeface="Fira Code"/>
                          <a:ea typeface="Fira Code"/>
                          <a:cs typeface="Fira Code"/>
                          <a:sym typeface="Fira Code"/>
                        </a:rPr>
                        <a:t> € a 1 € a que el equipo local gana </a:t>
                      </a:r>
                      <a:r>
                        <a:rPr lang="es-ES" sz="1200" b="1" i="0" u="none" strike="noStrike" cap="none" dirty="0">
                          <a:solidFill>
                            <a:srgbClr val="92D050"/>
                          </a:solidFill>
                          <a:latin typeface="Fira Code"/>
                          <a:ea typeface="Fira Code"/>
                          <a:cs typeface="Fira Code"/>
                          <a:sym typeface="Fira Code"/>
                        </a:rPr>
                        <a:t>3-0</a:t>
                      </a:r>
                      <a:r>
                        <a:rPr lang="es-ES" sz="1200" dirty="0">
                          <a:solidFill>
                            <a:schemeClr val="dk2"/>
                          </a:solidFill>
                          <a:latin typeface="Fira Code"/>
                          <a:ea typeface="Fira Code"/>
                          <a:cs typeface="Fira Code"/>
                          <a:sym typeface="Fira Code"/>
                        </a:rPr>
                        <a:t> el partido de hoy.</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630353"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/BÚSQUEDA</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192685" y="179795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/EXPLICACIÓN</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metacaracteres.</a:t>
            </a:r>
          </a:p>
        </p:txBody>
      </p:sp>
      <p:sp>
        <p:nvSpPr>
          <p:cNvPr id="2" name="Google Shape;1790;p81">
            <a:extLst>
              <a:ext uri="{FF2B5EF4-FFF2-40B4-BE49-F238E27FC236}">
                <a16:creationId xmlns:a16="http://schemas.microsoft.com/office/drawing/2014/main" id="{AC573ABC-7FCD-1C04-2D85-CB2E0C896A25}"/>
              </a:ext>
            </a:extLst>
          </p:cNvPr>
          <p:cNvSpPr txBox="1"/>
          <p:nvPr/>
        </p:nvSpPr>
        <p:spPr>
          <a:xfrm>
            <a:off x="4828079"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92D050"/>
                </a:solidFill>
                <a:latin typeface="Oswald"/>
                <a:ea typeface="Oswald"/>
                <a:cs typeface="Oswald"/>
                <a:sym typeface="Oswald"/>
              </a:rPr>
              <a:t>/EJEMPLO</a:t>
            </a:r>
            <a:endParaRPr sz="2000" b="1" dirty="0">
              <a:solidFill>
                <a:srgbClr val="92D050"/>
              </a:solidFill>
              <a:latin typeface="Oswald"/>
              <a:ea typeface="Oswald"/>
              <a:cs typeface="Oswald"/>
              <a:sym typeface="Oswald"/>
            </a:endParaRPr>
          </a:p>
        </p:txBody>
      </p:sp>
    </p:spTree>
    <p:extLst>
      <p:ext uri="{BB962C8B-B14F-4D97-AF65-F5344CB8AC3E}">
        <p14:creationId xmlns:p14="http://schemas.microsoft.com/office/powerpoint/2010/main" val="135630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metacaracteres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3983995358"/>
              </p:ext>
            </p:extLst>
          </p:nvPr>
        </p:nvGraphicFramePr>
        <p:xfrm>
          <a:off x="758117" y="2223036"/>
          <a:ext cx="7518281" cy="1828710"/>
        </p:xfrm>
        <a:graphic>
          <a:graphicData uri="http://schemas.openxmlformats.org/drawingml/2006/table">
            <a:tbl>
              <a:tblPr>
                <a:noFill/>
                <a:tableStyleId>{A27B2FEB-CAAE-45C4-86CF-4F3B0564AB99}</a:tableStyleId>
              </a:tblPr>
              <a:tblGrid>
                <a:gridCol w="998683">
                  <a:extLst>
                    <a:ext uri="{9D8B030D-6E8A-4147-A177-3AD203B41FA5}">
                      <a16:colId xmlns:a16="http://schemas.microsoft.com/office/drawing/2014/main" val="20000"/>
                    </a:ext>
                  </a:extLst>
                </a:gridCol>
                <a:gridCol w="3083295">
                  <a:extLst>
                    <a:ext uri="{9D8B030D-6E8A-4147-A177-3AD203B41FA5}">
                      <a16:colId xmlns:a16="http://schemas.microsoft.com/office/drawing/2014/main" val="20001"/>
                    </a:ext>
                  </a:extLst>
                </a:gridCol>
                <a:gridCol w="3436303">
                  <a:extLst>
                    <a:ext uri="{9D8B030D-6E8A-4147-A177-3AD203B41FA5}">
                      <a16:colId xmlns:a16="http://schemas.microsoft.com/office/drawing/2014/main" val="125341440"/>
                    </a:ext>
                  </a:extLst>
                </a:gridCol>
              </a:tblGrid>
              <a:tr h="40349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[1-3]</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 número del 1 a 3</a:t>
                      </a:r>
                      <a:r>
                        <a:rPr lang="es-ES" sz="1200" baseline="0" dirty="0">
                          <a:solidFill>
                            <a:schemeClr val="dk2"/>
                          </a:solidFill>
                          <a:latin typeface="Fira Code"/>
                          <a:ea typeface="Fira Code"/>
                          <a:cs typeface="Fira Code"/>
                          <a:sym typeface="Fira Code"/>
                        </a:rPr>
                        <a:t>.</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Este bar abrió en el año </a:t>
                      </a:r>
                      <a:r>
                        <a:rPr lang="es-ES" sz="1200" b="1" i="0" u="none" strike="noStrike" cap="none" dirty="0">
                          <a:solidFill>
                            <a:srgbClr val="92D050"/>
                          </a:solidFill>
                          <a:latin typeface="Fira Code"/>
                          <a:ea typeface="Fira Code"/>
                          <a:cs typeface="Fira Code"/>
                          <a:sym typeface="Fira Code"/>
                        </a:rPr>
                        <a:t>1</a:t>
                      </a:r>
                      <a:r>
                        <a:rPr lang="es-ES" sz="1200" dirty="0">
                          <a:solidFill>
                            <a:schemeClr val="dk2"/>
                          </a:solidFill>
                          <a:latin typeface="Fira Code"/>
                          <a:ea typeface="Fira Code"/>
                          <a:cs typeface="Fira Code"/>
                          <a:sym typeface="Fira Code"/>
                        </a:rPr>
                        <a:t>99</a:t>
                      </a:r>
                      <a:r>
                        <a:rPr lang="es-ES" sz="1200" b="1" i="0" u="none" strike="noStrike" cap="none" dirty="0">
                          <a:solidFill>
                            <a:srgbClr val="92D050"/>
                          </a:solidFill>
                          <a:latin typeface="Fira Code"/>
                          <a:ea typeface="Fira Code"/>
                          <a:cs typeface="Fira Code"/>
                          <a:sym typeface="Fira Code"/>
                        </a:rPr>
                        <a:t>2</a:t>
                      </a:r>
                      <a:r>
                        <a:rPr lang="es-ES" sz="1200" dirty="0">
                          <a:solidFill>
                            <a:schemeClr val="dk2"/>
                          </a:solidFill>
                          <a:latin typeface="Fira Code"/>
                          <a:ea typeface="Fira Code"/>
                          <a:cs typeface="Fira Code"/>
                          <a:sym typeface="Fira Code"/>
                        </a:rPr>
                        <a:t>, hace ya </a:t>
                      </a:r>
                      <a:r>
                        <a:rPr lang="es-ES" sz="1200" b="1" i="0" u="none" strike="noStrike" cap="none" dirty="0">
                          <a:solidFill>
                            <a:srgbClr val="92D050"/>
                          </a:solidFill>
                          <a:latin typeface="Fira Code"/>
                          <a:ea typeface="Fira Code"/>
                          <a:cs typeface="Fira Code"/>
                          <a:sym typeface="Fira Code"/>
                        </a:rPr>
                        <a:t>3</a:t>
                      </a:r>
                      <a:r>
                        <a:rPr lang="es-ES" sz="1200" dirty="0">
                          <a:solidFill>
                            <a:schemeClr val="dk2"/>
                          </a:solidFill>
                          <a:latin typeface="Fira Code"/>
                          <a:ea typeface="Fira Code"/>
                          <a:cs typeface="Fira Code"/>
                          <a:sym typeface="Fira Code"/>
                        </a:rPr>
                        <a:t>0 años.</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\s{2,}</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Dos o más espacios seguidos</a:t>
                      </a:r>
                      <a:r>
                        <a:rPr lang="en" sz="120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Es importante que nunca te dejes</a:t>
                      </a:r>
                      <a:r>
                        <a:rPr lang="es-ES" sz="1200" b="1" i="0" u="sng" strike="noStrike" cap="none" dirty="0">
                          <a:solidFill>
                            <a:schemeClr val="dk2"/>
                          </a:solidFill>
                          <a:latin typeface="Fira Code"/>
                          <a:ea typeface="Fira Code"/>
                          <a:cs typeface="Fira Code"/>
                          <a:sym typeface="Fira Code"/>
                        </a:rPr>
                        <a:t> </a:t>
                      </a:r>
                      <a:r>
                        <a:rPr lang="es-ES" sz="1200" b="0" i="0" u="none" strike="noStrike" cap="none" dirty="0">
                          <a:solidFill>
                            <a:schemeClr val="dk2"/>
                          </a:solidFill>
                          <a:latin typeface="Fira Code"/>
                          <a:ea typeface="Fira Code"/>
                          <a:cs typeface="Fira Code"/>
                          <a:sym typeface="Fira Code"/>
                        </a:rPr>
                        <a:t>más </a:t>
                      </a:r>
                      <a:r>
                        <a:rPr lang="es-ES" sz="1200" dirty="0">
                          <a:solidFill>
                            <a:schemeClr val="dk2"/>
                          </a:solidFill>
                          <a:latin typeface="Fira Code"/>
                          <a:ea typeface="Fira Code"/>
                          <a:cs typeface="Fira Code"/>
                          <a:sym typeface="Fira Code"/>
                        </a:rPr>
                        <a:t>de un espacio entre</a:t>
                      </a:r>
                      <a:r>
                        <a:rPr lang="es-ES" sz="1200" b="1" u="sng" dirty="0">
                          <a:solidFill>
                            <a:schemeClr val="dk2"/>
                          </a:solidFill>
                          <a:latin typeface="Fira Code"/>
                          <a:ea typeface="Fira Code"/>
                          <a:cs typeface="Fira Code"/>
                          <a:sym typeface="Fira Code"/>
                        </a:rPr>
                        <a:t>   </a:t>
                      </a:r>
                      <a:r>
                        <a:rPr lang="es-ES" sz="1200" dirty="0">
                          <a:solidFill>
                            <a:schemeClr val="dk2"/>
                          </a:solidFill>
                          <a:latin typeface="Fira Code"/>
                          <a:ea typeface="Fira Code"/>
                          <a:cs typeface="Fira Code"/>
                          <a:sym typeface="Fira Code"/>
                        </a:rPr>
                        <a:t>palabras.</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\Bión\b</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«ión» seguido de un límite de palabra.</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Las palabras acabadas en -ión, como estac</a:t>
                      </a:r>
                      <a:r>
                        <a:rPr lang="es-ES" sz="1200" b="1" dirty="0">
                          <a:solidFill>
                            <a:srgbClr val="92D050"/>
                          </a:solidFill>
                          <a:latin typeface="Fira Code"/>
                          <a:ea typeface="Fira Code"/>
                          <a:cs typeface="Fira Code"/>
                          <a:sym typeface="Fira Code"/>
                        </a:rPr>
                        <a:t>ión</a:t>
                      </a:r>
                      <a:r>
                        <a:rPr lang="es-ES" sz="1200" dirty="0">
                          <a:solidFill>
                            <a:schemeClr val="dk2"/>
                          </a:solidFill>
                          <a:latin typeface="Fira Code"/>
                          <a:ea typeface="Fira Code"/>
                          <a:cs typeface="Fira Code"/>
                          <a:sym typeface="Fira Code"/>
                        </a:rPr>
                        <a:t>, nac</a:t>
                      </a:r>
                      <a:r>
                        <a:rPr lang="es-ES" sz="1200" b="1" dirty="0">
                          <a:solidFill>
                            <a:srgbClr val="92D050"/>
                          </a:solidFill>
                          <a:latin typeface="Fira Code"/>
                          <a:ea typeface="Fira Code"/>
                          <a:cs typeface="Fira Code"/>
                          <a:sym typeface="Fira Code"/>
                        </a:rPr>
                        <a:t>ió</a:t>
                      </a:r>
                      <a:r>
                        <a:rPr lang="es-ES" sz="1200" dirty="0">
                          <a:solidFill>
                            <a:schemeClr val="dk2"/>
                          </a:solidFill>
                          <a:latin typeface="Fira Code"/>
                          <a:ea typeface="Fira Code"/>
                          <a:cs typeface="Fira Code"/>
                          <a:sym typeface="Fira Code"/>
                        </a:rPr>
                        <a:t>n o av</a:t>
                      </a:r>
                      <a:r>
                        <a:rPr lang="es-ES" sz="1200" b="1" dirty="0">
                          <a:solidFill>
                            <a:srgbClr val="92D050"/>
                          </a:solidFill>
                          <a:latin typeface="Fira Code"/>
                          <a:ea typeface="Fira Code"/>
                          <a:cs typeface="Fira Code"/>
                          <a:sym typeface="Fira Code"/>
                        </a:rPr>
                        <a:t>ión</a:t>
                      </a:r>
                      <a:r>
                        <a:rPr lang="es-ES" sz="1200" dirty="0">
                          <a:solidFill>
                            <a:schemeClr val="dk2"/>
                          </a:solidFill>
                          <a:latin typeface="Fira Code"/>
                          <a:ea typeface="Fira Code"/>
                          <a:cs typeface="Fira Code"/>
                          <a:sym typeface="Fira Code"/>
                        </a:rPr>
                        <a:t>, son muy comunes en español.</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630353"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/BÚSQUEDA</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192685" y="179795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/EXPLICACIÓN</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metacaracteres.</a:t>
            </a:r>
          </a:p>
        </p:txBody>
      </p:sp>
      <p:sp>
        <p:nvSpPr>
          <p:cNvPr id="2" name="Google Shape;1790;p81">
            <a:extLst>
              <a:ext uri="{FF2B5EF4-FFF2-40B4-BE49-F238E27FC236}">
                <a16:creationId xmlns:a16="http://schemas.microsoft.com/office/drawing/2014/main" id="{AC573ABC-7FCD-1C04-2D85-CB2E0C896A25}"/>
              </a:ext>
            </a:extLst>
          </p:cNvPr>
          <p:cNvSpPr txBox="1"/>
          <p:nvPr/>
        </p:nvSpPr>
        <p:spPr>
          <a:xfrm>
            <a:off x="4828079"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92D050"/>
                </a:solidFill>
                <a:latin typeface="Oswald"/>
                <a:ea typeface="Oswald"/>
                <a:cs typeface="Oswald"/>
                <a:sym typeface="Oswald"/>
              </a:rPr>
              <a:t>/EJEMPLO</a:t>
            </a:r>
            <a:endParaRPr sz="2000" b="1" dirty="0">
              <a:solidFill>
                <a:srgbClr val="92D050"/>
              </a:solidFill>
              <a:latin typeface="Oswald"/>
              <a:ea typeface="Oswald"/>
              <a:cs typeface="Oswald"/>
              <a:sym typeface="Oswald"/>
            </a:endParaRPr>
          </a:p>
        </p:txBody>
      </p:sp>
    </p:spTree>
    <p:extLst>
      <p:ext uri="{BB962C8B-B14F-4D97-AF65-F5344CB8AC3E}">
        <p14:creationId xmlns:p14="http://schemas.microsoft.com/office/powerpoint/2010/main" val="3362068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/CUANTIFICADORES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3831192326"/>
              </p:ext>
            </p:extLst>
          </p:nvPr>
        </p:nvGraphicFramePr>
        <p:xfrm>
          <a:off x="719999" y="2271950"/>
          <a:ext cx="7556399" cy="2419789"/>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5727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debe aparecer una o cero veces</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debe aparecer cero o más veces</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540">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debe aparecer una o más veces</a:t>
                      </a:r>
                      <a:r>
                        <a:rPr lang="en" sz="1300" baseline="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{x}</a:t>
                      </a:r>
                      <a:endParaRPr sz="13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debe aparecer exactamente </a:t>
                      </a:r>
                      <a:r>
                        <a:rPr lang="es-ES" sz="1300" i="1" dirty="0">
                          <a:solidFill>
                            <a:schemeClr val="dk2"/>
                          </a:solidFill>
                          <a:latin typeface="Fira Code"/>
                          <a:ea typeface="Fira Code"/>
                          <a:cs typeface="Fira Code"/>
                          <a:sym typeface="Fira Code"/>
                        </a:rPr>
                        <a:t>x</a:t>
                      </a:r>
                      <a:r>
                        <a:rPr lang="es-ES" sz="1300" dirty="0">
                          <a:solidFill>
                            <a:schemeClr val="dk2"/>
                          </a:solidFill>
                          <a:latin typeface="Fira Code"/>
                          <a:ea typeface="Fira Code"/>
                          <a:cs typeface="Fira Code"/>
                          <a:sym typeface="Fira Code"/>
                        </a:rPr>
                        <a:t> veces</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{x,}</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elemento debe aparecer </a:t>
                      </a:r>
                      <a:r>
                        <a:rPr lang="es-ES" sz="1300" i="1" dirty="0">
                          <a:solidFill>
                            <a:schemeClr val="dk2"/>
                          </a:solidFill>
                          <a:latin typeface="Fira Code"/>
                          <a:ea typeface="Fira Code"/>
                          <a:cs typeface="Fira Code"/>
                          <a:sym typeface="Fira Code"/>
                        </a:rPr>
                        <a:t>x</a:t>
                      </a:r>
                      <a:r>
                        <a:rPr lang="es-ES" sz="1300" dirty="0">
                          <a:solidFill>
                            <a:schemeClr val="dk2"/>
                          </a:solidFill>
                          <a:latin typeface="Fira Code"/>
                          <a:ea typeface="Fira Code"/>
                          <a:cs typeface="Fira Code"/>
                          <a:sym typeface="Fira Code"/>
                        </a:rPr>
                        <a:t> o más veces</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93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00" b="1" i="0" u="none" strike="noStrike" cap="none" dirty="0">
                          <a:solidFill>
                            <a:schemeClr val="dk2"/>
                          </a:solidFill>
                          <a:latin typeface="Fira Code"/>
                          <a:ea typeface="Fira Code"/>
                          <a:cs typeface="Fira Code"/>
                          <a:sym typeface="Arial"/>
                        </a:rPr>
                        <a:t>{x,y}</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00" dirty="0">
                          <a:solidFill>
                            <a:schemeClr val="dk2"/>
                          </a:solidFill>
                          <a:latin typeface="Fira Code"/>
                          <a:ea typeface="Fira Code"/>
                          <a:cs typeface="Fira Code"/>
                          <a:sym typeface="Fira Code"/>
                        </a:rPr>
                        <a:t>El elemento debe aparecer entre </a:t>
                      </a:r>
                      <a:r>
                        <a:rPr lang="es-ES" sz="1300" i="1" dirty="0">
                          <a:solidFill>
                            <a:schemeClr val="dk2"/>
                          </a:solidFill>
                          <a:latin typeface="Fira Code"/>
                          <a:ea typeface="Fira Code"/>
                          <a:cs typeface="Fira Code"/>
                          <a:sym typeface="Fira Code"/>
                        </a:rPr>
                        <a:t>x</a:t>
                      </a:r>
                      <a:r>
                        <a:rPr lang="es-ES" sz="1300" dirty="0">
                          <a:solidFill>
                            <a:schemeClr val="dk2"/>
                          </a:solidFill>
                          <a:latin typeface="Fira Code"/>
                          <a:ea typeface="Fira Code"/>
                          <a:cs typeface="Fira Code"/>
                          <a:sym typeface="Fira Code"/>
                        </a:rPr>
                        <a:t> e </a:t>
                      </a:r>
                      <a:r>
                        <a:rPr lang="es-ES" sz="1300" i="1" dirty="0">
                          <a:solidFill>
                            <a:schemeClr val="dk2"/>
                          </a:solidFill>
                          <a:latin typeface="Fira Code"/>
                          <a:ea typeface="Fira Code"/>
                          <a:cs typeface="Fira Code"/>
                          <a:sym typeface="Fira Code"/>
                        </a:rPr>
                        <a:t>y </a:t>
                      </a:r>
                      <a:r>
                        <a:rPr lang="es-ES" sz="1300" i="0" dirty="0">
                          <a:solidFill>
                            <a:schemeClr val="dk2"/>
                          </a:solidFill>
                          <a:latin typeface="Fira Code"/>
                          <a:ea typeface="Fira Code"/>
                          <a:cs typeface="Fira Code"/>
                          <a:sym typeface="Fira Code"/>
                        </a:rPr>
                        <a:t>veces</a:t>
                      </a:r>
                      <a:r>
                        <a:rPr lang="es-ES"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24179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Indican cuántas veces tiene que aparecer el elemento al que sigue para que se cumpla una regla.</a:t>
            </a:r>
          </a:p>
        </p:txBody>
      </p:sp>
    </p:spTree>
    <p:extLst>
      <p:ext uri="{BB962C8B-B14F-4D97-AF65-F5344CB8AC3E}">
        <p14:creationId xmlns:p14="http://schemas.microsoft.com/office/powerpoint/2010/main" val="38499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cuantificadores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3154271853"/>
              </p:ext>
            </p:extLst>
          </p:nvPr>
        </p:nvGraphicFramePr>
        <p:xfrm>
          <a:off x="758118" y="2223036"/>
          <a:ext cx="7957836" cy="2418712"/>
        </p:xfrm>
        <a:graphic>
          <a:graphicData uri="http://schemas.openxmlformats.org/drawingml/2006/table">
            <a:tbl>
              <a:tblPr>
                <a:noFill/>
                <a:tableStyleId>{A27B2FEB-CAAE-45C4-86CF-4F3B0564AB99}</a:tableStyleId>
              </a:tblPr>
              <a:tblGrid>
                <a:gridCol w="932390">
                  <a:extLst>
                    <a:ext uri="{9D8B030D-6E8A-4147-A177-3AD203B41FA5}">
                      <a16:colId xmlns:a16="http://schemas.microsoft.com/office/drawing/2014/main" val="20000"/>
                    </a:ext>
                  </a:extLst>
                </a:gridCol>
                <a:gridCol w="7025446">
                  <a:extLst>
                    <a:ext uri="{9D8B030D-6E8A-4147-A177-3AD203B41FA5}">
                      <a16:colId xmlns:a16="http://schemas.microsoft.com/office/drawing/2014/main" val="20001"/>
                    </a:ext>
                  </a:extLst>
                </a:gridCol>
              </a:tblGrid>
              <a:tr h="40349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\d\.?</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 número seguido de uno o ningún punto</a:t>
                      </a:r>
                      <a:r>
                        <a:rPr lang="es-ES" sz="1200" baseline="0" dirty="0">
                          <a:solidFill>
                            <a:schemeClr val="dk2"/>
                          </a:solidFill>
                          <a:latin typeface="Fira Code"/>
                          <a:ea typeface="Fira Code"/>
                          <a:cs typeface="Fira Code"/>
                          <a:sym typeface="Fira Code"/>
                        </a:rPr>
                        <a:t>.</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:\s*</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Dos puntos seguidos de cero o más espacios (el espacio es opcional)</a:t>
                      </a:r>
                      <a:r>
                        <a:rPr lang="en" sz="120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Una o más exclamaciones de apertura seguidas.</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\d{3}</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Tres números seguidos exactamente</a:t>
                      </a:r>
                      <a:r>
                        <a:rPr lang="en" sz="1200" baseline="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90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\s{2,}</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200" dirty="0">
                          <a:solidFill>
                            <a:schemeClr val="dk2"/>
                          </a:solidFill>
                          <a:latin typeface="Fira Code"/>
                          <a:ea typeface="Fira Code"/>
                          <a:cs typeface="Fira Code"/>
                          <a:sym typeface="Fira Code"/>
                        </a:rPr>
                        <a:t>Dos o más espacios seguidos.</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8132">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\d{4,8}</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Entre cuatro y ocho números seguidos.</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7196"/>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20000" y="179545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/EJEMPLO</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004426" y="179545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/EXPLICACIÓN</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cuantificadores.</a:t>
            </a:r>
          </a:p>
        </p:txBody>
      </p:sp>
    </p:spTree>
    <p:extLst>
      <p:ext uri="{BB962C8B-B14F-4D97-AF65-F5344CB8AC3E}">
        <p14:creationId xmlns:p14="http://schemas.microsoft.com/office/powerpoint/2010/main" val="339626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7" name="Google Shape;937;p50"/>
          <p:cNvSpPr txBox="1">
            <a:spLocks noGrp="1"/>
          </p:cNvSpPr>
          <p:nvPr>
            <p:ph type="subTitle" idx="2"/>
          </p:nvPr>
        </p:nvSpPr>
        <p:spPr>
          <a:xfrm>
            <a:off x="5103299" y="1925250"/>
            <a:ext cx="2944500" cy="277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dirty="0"/>
              <a:t>/VAGAS </a:t>
            </a:r>
            <a:r>
              <a:rPr lang="en" i="1" dirty="0"/>
              <a:t>(LAZY)</a:t>
            </a:r>
            <a:endParaRPr i="1" dirty="0"/>
          </a:p>
        </p:txBody>
      </p:sp>
      <p:grpSp>
        <p:nvGrpSpPr>
          <p:cNvPr id="938" name="Google Shape;938;p50"/>
          <p:cNvGrpSpPr/>
          <p:nvPr/>
        </p:nvGrpSpPr>
        <p:grpSpPr>
          <a:xfrm>
            <a:off x="299286" y="189025"/>
            <a:ext cx="133205" cy="119344"/>
            <a:chOff x="222150" y="185025"/>
            <a:chExt cx="170100" cy="152400"/>
          </a:xfrm>
        </p:grpSpPr>
        <p:cxnSp>
          <p:nvCxnSpPr>
            <p:cNvPr id="939" name="Google Shape;939;p50"/>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940" name="Google Shape;940;p50"/>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941" name="Google Shape;941;p50"/>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942" name="Google Shape;942;p50"/>
          <p:cNvGrpSpPr/>
          <p:nvPr/>
        </p:nvGrpSpPr>
        <p:grpSpPr>
          <a:xfrm>
            <a:off x="286625" y="3999999"/>
            <a:ext cx="145867" cy="958251"/>
            <a:chOff x="286625" y="3923799"/>
            <a:chExt cx="145867" cy="958251"/>
          </a:xfrm>
        </p:grpSpPr>
        <p:sp>
          <p:nvSpPr>
            <p:cNvPr id="943" name="Google Shape;943;p50"/>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44" name="Google Shape;944;p50"/>
            <p:cNvGrpSpPr/>
            <p:nvPr/>
          </p:nvGrpSpPr>
          <p:grpSpPr>
            <a:xfrm>
              <a:off x="298112" y="4342643"/>
              <a:ext cx="110182" cy="126862"/>
              <a:chOff x="281100" y="2027800"/>
              <a:chExt cx="140700" cy="162000"/>
            </a:xfrm>
          </p:grpSpPr>
          <p:sp>
            <p:nvSpPr>
              <p:cNvPr id="945" name="Google Shape;945;p50"/>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46" name="Google Shape;946;p50"/>
              <p:cNvGrpSpPr/>
              <p:nvPr/>
            </p:nvGrpSpPr>
            <p:grpSpPr>
              <a:xfrm>
                <a:off x="308875" y="2088450"/>
                <a:ext cx="85200" cy="40700"/>
                <a:chOff x="308875" y="2087000"/>
                <a:chExt cx="85200" cy="40700"/>
              </a:xfrm>
            </p:grpSpPr>
            <p:cxnSp>
              <p:nvCxnSpPr>
                <p:cNvPr id="947" name="Google Shape;947;p50"/>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50"/>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49" name="Google Shape;949;p50"/>
            <p:cNvGrpSpPr/>
            <p:nvPr/>
          </p:nvGrpSpPr>
          <p:grpSpPr>
            <a:xfrm>
              <a:off x="286625" y="3923799"/>
              <a:ext cx="133200" cy="133200"/>
              <a:chOff x="286625" y="3648899"/>
              <a:chExt cx="133200" cy="133200"/>
            </a:xfrm>
          </p:grpSpPr>
          <p:sp>
            <p:nvSpPr>
              <p:cNvPr id="950" name="Google Shape;950;p50"/>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50"/>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952" name="Google Shape;952;p50">
            <a:hlinkClick r:id="rId3" action="ppaction://hlinksldjump"/>
          </p:cNvPr>
          <p:cNvSpPr txBox="1">
            <a:spLocks noGrp="1"/>
          </p:cNvSpPr>
          <p:nvPr>
            <p:ph type="subTitle" idx="2"/>
          </p:nvPr>
        </p:nvSpPr>
        <p:spPr>
          <a:xfrm>
            <a:off x="7791350" y="4755900"/>
            <a:ext cx="1066200" cy="2778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s-ES" sz="1000" b="0" dirty="0">
                <a:solidFill>
                  <a:schemeClr val="dk2"/>
                </a:solidFill>
              </a:rPr>
              <a:t>José Manuel Manteca Merino</a:t>
            </a:r>
            <a:endParaRPr sz="1000" b="0" dirty="0">
              <a:solidFill>
                <a:schemeClr val="dk2"/>
              </a:solidFill>
            </a:endParaRPr>
          </a:p>
        </p:txBody>
      </p:sp>
      <p:sp>
        <p:nvSpPr>
          <p:cNvPr id="954" name="Google Shape;954;p50"/>
          <p:cNvSpPr txBox="1">
            <a:spLocks noGrp="1"/>
          </p:cNvSpPr>
          <p:nvPr>
            <p:ph type="subTitle" idx="1"/>
          </p:nvPr>
        </p:nvSpPr>
        <p:spPr>
          <a:xfrm>
            <a:off x="1126199" y="1833150"/>
            <a:ext cx="2944500" cy="46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/AVARICIOSAS </a:t>
            </a:r>
            <a:r>
              <a:rPr lang="en" i="1" dirty="0"/>
              <a:t>(GREEDY)</a:t>
            </a:r>
            <a:endParaRPr i="1" dirty="0"/>
          </a:p>
        </p:txBody>
      </p:sp>
      <p:sp>
        <p:nvSpPr>
          <p:cNvPr id="956" name="Google Shape;956;p5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/Delimitemos nuestras búsquedas</a:t>
            </a:r>
            <a:endParaRPr dirty="0"/>
          </a:p>
        </p:txBody>
      </p:sp>
      <p:sp>
        <p:nvSpPr>
          <p:cNvPr id="988" name="Google Shape;988;p50">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50">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50">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50">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92" name="Google Shape;992;p50"/>
          <p:cNvGrpSpPr/>
          <p:nvPr/>
        </p:nvGrpSpPr>
        <p:grpSpPr>
          <a:xfrm>
            <a:off x="7819199" y="752550"/>
            <a:ext cx="604800" cy="147600"/>
            <a:chOff x="7688649" y="828750"/>
            <a:chExt cx="604800" cy="147600"/>
          </a:xfrm>
        </p:grpSpPr>
        <p:sp>
          <p:nvSpPr>
            <p:cNvPr id="993" name="Google Shape;993;p50"/>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50"/>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50"/>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 name="Google Shape;953;p50">
            <a:extLst>
              <a:ext uri="{FF2B5EF4-FFF2-40B4-BE49-F238E27FC236}">
                <a16:creationId xmlns:a16="http://schemas.microsoft.com/office/drawing/2014/main" id="{F70A71EF-7229-E0EA-4FB7-AB6FA37CE303}"/>
              </a:ext>
            </a:extLst>
          </p:cNvPr>
          <p:cNvSpPr txBox="1">
            <a:spLocks/>
          </p:cNvSpPr>
          <p:nvPr/>
        </p:nvSpPr>
        <p:spPr>
          <a:xfrm>
            <a:off x="1126199" y="2468400"/>
            <a:ext cx="3257542" cy="127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1pPr>
            <a:lvl2pPr marL="914400" marR="0" lvl="1"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2pPr>
            <a:lvl3pPr marL="1371600" marR="0" lvl="2"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3pPr>
            <a:lvl4pPr marL="1828800" marR="0" lvl="3"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4pPr>
            <a:lvl5pPr marL="2286000" marR="0" lvl="4"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5pPr>
            <a:lvl6pPr marL="2743200" marR="0" lvl="5"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6pPr>
            <a:lvl7pPr marL="3200400" marR="0" lvl="6"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7pPr>
            <a:lvl8pPr marL="3657600" marR="0" lvl="7"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8pPr>
            <a:lvl9pPr marL="4114800" marR="0" lvl="8"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9pPr>
          </a:lstStyle>
          <a:p>
            <a:pPr marL="0" indent="0"/>
            <a:r>
              <a:rPr lang="es-ES" dirty="0"/>
              <a:t>Estas búsquedas intentan encontrar todos los resultados y lo más amplios que sea posible,</a:t>
            </a:r>
            <a:br>
              <a:rPr lang="es-ES" dirty="0"/>
            </a:br>
            <a:r>
              <a:rPr lang="es-ES" dirty="0"/>
              <a:t>lo que puede dar con resultados infinitos o demasiado amplios.</a:t>
            </a:r>
          </a:p>
        </p:txBody>
      </p:sp>
      <p:sp>
        <p:nvSpPr>
          <p:cNvPr id="6" name="Google Shape;955;p50">
            <a:extLst>
              <a:ext uri="{FF2B5EF4-FFF2-40B4-BE49-F238E27FC236}">
                <a16:creationId xmlns:a16="http://schemas.microsoft.com/office/drawing/2014/main" id="{DA10F9ED-67E7-0F14-6566-09881E1F7E21}"/>
              </a:ext>
            </a:extLst>
          </p:cNvPr>
          <p:cNvSpPr txBox="1">
            <a:spLocks/>
          </p:cNvSpPr>
          <p:nvPr/>
        </p:nvSpPr>
        <p:spPr>
          <a:xfrm>
            <a:off x="5027099" y="2468400"/>
            <a:ext cx="3168300" cy="1278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1pPr>
            <a:lvl2pPr marL="914400" marR="0" lvl="1"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2pPr>
            <a:lvl3pPr marL="1371600" marR="0" lvl="2"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3pPr>
            <a:lvl4pPr marL="1828800" marR="0" lvl="3"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4pPr>
            <a:lvl5pPr marL="2286000" marR="0" lvl="4"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5pPr>
            <a:lvl6pPr marL="2743200" marR="0" lvl="5"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6pPr>
            <a:lvl7pPr marL="3200400" marR="0" lvl="6"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7pPr>
            <a:lvl8pPr marL="3657600" marR="0" lvl="7"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8pPr>
            <a:lvl9pPr marL="4114800" marR="0" lvl="8" indent="-317500" algn="ctr" rtl="0">
              <a:lnSpc>
                <a:spcPct val="100000"/>
              </a:lnSpc>
              <a:spcBef>
                <a:spcPts val="0"/>
              </a:spcBef>
              <a:spcAft>
                <a:spcPts val="0"/>
              </a:spcAft>
              <a:buClr>
                <a:schemeClr val="dk2"/>
              </a:buClr>
              <a:buSzPts val="1400"/>
              <a:buFont typeface="Fira Code"/>
              <a:buNone/>
              <a:defRPr sz="1400" b="0" i="0" u="none" strike="noStrike" cap="none">
                <a:solidFill>
                  <a:schemeClr val="dk2"/>
                </a:solidFill>
                <a:latin typeface="Fira Code"/>
                <a:ea typeface="Fira Code"/>
                <a:cs typeface="Fira Code"/>
                <a:sym typeface="Fira Code"/>
              </a:defRPr>
            </a:lvl9pPr>
          </a:lstStyle>
          <a:p>
            <a:pPr marL="0" indent="0"/>
            <a:r>
              <a:rPr lang="es-ES" dirty="0"/>
              <a:t>Si añadimos el sufijo </a:t>
            </a:r>
            <a:r>
              <a:rPr lang="es-ES" b="1" dirty="0">
                <a:solidFill>
                  <a:srgbClr val="FF0000"/>
                </a:solidFill>
              </a:rPr>
              <a:t>?</a:t>
            </a:r>
            <a:r>
              <a:rPr lang="es-ES" dirty="0"/>
              <a:t> a nuestra regla, se encuentra</a:t>
            </a:r>
            <a:br>
              <a:rPr lang="es-ES" dirty="0"/>
            </a:br>
            <a:r>
              <a:rPr lang="es-ES" dirty="0"/>
              <a:t>el menor número posible</a:t>
            </a:r>
            <a:br>
              <a:rPr lang="es-ES" dirty="0"/>
            </a:br>
            <a:r>
              <a:rPr lang="es-ES" dirty="0"/>
              <a:t>de coincidencias </a:t>
            </a:r>
            <a:br>
              <a:rPr lang="es-ES" dirty="0"/>
            </a:br>
            <a:r>
              <a:rPr lang="es-ES" dirty="0"/>
              <a:t>(la búsqueda se detiene en el primer resultado que se encuentre).</a:t>
            </a:r>
          </a:p>
        </p:txBody>
      </p:sp>
    </p:spTree>
    <p:extLst>
      <p:ext uri="{BB962C8B-B14F-4D97-AF65-F5344CB8AC3E}">
        <p14:creationId xmlns:p14="http://schemas.microsoft.com/office/powerpoint/2010/main" val="58745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5" name="Google Shape;465;p32"/>
          <p:cNvGrpSpPr/>
          <p:nvPr/>
        </p:nvGrpSpPr>
        <p:grpSpPr>
          <a:xfrm>
            <a:off x="299286" y="189025"/>
            <a:ext cx="133205" cy="119344"/>
            <a:chOff x="222150" y="185025"/>
            <a:chExt cx="170100" cy="152400"/>
          </a:xfrm>
        </p:grpSpPr>
        <p:cxnSp>
          <p:nvCxnSpPr>
            <p:cNvPr id="466" name="Google Shape;466;p32"/>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67" name="Google Shape;467;p32"/>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68" name="Google Shape;468;p32"/>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69" name="Google Shape;469;p32"/>
          <p:cNvGrpSpPr/>
          <p:nvPr/>
        </p:nvGrpSpPr>
        <p:grpSpPr>
          <a:xfrm>
            <a:off x="286625" y="3999999"/>
            <a:ext cx="145867" cy="958251"/>
            <a:chOff x="286625" y="3923799"/>
            <a:chExt cx="145867" cy="958251"/>
          </a:xfrm>
        </p:grpSpPr>
        <p:sp>
          <p:nvSpPr>
            <p:cNvPr id="470" name="Google Shape;470;p32"/>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1" name="Google Shape;471;p32"/>
            <p:cNvGrpSpPr/>
            <p:nvPr/>
          </p:nvGrpSpPr>
          <p:grpSpPr>
            <a:xfrm>
              <a:off x="298112" y="4342643"/>
              <a:ext cx="110182" cy="126862"/>
              <a:chOff x="281100" y="2027800"/>
              <a:chExt cx="140700" cy="162000"/>
            </a:xfrm>
          </p:grpSpPr>
          <p:sp>
            <p:nvSpPr>
              <p:cNvPr id="472" name="Google Shape;472;p32"/>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3" name="Google Shape;473;p32"/>
              <p:cNvGrpSpPr/>
              <p:nvPr/>
            </p:nvGrpSpPr>
            <p:grpSpPr>
              <a:xfrm>
                <a:off x="308875" y="2088450"/>
                <a:ext cx="85200" cy="40700"/>
                <a:chOff x="308875" y="2087000"/>
                <a:chExt cx="85200" cy="40700"/>
              </a:xfrm>
            </p:grpSpPr>
            <p:cxnSp>
              <p:nvCxnSpPr>
                <p:cNvPr id="474" name="Google Shape;474;p32"/>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475" name="Google Shape;475;p32"/>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76" name="Google Shape;476;p32"/>
            <p:cNvGrpSpPr/>
            <p:nvPr/>
          </p:nvGrpSpPr>
          <p:grpSpPr>
            <a:xfrm>
              <a:off x="286625" y="3923799"/>
              <a:ext cx="133200" cy="133200"/>
              <a:chOff x="286625" y="3648899"/>
              <a:chExt cx="133200" cy="133200"/>
            </a:xfrm>
          </p:grpSpPr>
          <p:sp>
            <p:nvSpPr>
              <p:cNvPr id="477" name="Google Shape;477;p32"/>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32"/>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0" name="Google Shape;480;p3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/RESUMEN DEL MÓDULO</a:t>
            </a:r>
            <a:endParaRPr dirty="0"/>
          </a:p>
        </p:txBody>
      </p:sp>
      <p:sp>
        <p:nvSpPr>
          <p:cNvPr id="481" name="Google Shape;481;p32"/>
          <p:cNvSpPr txBox="1">
            <a:spLocks noGrp="1"/>
          </p:cNvSpPr>
          <p:nvPr>
            <p:ph type="body" idx="1"/>
          </p:nvPr>
        </p:nvSpPr>
        <p:spPr>
          <a:xfrm>
            <a:off x="720000" y="1188900"/>
            <a:ext cx="7704000" cy="33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t>En la sesión de hoy veremos lo siguiente: </a:t>
            </a:r>
            <a:endParaRPr sz="1600" dirty="0"/>
          </a:p>
          <a:p>
            <a:pPr marL="365760" lvl="0" indent="-154939" algn="l" rtl="0">
              <a:spcBef>
                <a:spcPts val="1000"/>
              </a:spcBef>
              <a:spcAft>
                <a:spcPts val="0"/>
              </a:spcAft>
              <a:buSzPts val="1000"/>
              <a:buAutoNum type="arabicPeriod"/>
            </a:pPr>
            <a:r>
              <a:rPr lang="en" sz="1600" dirty="0"/>
              <a:t>Qué son las expresiones regulares, para qué sirven y qué elementos son los más habituales.</a:t>
            </a:r>
          </a:p>
          <a:p>
            <a:pPr marL="365760" lvl="0" indent="-154939" algn="l" rtl="0">
              <a:spcBef>
                <a:spcPts val="1000"/>
              </a:spcBef>
              <a:spcAft>
                <a:spcPts val="0"/>
              </a:spcAft>
              <a:buSzPts val="1000"/>
              <a:buAutoNum type="arabicPeriod"/>
            </a:pPr>
            <a:r>
              <a:rPr lang="en" sz="1600" dirty="0"/>
              <a:t>Las búsquedas avanzadas de Microsoft Word y sus diferencias con </a:t>
            </a:r>
            <a:r>
              <a:rPr lang="en" sz="1600" b="1" i="1" dirty="0"/>
              <a:t>regex</a:t>
            </a:r>
            <a:r>
              <a:rPr lang="en" sz="1600" dirty="0"/>
              <a:t>.</a:t>
            </a:r>
            <a:br>
              <a:rPr lang="en" sz="1600" dirty="0"/>
            </a:br>
            <a:endParaRPr sz="1600" dirty="0"/>
          </a:p>
          <a:p>
            <a:pPr marL="365760" lvl="0" indent="-154939" algn="l" rtl="0">
              <a:spcBef>
                <a:spcPts val="0"/>
              </a:spcBef>
              <a:spcAft>
                <a:spcPts val="0"/>
              </a:spcAft>
              <a:buSzPts val="1000"/>
              <a:buAutoNum type="arabicPeriod"/>
            </a:pPr>
            <a:r>
              <a:rPr lang="en" sz="1600" dirty="0"/>
              <a:t>Ejemplos de búsquedas y sustituciones en Notepad++ </a:t>
            </a:r>
            <a:br>
              <a:rPr lang="en" sz="1600" dirty="0"/>
            </a:br>
            <a:r>
              <a:rPr lang="en" sz="1600" dirty="0"/>
              <a:t>(con expresiones regulares) y Microsoft Word (mediante las búsquedas avanzadas)</a:t>
            </a:r>
            <a:r>
              <a:rPr lang="en-US" sz="1600" dirty="0"/>
              <a:t>.</a:t>
            </a:r>
          </a:p>
        </p:txBody>
      </p:sp>
      <p:sp>
        <p:nvSpPr>
          <p:cNvPr id="482" name="Google Shape;482;p32">
            <a:hlinkClick r:id="rId3"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2">
            <a:hlinkClick r:id="rId3"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2">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2">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86" name="Google Shape;486;p32"/>
          <p:cNvGrpSpPr/>
          <p:nvPr/>
        </p:nvGrpSpPr>
        <p:grpSpPr>
          <a:xfrm>
            <a:off x="7819199" y="752550"/>
            <a:ext cx="604800" cy="147600"/>
            <a:chOff x="7688649" y="828750"/>
            <a:chExt cx="604800" cy="147600"/>
          </a:xfrm>
        </p:grpSpPr>
        <p:sp>
          <p:nvSpPr>
            <p:cNvPr id="487" name="Google Shape;487;p32"/>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2"/>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2"/>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Con un ejemplo se entiende mejor</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200" y="2623875"/>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i="1" dirty="0">
                <a:solidFill>
                  <a:srgbClr val="00B0F0"/>
                </a:solidFill>
                <a:latin typeface="Fira Code"/>
                <a:ea typeface="Fira Code"/>
                <a:cs typeface="Fira Code"/>
                <a:sym typeface="Fira Code"/>
              </a:rPr>
              <a:t>Algunos de los cantabrismos más habituales son: «lambión», «murria», «pindio», «tardío», «cole» o «caracolillos».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b="1" dirty="0">
                <a:solidFill>
                  <a:srgbClr val="92D050"/>
                </a:solidFill>
                <a:latin typeface="Fira Code"/>
                <a:ea typeface="Fira Code"/>
                <a:cs typeface="Fira Code"/>
                <a:sym typeface="Fira Code"/>
              </a:rPr>
              <a:t>«.*»</a:t>
            </a:r>
            <a:r>
              <a:rPr lang="es-ES" dirty="0">
                <a:solidFill>
                  <a:schemeClr val="dk2"/>
                </a:solidFill>
                <a:latin typeface="Fira Code"/>
                <a:ea typeface="Fira Code"/>
                <a:cs typeface="Fira Code"/>
                <a:sym typeface="Fira Code"/>
              </a:rPr>
              <a:t> encontrará un único resultado (la búsqueda se parará en la última coincidencia de las comillas de cierre):</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highlight>
                  <a:srgbClr val="808000"/>
                </a:highlight>
                <a:latin typeface="Fira Code"/>
                <a:ea typeface="Fira Code"/>
                <a:cs typeface="Fira Code"/>
                <a:sym typeface="Fira Code"/>
              </a:rPr>
              <a:t>«lambión», «murria», «pindio», «tardío», «cole» o «caracolillos»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b="1" dirty="0">
                <a:solidFill>
                  <a:srgbClr val="92D050"/>
                </a:solidFill>
                <a:latin typeface="Fira Code"/>
                <a:ea typeface="Fira Code"/>
                <a:cs typeface="Fira Code"/>
                <a:sym typeface="Fira Code"/>
              </a:rPr>
              <a:t>«.*?»</a:t>
            </a:r>
            <a:r>
              <a:rPr lang="es-ES" dirty="0">
                <a:solidFill>
                  <a:schemeClr val="dk2"/>
                </a:solidFill>
                <a:latin typeface="Fira Code"/>
                <a:ea typeface="Fira Code"/>
                <a:cs typeface="Fira Code"/>
                <a:sym typeface="Fira Code"/>
              </a:rPr>
              <a:t> encontrará seis resultados (la búsqueda se parará en la primera coincidencia de las comillas de cierre):</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highlight>
                  <a:srgbClr val="808000"/>
                </a:highlight>
                <a:latin typeface="Fira Code"/>
                <a:ea typeface="Fira Code"/>
                <a:cs typeface="Fira Code"/>
                <a:sym typeface="Fira Code"/>
              </a:rPr>
              <a:t>«lambión»</a:t>
            </a:r>
            <a:r>
              <a:rPr lang="es-ES" dirty="0">
                <a:solidFill>
                  <a:schemeClr val="dk2"/>
                </a:solidFill>
                <a:latin typeface="Fira Code"/>
                <a:ea typeface="Fira Code"/>
                <a:cs typeface="Fira Code"/>
                <a:sym typeface="Fira Code"/>
              </a:rPr>
              <a:t>, </a:t>
            </a:r>
            <a:r>
              <a:rPr lang="es-ES" dirty="0">
                <a:solidFill>
                  <a:schemeClr val="dk2"/>
                </a:solidFill>
                <a:highlight>
                  <a:srgbClr val="808000"/>
                </a:highlight>
                <a:latin typeface="Fira Code"/>
                <a:ea typeface="Fira Code"/>
                <a:cs typeface="Fira Code"/>
                <a:sym typeface="Fira Code"/>
              </a:rPr>
              <a:t>«murria»</a:t>
            </a:r>
            <a:r>
              <a:rPr lang="es-ES" dirty="0">
                <a:solidFill>
                  <a:schemeClr val="dk2"/>
                </a:solidFill>
                <a:latin typeface="Fira Code"/>
                <a:ea typeface="Fira Code"/>
                <a:cs typeface="Fira Code"/>
                <a:sym typeface="Fira Code"/>
              </a:rPr>
              <a:t>, </a:t>
            </a:r>
            <a:r>
              <a:rPr lang="es-ES" dirty="0">
                <a:solidFill>
                  <a:schemeClr val="dk2"/>
                </a:solidFill>
                <a:highlight>
                  <a:srgbClr val="808000"/>
                </a:highlight>
                <a:latin typeface="Fira Code"/>
                <a:ea typeface="Fira Code"/>
                <a:cs typeface="Fira Code"/>
                <a:sym typeface="Fira Code"/>
              </a:rPr>
              <a:t>«pindio»</a:t>
            </a:r>
            <a:r>
              <a:rPr lang="es-ES" dirty="0">
                <a:solidFill>
                  <a:schemeClr val="dk2"/>
                </a:solidFill>
                <a:latin typeface="Fira Code"/>
                <a:ea typeface="Fira Code"/>
                <a:cs typeface="Fira Code"/>
                <a:sym typeface="Fira Code"/>
              </a:rPr>
              <a:t>, </a:t>
            </a:r>
            <a:r>
              <a:rPr lang="es-ES" dirty="0">
                <a:solidFill>
                  <a:schemeClr val="dk2"/>
                </a:solidFill>
                <a:highlight>
                  <a:srgbClr val="808000"/>
                </a:highlight>
                <a:latin typeface="Fira Code"/>
                <a:ea typeface="Fira Code"/>
                <a:cs typeface="Fira Code"/>
                <a:sym typeface="Fira Code"/>
              </a:rPr>
              <a:t>«tardío»</a:t>
            </a:r>
            <a:r>
              <a:rPr lang="es-ES" dirty="0">
                <a:solidFill>
                  <a:schemeClr val="dk2"/>
                </a:solidFill>
                <a:latin typeface="Fira Code"/>
                <a:ea typeface="Fira Code"/>
                <a:cs typeface="Fira Code"/>
                <a:sym typeface="Fira Code"/>
              </a:rPr>
              <a:t>, </a:t>
            </a:r>
            <a:r>
              <a:rPr lang="es-ES" dirty="0">
                <a:solidFill>
                  <a:schemeClr val="dk2"/>
                </a:solidFill>
                <a:highlight>
                  <a:srgbClr val="808000"/>
                </a:highlight>
                <a:latin typeface="Fira Code"/>
                <a:ea typeface="Fira Code"/>
                <a:cs typeface="Fira Code"/>
                <a:sym typeface="Fira Code"/>
              </a:rPr>
              <a:t>«cole»</a:t>
            </a:r>
            <a:r>
              <a:rPr lang="es-ES" dirty="0">
                <a:solidFill>
                  <a:schemeClr val="dk2"/>
                </a:solidFill>
                <a:latin typeface="Fira Code"/>
                <a:ea typeface="Fira Code"/>
                <a:cs typeface="Fira Code"/>
                <a:sym typeface="Fira Code"/>
              </a:rPr>
              <a:t> o </a:t>
            </a:r>
            <a:r>
              <a:rPr lang="es-ES" dirty="0">
                <a:solidFill>
                  <a:schemeClr val="dk2"/>
                </a:solidFill>
                <a:highlight>
                  <a:srgbClr val="808000"/>
                </a:highlight>
                <a:latin typeface="Fira Code"/>
                <a:ea typeface="Fira Code"/>
                <a:cs typeface="Fira Code"/>
                <a:sym typeface="Fira Code"/>
              </a:rPr>
              <a:t>«caracolillos»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spTree>
    <p:extLst>
      <p:ext uri="{BB962C8B-B14F-4D97-AF65-F5344CB8AC3E}">
        <p14:creationId xmlns:p14="http://schemas.microsoft.com/office/powerpoint/2010/main" val="38646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Comparemos los resultados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Imagen 1">
            <a:extLst>
              <a:ext uri="{FF2B5EF4-FFF2-40B4-BE49-F238E27FC236}">
                <a16:creationId xmlns:a16="http://schemas.microsoft.com/office/drawing/2014/main" id="{BAEDF1B8-2A3E-6DA5-FDF8-7BE9D2AA95D2}"/>
              </a:ext>
            </a:extLst>
          </p:cNvPr>
          <p:cNvPicPr>
            <a:picLocks noChangeAspect="1"/>
          </p:cNvPicPr>
          <p:nvPr/>
        </p:nvPicPr>
        <p:blipFill>
          <a:blip r:embed="rId6"/>
          <a:stretch>
            <a:fillRect/>
          </a:stretch>
        </p:blipFill>
        <p:spPr>
          <a:xfrm>
            <a:off x="305659" y="1091390"/>
            <a:ext cx="8551891" cy="1859226"/>
          </a:xfrm>
          <a:prstGeom prst="rect">
            <a:avLst/>
          </a:prstGeom>
        </p:spPr>
      </p:pic>
      <p:pic>
        <p:nvPicPr>
          <p:cNvPr id="3" name="Imagen 2">
            <a:extLst>
              <a:ext uri="{FF2B5EF4-FFF2-40B4-BE49-F238E27FC236}">
                <a16:creationId xmlns:a16="http://schemas.microsoft.com/office/drawing/2014/main" id="{40D0DD46-C9C5-7DD4-B56D-72CC15039EC2}"/>
              </a:ext>
            </a:extLst>
          </p:cNvPr>
          <p:cNvPicPr>
            <a:picLocks noChangeAspect="1"/>
          </p:cNvPicPr>
          <p:nvPr/>
        </p:nvPicPr>
        <p:blipFill>
          <a:blip r:embed="rId7"/>
          <a:stretch>
            <a:fillRect/>
          </a:stretch>
        </p:blipFill>
        <p:spPr>
          <a:xfrm>
            <a:off x="286450" y="3132546"/>
            <a:ext cx="8580950" cy="1875136"/>
          </a:xfrm>
          <a:prstGeom prst="rect">
            <a:avLst/>
          </a:prstGeom>
        </p:spPr>
      </p:pic>
    </p:spTree>
    <p:extLst>
      <p:ext uri="{BB962C8B-B14F-4D97-AF65-F5344CB8AC3E}">
        <p14:creationId xmlns:p14="http://schemas.microsoft.com/office/powerpoint/2010/main" val="329099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/Delimitemos nuestras búsquedas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2410950"/>
            <a:ext cx="7703999" cy="3215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solidFill>
                  <a:schemeClr val="dk2"/>
                </a:solidFill>
                <a:latin typeface="Fira Code"/>
                <a:ea typeface="Fira Code"/>
                <a:cs typeface="Fira Code"/>
                <a:sym typeface="Fira Code"/>
              </a:rPr>
              <a:t>En algunos casos, es recomendable convertir nuestras búsquedas en vagas por las siguientes razones:</a:t>
            </a:r>
          </a:p>
          <a:p>
            <a:pPr marL="285750" lvl="0" indent="-285750" algn="l" rtl="0">
              <a:spcBef>
                <a:spcPts val="0"/>
              </a:spcBef>
              <a:spcAft>
                <a:spcPts val="0"/>
              </a:spcAft>
              <a:buClr>
                <a:schemeClr val="bg1"/>
              </a:buClr>
              <a:buFont typeface="Courier New" panose="02070309020205020404" pitchFamily="49" charset="0"/>
              <a:buChar char="o"/>
            </a:pPr>
            <a:endParaRPr lang="es-ES" sz="1600" dirty="0">
              <a:solidFill>
                <a:schemeClr val="dk2"/>
              </a:solidFill>
              <a:latin typeface="Fira Code"/>
              <a:ea typeface="Fira Code"/>
              <a:cs typeface="Fira Code"/>
              <a:sym typeface="Fira Code"/>
            </a:endParaRPr>
          </a:p>
          <a:p>
            <a:pPr marL="342900" lvl="0" indent="-342900" algn="l" rtl="0">
              <a:spcBef>
                <a:spcPts val="0"/>
              </a:spcBef>
              <a:spcAft>
                <a:spcPts val="0"/>
              </a:spcAft>
              <a:buClr>
                <a:schemeClr val="bg1"/>
              </a:buClr>
              <a:buFont typeface="Courier New" panose="02070309020205020404" pitchFamily="49" charset="0"/>
              <a:buChar char="o"/>
            </a:pPr>
            <a:r>
              <a:rPr lang="es-ES" sz="1600" dirty="0">
                <a:solidFill>
                  <a:schemeClr val="dk2"/>
                </a:solidFill>
                <a:latin typeface="Fira Code"/>
                <a:ea typeface="Fira Code"/>
                <a:cs typeface="Fira Code"/>
                <a:sym typeface="Fira Code"/>
              </a:rPr>
              <a:t>En vez de un resultado enorme, se obtienen varios resultados más pequeños, por lo que son más precisas.</a:t>
            </a:r>
          </a:p>
          <a:p>
            <a:pPr marL="342900" lvl="0" indent="-342900" algn="l" rtl="0">
              <a:spcBef>
                <a:spcPts val="0"/>
              </a:spcBef>
              <a:spcAft>
                <a:spcPts val="0"/>
              </a:spcAft>
              <a:buClr>
                <a:schemeClr val="bg1"/>
              </a:buClr>
              <a:buFont typeface="Courier New" panose="02070309020205020404" pitchFamily="49" charset="0"/>
              <a:buChar char="o"/>
            </a:pPr>
            <a:r>
              <a:rPr lang="es-ES" sz="1600" dirty="0">
                <a:solidFill>
                  <a:schemeClr val="dk2"/>
                </a:solidFill>
                <a:latin typeface="Fira Code"/>
                <a:ea typeface="Fira Code"/>
                <a:cs typeface="Fira Code"/>
                <a:sym typeface="Fira Code"/>
              </a:rPr>
              <a:t>Garantizan que se incluya solo el contenido que se quiere encontrar y no otros elementos que deben estar fuera de los resultados (es decir, no hay resultados no deseados).</a:t>
            </a:r>
          </a:p>
          <a:p>
            <a:pPr marL="342900" lvl="0" indent="-342900" algn="l" rtl="0">
              <a:spcBef>
                <a:spcPts val="0"/>
              </a:spcBef>
              <a:spcAft>
                <a:spcPts val="0"/>
              </a:spcAft>
              <a:buClr>
                <a:schemeClr val="bg1"/>
              </a:buClr>
              <a:buFont typeface="Courier New" panose="02070309020205020404" pitchFamily="49" charset="0"/>
              <a:buChar char="o"/>
            </a:pPr>
            <a:r>
              <a:rPr lang="es-ES" sz="1600" dirty="0">
                <a:solidFill>
                  <a:schemeClr val="dk2"/>
                </a:solidFill>
                <a:latin typeface="Fira Code"/>
                <a:ea typeface="Fira Code"/>
                <a:cs typeface="Fira Code"/>
                <a:sym typeface="Fira Code"/>
              </a:rPr>
              <a:t>Las búsquedas y sustituciones son más rápidas.</a:t>
            </a:r>
          </a:p>
        </p:txBody>
      </p:sp>
    </p:spTree>
    <p:extLst>
      <p:ext uri="{BB962C8B-B14F-4D97-AF65-F5344CB8AC3E}">
        <p14:creationId xmlns:p14="http://schemas.microsoft.com/office/powerpoint/2010/main" val="282405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982800" y="1397075"/>
            <a:ext cx="7138799" cy="25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s-ES" sz="1400" dirty="0">
                <a:solidFill>
                  <a:schemeClr val="dk2"/>
                </a:solidFill>
                <a:latin typeface="Fira Code"/>
                <a:ea typeface="Fira Code"/>
                <a:cs typeface="Fira Code"/>
                <a:sym typeface="Fira Code"/>
              </a:rPr>
              <a:t>Si no delimitamos las búsquedas, corremos el riesgo de que</a:t>
            </a:r>
            <a:r>
              <a:rPr lang="en" dirty="0">
                <a:solidFill>
                  <a:schemeClr val="dk2"/>
                </a:solidFill>
              </a:rPr>
              <a:t>:</a:t>
            </a:r>
            <a:br>
              <a:rPr lang="en" dirty="0">
                <a:solidFill>
                  <a:schemeClr val="dk2"/>
                </a:solidFill>
              </a:rPr>
            </a:br>
            <a:endParaRPr dirty="0">
              <a:solidFill>
                <a:schemeClr val="dk2"/>
              </a:solidFill>
            </a:endParaRPr>
          </a:p>
          <a:p>
            <a:pPr marL="241300" indent="-215900">
              <a:buSzPts val="1400"/>
              <a:buFont typeface="Fira Code"/>
              <a:buChar char="●"/>
            </a:pPr>
            <a:r>
              <a:rPr lang="en" dirty="0">
                <a:solidFill>
                  <a:schemeClr val="dk2"/>
                </a:solidFill>
              </a:rPr>
              <a:t>Una regla que creemos para el control de calidad no detecte todos los positivos o encuentre muchos falsos positivos. </a:t>
            </a:r>
          </a:p>
          <a:p>
            <a:pPr marL="241300" lvl="0" indent="-215900" algn="l" rtl="0">
              <a:spcBef>
                <a:spcPts val="0"/>
              </a:spcBef>
              <a:spcAft>
                <a:spcPts val="0"/>
              </a:spcAft>
              <a:buClr>
                <a:schemeClr val="dk2"/>
              </a:buClr>
              <a:buSzPts val="1400"/>
              <a:buFont typeface="Fira Code"/>
              <a:buChar char="●"/>
            </a:pPr>
            <a:r>
              <a:rPr lang="en" dirty="0"/>
              <a:t>Un filtro que creemos para procesar archivos de texto en Studio no funcione correctamente (por ejemplo, que convirtamos en etiquetas secciones que son traducibles).</a:t>
            </a: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n" dirty="0"/>
              <a:t>Las tareas de posproducción que hagamos dañen los archivos de destino, lo que puede provocar que no funcionen en el sistema de cliente.</a:t>
            </a:r>
            <a:endParaRPr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/Delimitemos nuestras búsquedas</a:t>
            </a:r>
            <a:endParaRPr dirty="0"/>
          </a:p>
        </p:txBody>
      </p:sp>
      <p:sp>
        <p:nvSpPr>
          <p:cNvPr id="1412" name="Google Shape;1412;p67">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581605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/ANCLAS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599298270"/>
              </p:ext>
            </p:extLst>
          </p:nvPr>
        </p:nvGraphicFramePr>
        <p:xfrm>
          <a:off x="719999" y="2877712"/>
          <a:ext cx="7556399" cy="152388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5727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baseline="0" dirty="0">
                          <a:solidFill>
                            <a:schemeClr val="dk2"/>
                          </a:solidFill>
                          <a:latin typeface="Fira Code"/>
                          <a:ea typeface="Fira Code"/>
                          <a:cs typeface="Fira Code"/>
                          <a:sym typeface="Fira Code"/>
                        </a:rPr>
                        <a:t>Inicio de una línea o segmento.</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Final de una línea o segmento</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540">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\b</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Límite de palabra</a:t>
                      </a:r>
                      <a:r>
                        <a:rPr lang="en" sz="1300" baseline="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\B</a:t>
                      </a:r>
                      <a:endParaRPr sz="13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No es un límite de palabra</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25234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25234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46894" y="168585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Son los elementos que marcan el lugar donde deben figurar aquellas coincidencias que se quieran encontrar.</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latin typeface="Fira Code"/>
                <a:ea typeface="Fira Code"/>
                <a:cs typeface="Fira Code"/>
                <a:sym typeface="Fira Code"/>
              </a:rPr>
              <a:t>Son caracteres de ancho cero (un carácter invisible que no se puede copiar ni pegar).</a:t>
            </a:r>
          </a:p>
        </p:txBody>
      </p:sp>
    </p:spTree>
    <p:extLst>
      <p:ext uri="{BB962C8B-B14F-4D97-AF65-F5344CB8AC3E}">
        <p14:creationId xmlns:p14="http://schemas.microsoft.com/office/powerpoint/2010/main" val="166282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anclas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279031433"/>
              </p:ext>
            </p:extLst>
          </p:nvPr>
        </p:nvGraphicFramePr>
        <p:xfrm>
          <a:off x="758117" y="2223036"/>
          <a:ext cx="7518281" cy="2377320"/>
        </p:xfrm>
        <a:graphic>
          <a:graphicData uri="http://schemas.openxmlformats.org/drawingml/2006/table">
            <a:tbl>
              <a:tblPr>
                <a:noFill/>
                <a:tableStyleId>{A27B2FEB-CAAE-45C4-86CF-4F3B0564AB99}</a:tableStyleId>
              </a:tblPr>
              <a:tblGrid>
                <a:gridCol w="855530">
                  <a:extLst>
                    <a:ext uri="{9D8B030D-6E8A-4147-A177-3AD203B41FA5}">
                      <a16:colId xmlns:a16="http://schemas.microsoft.com/office/drawing/2014/main" val="20000"/>
                    </a:ext>
                  </a:extLst>
                </a:gridCol>
                <a:gridCol w="3226448">
                  <a:extLst>
                    <a:ext uri="{9D8B030D-6E8A-4147-A177-3AD203B41FA5}">
                      <a16:colId xmlns:a16="http://schemas.microsoft.com/office/drawing/2014/main" val="20001"/>
                    </a:ext>
                  </a:extLst>
                </a:gridCol>
                <a:gridCol w="3436303">
                  <a:extLst>
                    <a:ext uri="{9D8B030D-6E8A-4147-A177-3AD203B41FA5}">
                      <a16:colId xmlns:a16="http://schemas.microsoft.com/office/drawing/2014/main" val="125341440"/>
                    </a:ext>
                  </a:extLst>
                </a:gridCol>
              </a:tblGrid>
              <a:tr h="40349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Interrogación de apertura situada al inicio de una línea</a:t>
                      </a:r>
                      <a:r>
                        <a:rPr lang="es-ES" sz="1200" baseline="0" dirty="0">
                          <a:solidFill>
                            <a:schemeClr val="dk2"/>
                          </a:solidFill>
                          <a:latin typeface="Fira Code"/>
                          <a:ea typeface="Fira Code"/>
                          <a:cs typeface="Fira Code"/>
                          <a:sym typeface="Fira Code"/>
                        </a:rPr>
                        <a:t>.</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1" dirty="0">
                          <a:solidFill>
                            <a:srgbClr val="92D050"/>
                          </a:solidFill>
                          <a:latin typeface="Fira Code"/>
                          <a:ea typeface="Fira Code"/>
                          <a:cs typeface="Fira Code"/>
                          <a:sym typeface="Fira Code"/>
                        </a:rPr>
                        <a:t>¿</a:t>
                      </a:r>
                      <a:r>
                        <a:rPr lang="es-ES" sz="1200" dirty="0">
                          <a:solidFill>
                            <a:schemeClr val="dk2"/>
                          </a:solidFill>
                          <a:latin typeface="Fira Code"/>
                          <a:ea typeface="Fira Code"/>
                          <a:cs typeface="Fira Code"/>
                          <a:sym typeface="Fira Code"/>
                        </a:rPr>
                        <a:t>Vamos al cine esta tarde? ¿Qué dices?</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Dos puntos situados al final de una línea</a:t>
                      </a:r>
                      <a:r>
                        <a:rPr lang="en" sz="120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En español se utiliza el símbolo «:» en estos casos</a:t>
                      </a:r>
                      <a:r>
                        <a:rPr lang="es-ES" sz="1200" b="1" dirty="0">
                          <a:solidFill>
                            <a:srgbClr val="92D050"/>
                          </a:solidFill>
                          <a:latin typeface="Fira Code"/>
                          <a:ea typeface="Fira Code"/>
                          <a:cs typeface="Fira Code"/>
                          <a:sym typeface="Fira Code"/>
                        </a:rPr>
                        <a:t>:</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más\b</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«Más» seguido de un límite de palabra.</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Quiero comprar la máscara </a:t>
                      </a:r>
                      <a:r>
                        <a:rPr lang="es-ES" sz="1200" b="1" dirty="0">
                          <a:solidFill>
                            <a:srgbClr val="92D050"/>
                          </a:solidFill>
                          <a:latin typeface="Fira Code"/>
                          <a:ea typeface="Fira Code"/>
                          <a:cs typeface="Fira Code"/>
                          <a:sym typeface="Fira Code"/>
                        </a:rPr>
                        <a:t>más</a:t>
                      </a:r>
                      <a:r>
                        <a:rPr lang="es-ES" sz="1200" dirty="0">
                          <a:solidFill>
                            <a:schemeClr val="dk2"/>
                          </a:solidFill>
                          <a:latin typeface="Fira Code"/>
                          <a:ea typeface="Fira Code"/>
                          <a:cs typeface="Fira Code"/>
                          <a:sym typeface="Fira Code"/>
                        </a:rPr>
                        <a:t> cara que haya en la tienda de máscaras.</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90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más\B</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«Más» no seguido de un límite de palabra.</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Quiero comprar la </a:t>
                      </a:r>
                      <a:r>
                        <a:rPr lang="es-ES" sz="1200" b="1" dirty="0">
                          <a:solidFill>
                            <a:srgbClr val="92D050"/>
                          </a:solidFill>
                          <a:latin typeface="Fira Code"/>
                          <a:ea typeface="Fira Code"/>
                          <a:cs typeface="Fira Code"/>
                          <a:sym typeface="Fira Code"/>
                        </a:rPr>
                        <a:t>más</a:t>
                      </a:r>
                      <a:r>
                        <a:rPr lang="es-ES" sz="1200" dirty="0">
                          <a:solidFill>
                            <a:schemeClr val="dk2"/>
                          </a:solidFill>
                          <a:latin typeface="Fira Code"/>
                          <a:ea typeface="Fira Code"/>
                          <a:cs typeface="Fira Code"/>
                          <a:sym typeface="Fira Code"/>
                        </a:rPr>
                        <a:t>cara más cara que haya en la tienda de </a:t>
                      </a:r>
                      <a:r>
                        <a:rPr lang="es-ES" sz="1200" b="1" dirty="0">
                          <a:solidFill>
                            <a:srgbClr val="92D050"/>
                          </a:solidFill>
                          <a:latin typeface="Fira Code"/>
                          <a:ea typeface="Fira Code"/>
                          <a:cs typeface="Fira Code"/>
                          <a:sym typeface="Fira Code"/>
                        </a:rPr>
                        <a:t>más</a:t>
                      </a:r>
                      <a:r>
                        <a:rPr lang="es-ES" sz="1200" dirty="0">
                          <a:solidFill>
                            <a:schemeClr val="dk2"/>
                          </a:solidFill>
                          <a:latin typeface="Fira Code"/>
                          <a:ea typeface="Fira Code"/>
                          <a:cs typeface="Fira Code"/>
                          <a:sym typeface="Fira Code"/>
                        </a:rPr>
                        <a:t>caras.</a:t>
                      </a:r>
                    </a:p>
                    <a:p>
                      <a:pPr marL="0" lvl="0" indent="0" algn="l" rtl="0">
                        <a:spcBef>
                          <a:spcPts val="0"/>
                        </a:spcBef>
                        <a:spcAft>
                          <a:spcPts val="0"/>
                        </a:spcAft>
                        <a:buNone/>
                      </a:pP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630353"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/BÚSQUEDA</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192685" y="179795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/EXPLICACIÓN</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anclas.</a:t>
            </a:r>
          </a:p>
        </p:txBody>
      </p:sp>
      <p:sp>
        <p:nvSpPr>
          <p:cNvPr id="2" name="Google Shape;1790;p81">
            <a:extLst>
              <a:ext uri="{FF2B5EF4-FFF2-40B4-BE49-F238E27FC236}">
                <a16:creationId xmlns:a16="http://schemas.microsoft.com/office/drawing/2014/main" id="{AC573ABC-7FCD-1C04-2D85-CB2E0C896A25}"/>
              </a:ext>
            </a:extLst>
          </p:cNvPr>
          <p:cNvSpPr txBox="1"/>
          <p:nvPr/>
        </p:nvSpPr>
        <p:spPr>
          <a:xfrm>
            <a:off x="4828079"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92D050"/>
                </a:solidFill>
                <a:latin typeface="Oswald"/>
                <a:ea typeface="Oswald"/>
                <a:cs typeface="Oswald"/>
                <a:sym typeface="Oswald"/>
              </a:rPr>
              <a:t>/EJEMPLO</a:t>
            </a:r>
            <a:endParaRPr sz="2000" b="1" dirty="0">
              <a:solidFill>
                <a:srgbClr val="92D050"/>
              </a:solidFill>
              <a:latin typeface="Oswald"/>
              <a:ea typeface="Oswald"/>
              <a:cs typeface="Oswald"/>
              <a:sym typeface="Oswald"/>
            </a:endParaRPr>
          </a:p>
        </p:txBody>
      </p:sp>
    </p:spTree>
    <p:extLst>
      <p:ext uri="{BB962C8B-B14F-4D97-AF65-F5344CB8AC3E}">
        <p14:creationId xmlns:p14="http://schemas.microsoft.com/office/powerpoint/2010/main" val="769581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/GRUPOS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1152337637"/>
              </p:ext>
            </p:extLst>
          </p:nvPr>
        </p:nvGraphicFramePr>
        <p:xfrm>
          <a:off x="719999" y="2877712"/>
          <a:ext cx="7556399" cy="76194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5727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(ABC)</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baseline="0" dirty="0">
                          <a:solidFill>
                            <a:schemeClr val="dk2"/>
                          </a:solidFill>
                          <a:latin typeface="Fira Code"/>
                          <a:ea typeface="Fira Code"/>
                          <a:cs typeface="Fira Code"/>
                          <a:sym typeface="Fira Code"/>
                        </a:rPr>
                        <a:t>A, B y C (en su conjunto y exactamente en el mismo orden).</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(X|Y|Z)</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X o Y o Z (la barra vertical equivale al OR booleano)</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25234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25234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46894" y="168585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Son uno o varios elementos agrupados entre paréntesis y que funcionan como una única entidad (se busca todo lo que aparece entre paréntesis, en el mismo orden).</a:t>
            </a:r>
          </a:p>
        </p:txBody>
      </p:sp>
    </p:spTree>
    <p:extLst>
      <p:ext uri="{BB962C8B-B14F-4D97-AF65-F5344CB8AC3E}">
        <p14:creationId xmlns:p14="http://schemas.microsoft.com/office/powerpoint/2010/main" val="2136106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grupos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3533710916"/>
              </p:ext>
            </p:extLst>
          </p:nvPr>
        </p:nvGraphicFramePr>
        <p:xfrm>
          <a:off x="758117" y="2223036"/>
          <a:ext cx="7742082" cy="1584870"/>
        </p:xfrm>
        <a:graphic>
          <a:graphicData uri="http://schemas.openxmlformats.org/drawingml/2006/table">
            <a:tbl>
              <a:tblPr>
                <a:noFill/>
                <a:tableStyleId>{A27B2FEB-CAAE-45C4-86CF-4F3B0564AB99}</a:tableStyleId>
              </a:tblPr>
              <a:tblGrid>
                <a:gridCol w="2726301">
                  <a:extLst>
                    <a:ext uri="{9D8B030D-6E8A-4147-A177-3AD203B41FA5}">
                      <a16:colId xmlns:a16="http://schemas.microsoft.com/office/drawing/2014/main" val="20000"/>
                    </a:ext>
                  </a:extLst>
                </a:gridCol>
                <a:gridCol w="5015781">
                  <a:extLst>
                    <a:ext uri="{9D8B030D-6E8A-4147-A177-3AD203B41FA5}">
                      <a16:colId xmlns:a16="http://schemas.microsoft.com/office/drawing/2014/main" val="20001"/>
                    </a:ext>
                  </a:extLst>
                </a:gridCol>
              </a:tblGrid>
              <a:tr h="40349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(Traduc)ción</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Mi prima estudió </a:t>
                      </a:r>
                      <a:r>
                        <a:rPr lang="es-ES" sz="1400" b="1" dirty="0">
                          <a:solidFill>
                            <a:srgbClr val="92D050"/>
                          </a:solidFill>
                          <a:latin typeface="Fira Code"/>
                          <a:ea typeface="Fira Code"/>
                          <a:cs typeface="Fira Code"/>
                          <a:sym typeface="Fira Code"/>
                        </a:rPr>
                        <a:t>Traducción</a:t>
                      </a:r>
                      <a:r>
                        <a:rPr lang="es-ES" sz="1400" dirty="0">
                          <a:solidFill>
                            <a:schemeClr val="dk2"/>
                          </a:solidFill>
                          <a:latin typeface="Fira Code"/>
                          <a:ea typeface="Fira Code"/>
                          <a:cs typeface="Fira Code"/>
                          <a:sym typeface="Fira Code"/>
                        </a:rPr>
                        <a:t> e Interpretación en la USAL, pero no trabaja como traductora.</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(Traduc|Interpreta)ción</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Hay unas 200 estudiantes en la facultad de </a:t>
                      </a:r>
                      <a:r>
                        <a:rPr lang="es-ES" sz="1400" b="1" dirty="0">
                          <a:solidFill>
                            <a:srgbClr val="92D050"/>
                          </a:solidFill>
                          <a:latin typeface="Fira Code"/>
                          <a:ea typeface="Fira Code"/>
                          <a:cs typeface="Fira Code"/>
                          <a:sym typeface="Fira Code"/>
                        </a:rPr>
                        <a:t>Traducción</a:t>
                      </a:r>
                      <a:r>
                        <a:rPr lang="es-ES" sz="1400" dirty="0">
                          <a:solidFill>
                            <a:schemeClr val="dk2"/>
                          </a:solidFill>
                          <a:latin typeface="Fira Code"/>
                          <a:ea typeface="Fira Code"/>
                          <a:cs typeface="Fira Code"/>
                          <a:sym typeface="Fira Code"/>
                        </a:rPr>
                        <a:t> e </a:t>
                      </a:r>
                      <a:r>
                        <a:rPr lang="es-ES" sz="1400" b="1" dirty="0">
                          <a:solidFill>
                            <a:srgbClr val="92D050"/>
                          </a:solidFill>
                          <a:latin typeface="Fira Code"/>
                          <a:ea typeface="Fira Code"/>
                          <a:cs typeface="Fira Code"/>
                          <a:sym typeface="Fira Code"/>
                        </a:rPr>
                        <a:t>Interpretación</a:t>
                      </a:r>
                      <a:r>
                        <a:rPr lang="es-ES" sz="1400" dirty="0">
                          <a:solidFill>
                            <a:schemeClr val="dk2"/>
                          </a:solidFill>
                          <a:latin typeface="Fira Code"/>
                          <a:ea typeface="Fira Code"/>
                          <a:cs typeface="Fira Code"/>
                          <a:sym typeface="Fira Code"/>
                        </a:rPr>
                        <a:t> de la UAM.</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marR="0" lvl="0" indent="0" algn="l" rtl="0">
                        <a:lnSpc>
                          <a:spcPct val="100000"/>
                        </a:lnSpc>
                        <a:spcBef>
                          <a:spcPts val="0"/>
                        </a:spcBef>
                        <a:spcAft>
                          <a:spcPts val="0"/>
                        </a:spcAft>
                        <a:buClr>
                          <a:srgbClr val="000000"/>
                        </a:buClr>
                        <a:buFont typeface="Arial"/>
                        <a:buNone/>
                      </a:pP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1015350" y="181480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/BÚSQUEDA</a:t>
            </a:r>
            <a:endParaRPr sz="2000" b="1" dirty="0">
              <a:solidFill>
                <a:schemeClr val="lt2"/>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grupos.</a:t>
            </a:r>
          </a:p>
        </p:txBody>
      </p:sp>
      <p:sp>
        <p:nvSpPr>
          <p:cNvPr id="2" name="Google Shape;1790;p81">
            <a:extLst>
              <a:ext uri="{FF2B5EF4-FFF2-40B4-BE49-F238E27FC236}">
                <a16:creationId xmlns:a16="http://schemas.microsoft.com/office/drawing/2014/main" id="{AC573ABC-7FCD-1C04-2D85-CB2E0C896A25}"/>
              </a:ext>
            </a:extLst>
          </p:cNvPr>
          <p:cNvSpPr txBox="1"/>
          <p:nvPr/>
        </p:nvSpPr>
        <p:spPr>
          <a:xfrm>
            <a:off x="3629707" y="181480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92D050"/>
                </a:solidFill>
                <a:latin typeface="Oswald"/>
                <a:ea typeface="Oswald"/>
                <a:cs typeface="Oswald"/>
                <a:sym typeface="Oswald"/>
              </a:rPr>
              <a:t>/EJEMPLO</a:t>
            </a:r>
            <a:endParaRPr sz="2000" b="1" dirty="0">
              <a:solidFill>
                <a:srgbClr val="92D050"/>
              </a:solidFill>
              <a:latin typeface="Oswald"/>
              <a:ea typeface="Oswald"/>
              <a:cs typeface="Oswald"/>
              <a:sym typeface="Oswald"/>
            </a:endParaRPr>
          </a:p>
        </p:txBody>
      </p:sp>
    </p:spTree>
    <p:extLst>
      <p:ext uri="{BB962C8B-B14F-4D97-AF65-F5344CB8AC3E}">
        <p14:creationId xmlns:p14="http://schemas.microsoft.com/office/powerpoint/2010/main" val="3804880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/RANGOS (I)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057905129"/>
              </p:ext>
            </p:extLst>
          </p:nvPr>
        </p:nvGraphicFramePr>
        <p:xfrm>
          <a:off x="720000" y="2277077"/>
          <a:ext cx="7556399" cy="219438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2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1200" b="1" dirty="0">
                          <a:solidFill>
                            <a:schemeClr val="dk2"/>
                          </a:solidFill>
                          <a:latin typeface="Fira Code"/>
                          <a:ea typeface="Fira Code"/>
                          <a:cs typeface="Fira Code"/>
                          <a:sym typeface="Fira Code"/>
                        </a:rPr>
                        <a:t>[XYZ] </a:t>
                      </a:r>
                      <a:r>
                        <a:rPr lang="es-ES" sz="1200" b="1" dirty="0">
                          <a:solidFill>
                            <a:schemeClr val="dk2"/>
                          </a:solidFill>
                          <a:latin typeface="Fira Code"/>
                          <a:ea typeface="Fira Code"/>
                          <a:cs typeface="Fira Code"/>
                          <a:sym typeface="Fira Code"/>
                        </a:rPr>
                        <a:t>[ZYX]</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aseline="0" dirty="0">
                          <a:solidFill>
                            <a:schemeClr val="dk2"/>
                          </a:solidFill>
                          <a:latin typeface="Fira Code"/>
                          <a:ea typeface="Fira Code"/>
                          <a:cs typeface="Fira Code"/>
                          <a:sym typeface="Fira Code"/>
                        </a:rPr>
                        <a:t>Cualquier carácter que sea X, Y o Z.</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000">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[^ABC]</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aseline="0" dirty="0">
                          <a:solidFill>
                            <a:schemeClr val="dk2"/>
                          </a:solidFill>
                          <a:latin typeface="Fira Code"/>
                          <a:ea typeface="Fira Code"/>
                          <a:cs typeface="Fira Code"/>
                          <a:sym typeface="Fira Code"/>
                        </a:rPr>
                        <a:t>Cualquier carácter que no sea A, B o C.</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[a-z]</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Cualquier letra mayúscula entre la a y la zeta</a:t>
                      </a:r>
                      <a:r>
                        <a:rPr lang="en" sz="1200" baseline="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[j-m]</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solidFill>
                            <a:schemeClr val="dk2"/>
                          </a:solidFill>
                          <a:latin typeface="Fira Code"/>
                          <a:ea typeface="Fira Code"/>
                          <a:cs typeface="Fira Code"/>
                          <a:sym typeface="Fira Code"/>
                        </a:rPr>
                        <a:t>Cualquier letra minúscula entre la jota y la eme</a:t>
                      </a:r>
                      <a:r>
                        <a:rPr lang="es-ES" sz="1200" baseline="0" dirty="0">
                          <a:solidFill>
                            <a:schemeClr val="dk2"/>
                          </a:solidFill>
                          <a:latin typeface="Fira Code"/>
                          <a:ea typeface="Fira Code"/>
                          <a:cs typeface="Fira Code"/>
                          <a:sym typeface="Fira Code"/>
                        </a:rPr>
                        <a:t>.*</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[A-Z]</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Cualquier letra mayúscula entre la a y la zeta.*</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57931"/>
                  </a:ext>
                </a:extLst>
              </a:tr>
              <a:tr h="324000">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[F-K]</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Cualquier letra mayúscula entre la efe y la ka.*</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31188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699811" y="185875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75036" y="185875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20000" y="1401352"/>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Son uno o varios elementos agrupados entre corchetes, pero que no actúan como una sola entidad, ya que se buscan uno o varios elementos.</a:t>
            </a:r>
          </a:p>
        </p:txBody>
      </p:sp>
    </p:spTree>
    <p:extLst>
      <p:ext uri="{BB962C8B-B14F-4D97-AF65-F5344CB8AC3E}">
        <p14:creationId xmlns:p14="http://schemas.microsoft.com/office/powerpoint/2010/main" val="61905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/RANGOS (II)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564716914"/>
              </p:ext>
            </p:extLst>
          </p:nvPr>
        </p:nvGraphicFramePr>
        <p:xfrm>
          <a:off x="720000" y="1848608"/>
          <a:ext cx="7556399" cy="118863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237454">
                <a:tc>
                  <a:txBody>
                    <a:bodyPr/>
                    <a:lstStyle/>
                    <a:p>
                      <a:pPr marL="0" marR="0" lvl="0" indent="0" algn="l" rtl="0">
                        <a:lnSpc>
                          <a:spcPct val="100000"/>
                        </a:lnSpc>
                        <a:spcBef>
                          <a:spcPts val="0"/>
                        </a:spcBef>
                        <a:spcAft>
                          <a:spcPts val="0"/>
                        </a:spcAft>
                        <a:buClr>
                          <a:srgbClr val="000000"/>
                        </a:buClr>
                        <a:buFont typeface="Arial"/>
                        <a:buNone/>
                      </a:pPr>
                      <a:r>
                        <a:rPr lang="es-ES" sz="1400" b="1" i="0" u="none" strike="noStrike" cap="none" dirty="0">
                          <a:solidFill>
                            <a:schemeClr val="dk2"/>
                          </a:solidFill>
                          <a:latin typeface="Fira Code"/>
                          <a:ea typeface="Fira Code"/>
                          <a:cs typeface="Fira Code"/>
                          <a:sym typeface="Arial"/>
                        </a:rPr>
                        <a:t>\d</a:t>
                      </a:r>
                      <a:endParaRPr sz="14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número del 0 a 9.**</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7454">
                <a:tc>
                  <a:txBody>
                    <a:bodyPr/>
                    <a:lstStyle/>
                    <a:p>
                      <a:pPr marL="0" marR="0" lvl="0" indent="0" algn="l" rtl="0">
                        <a:lnSpc>
                          <a:spcPct val="100000"/>
                        </a:lnSpc>
                        <a:spcBef>
                          <a:spcPts val="0"/>
                        </a:spcBef>
                        <a:spcAft>
                          <a:spcPts val="0"/>
                        </a:spcAft>
                        <a:buClr>
                          <a:srgbClr val="000000"/>
                        </a:buClr>
                        <a:buFont typeface="Arial"/>
                        <a:buNone/>
                      </a:pPr>
                      <a:r>
                        <a:rPr lang="es-ES" sz="1400" b="1" i="0" u="none" strike="noStrike" cap="none" dirty="0">
                          <a:solidFill>
                            <a:schemeClr val="dk2"/>
                          </a:solidFill>
                          <a:latin typeface="Fira Code"/>
                          <a:ea typeface="Fira Code"/>
                          <a:cs typeface="Fira Code"/>
                          <a:sym typeface="Arial"/>
                        </a:rPr>
                        <a:t>[0-9]</a:t>
                      </a:r>
                      <a:endParaRPr sz="14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número del 0 a 9.**</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987">
                <a:tc>
                  <a:txBody>
                    <a:bodyPr/>
                    <a:lstStyle/>
                    <a:p>
                      <a:pPr marL="0" marR="0" lvl="0" indent="0" algn="l" rtl="0">
                        <a:lnSpc>
                          <a:spcPct val="100000"/>
                        </a:lnSpc>
                        <a:spcBef>
                          <a:spcPts val="0"/>
                        </a:spcBef>
                        <a:spcAft>
                          <a:spcPts val="0"/>
                        </a:spcAft>
                        <a:buClr>
                          <a:srgbClr val="000000"/>
                        </a:buClr>
                        <a:buFont typeface="Arial"/>
                        <a:buNone/>
                      </a:pPr>
                      <a:r>
                        <a:rPr lang="es-ES" sz="1400" b="1" i="0" u="none" strike="noStrike" cap="none" dirty="0">
                          <a:solidFill>
                            <a:schemeClr val="dk2"/>
                          </a:solidFill>
                          <a:latin typeface="Fira Code"/>
                          <a:ea typeface="Fira Code"/>
                          <a:cs typeface="Fira Code"/>
                          <a:sym typeface="Arial"/>
                        </a:rPr>
                        <a:t>[4-7]</a:t>
                      </a:r>
                      <a:endParaRPr sz="14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Cualquier número de 4 al 7.</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699811" y="1430285"/>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75036" y="1430285"/>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4" name="Google Shape;1791;p81">
            <a:extLst>
              <a:ext uri="{FF2B5EF4-FFF2-40B4-BE49-F238E27FC236}">
                <a16:creationId xmlns:a16="http://schemas.microsoft.com/office/drawing/2014/main" id="{5E0E17AB-9377-7333-15EA-DF3B686564E0}"/>
              </a:ext>
            </a:extLst>
          </p:cNvPr>
          <p:cNvSpPr txBox="1"/>
          <p:nvPr/>
        </p:nvSpPr>
        <p:spPr>
          <a:xfrm>
            <a:off x="720000" y="3411415"/>
            <a:ext cx="7703999" cy="8281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*En muchas variantes, no incluye las letras con virgulilla (letras con acentos gráficos, la eñe, etc.). En esos casos se emplea la expresión </a:t>
            </a:r>
            <a:r>
              <a:rPr lang="es-ES" sz="1200" b="1" dirty="0">
                <a:solidFill>
                  <a:srgbClr val="92D050"/>
                </a:solidFill>
                <a:latin typeface="Fira Code"/>
                <a:ea typeface="Fira Code"/>
                <a:cs typeface="Fira Code"/>
                <a:sym typeface="Fira Code"/>
              </a:rPr>
              <a:t>\p{L}</a:t>
            </a:r>
            <a:r>
              <a:rPr lang="es-ES" sz="1200" dirty="0">
                <a:solidFill>
                  <a:schemeClr val="dk2"/>
                </a:solidFill>
                <a:latin typeface="Fira Code"/>
                <a:ea typeface="Fira Code"/>
                <a:cs typeface="Fira Code"/>
                <a:sym typeface="Fira Code"/>
              </a:rPr>
              <a:t> (o las variantes </a:t>
            </a:r>
            <a:r>
              <a:rPr lang="es-ES" sz="1200" b="1" dirty="0">
                <a:solidFill>
                  <a:srgbClr val="92D050"/>
                </a:solidFill>
                <a:latin typeface="Fira Code"/>
                <a:ea typeface="Fira Code"/>
                <a:cs typeface="Fira Code"/>
                <a:sym typeface="Fira Code"/>
              </a:rPr>
              <a:t>\p{Lu} </a:t>
            </a:r>
            <a:r>
              <a:rPr lang="es-ES" sz="1200" dirty="0">
                <a:solidFill>
                  <a:schemeClr val="dk2"/>
                </a:solidFill>
                <a:latin typeface="Fira Code"/>
                <a:ea typeface="Fira Code"/>
                <a:cs typeface="Fira Code"/>
                <a:sym typeface="Fira Code"/>
              </a:rPr>
              <a:t>y </a:t>
            </a:r>
            <a:r>
              <a:rPr lang="es-ES" sz="1200" b="1" dirty="0">
                <a:solidFill>
                  <a:srgbClr val="92D050"/>
                </a:solidFill>
                <a:latin typeface="Fira Code"/>
                <a:ea typeface="Fira Code"/>
                <a:cs typeface="Fira Code"/>
                <a:sym typeface="Fira Code"/>
              </a:rPr>
              <a:t>\p{Ll} </a:t>
            </a:r>
            <a:r>
              <a:rPr lang="es-ES" sz="1200" dirty="0">
                <a:solidFill>
                  <a:schemeClr val="dk2"/>
                </a:solidFill>
                <a:latin typeface="Fira Code"/>
                <a:ea typeface="Fira Code"/>
                <a:cs typeface="Fira Code"/>
                <a:sym typeface="Fira Code"/>
              </a:rPr>
              <a:t>para las letras mayúsculas y las minúsculas, respectivamente).</a:t>
            </a:r>
          </a:p>
          <a:p>
            <a:pPr marL="0" lvl="0" indent="0" algn="l" rtl="0">
              <a:spcBef>
                <a:spcPts val="0"/>
              </a:spcBef>
              <a:spcAft>
                <a:spcPts val="0"/>
              </a:spcAft>
              <a:buNone/>
            </a:pPr>
            <a:endParaRPr lang="es-ES" sz="1200"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**En algunas variantes, incluye las cifras de otros alfabetos y otras expresiones numéricas, tales como las fracciones.</a:t>
            </a:r>
          </a:p>
        </p:txBody>
      </p:sp>
    </p:spTree>
    <p:extLst>
      <p:ext uri="{BB962C8B-B14F-4D97-AF65-F5344CB8AC3E}">
        <p14:creationId xmlns:p14="http://schemas.microsoft.com/office/powerpoint/2010/main" val="354813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5" name="Google Shape;495;p33"/>
          <p:cNvGrpSpPr/>
          <p:nvPr/>
        </p:nvGrpSpPr>
        <p:grpSpPr>
          <a:xfrm>
            <a:off x="299286" y="189025"/>
            <a:ext cx="133205" cy="119344"/>
            <a:chOff x="222150" y="185025"/>
            <a:chExt cx="170100" cy="152400"/>
          </a:xfrm>
        </p:grpSpPr>
        <p:cxnSp>
          <p:nvCxnSpPr>
            <p:cNvPr id="496" name="Google Shape;496;p33"/>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7" name="Google Shape;497;p33"/>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98" name="Google Shape;498;p33"/>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99" name="Google Shape;499;p33"/>
          <p:cNvGrpSpPr/>
          <p:nvPr/>
        </p:nvGrpSpPr>
        <p:grpSpPr>
          <a:xfrm>
            <a:off x="286625" y="3999999"/>
            <a:ext cx="145867" cy="958251"/>
            <a:chOff x="286625" y="3923799"/>
            <a:chExt cx="145867" cy="958251"/>
          </a:xfrm>
        </p:grpSpPr>
        <p:sp>
          <p:nvSpPr>
            <p:cNvPr id="500" name="Google Shape;500;p33"/>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1" name="Google Shape;501;p33"/>
            <p:cNvGrpSpPr/>
            <p:nvPr/>
          </p:nvGrpSpPr>
          <p:grpSpPr>
            <a:xfrm>
              <a:off x="298112" y="4342643"/>
              <a:ext cx="110182" cy="126862"/>
              <a:chOff x="281100" y="2027800"/>
              <a:chExt cx="140700" cy="162000"/>
            </a:xfrm>
          </p:grpSpPr>
          <p:sp>
            <p:nvSpPr>
              <p:cNvPr id="502" name="Google Shape;502;p33"/>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3" name="Google Shape;503;p33"/>
              <p:cNvGrpSpPr/>
              <p:nvPr/>
            </p:nvGrpSpPr>
            <p:grpSpPr>
              <a:xfrm>
                <a:off x="308875" y="2088450"/>
                <a:ext cx="85200" cy="40700"/>
                <a:chOff x="308875" y="2087000"/>
                <a:chExt cx="85200" cy="40700"/>
              </a:xfrm>
            </p:grpSpPr>
            <p:cxnSp>
              <p:nvCxnSpPr>
                <p:cNvPr id="504" name="Google Shape;504;p33"/>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505" name="Google Shape;505;p33"/>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506" name="Google Shape;506;p33"/>
            <p:cNvGrpSpPr/>
            <p:nvPr/>
          </p:nvGrpSpPr>
          <p:grpSpPr>
            <a:xfrm>
              <a:off x="286625" y="3923799"/>
              <a:ext cx="133200" cy="133200"/>
              <a:chOff x="286625" y="3648899"/>
              <a:chExt cx="133200" cy="133200"/>
            </a:xfrm>
          </p:grpSpPr>
          <p:sp>
            <p:nvSpPr>
              <p:cNvPr id="507" name="Google Shape;507;p33"/>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09" name="Google Shape;509;p33">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510" name="Google Shape;510;p33">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txBox="1">
            <a:spLocks noGrp="1"/>
          </p:cNvSpPr>
          <p:nvPr>
            <p:ph type="title"/>
          </p:nvPr>
        </p:nvSpPr>
        <p:spPr>
          <a:xfrm>
            <a:off x="796200" y="1720627"/>
            <a:ext cx="7567871" cy="13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¿Qué son las expresiones regulares?</a:t>
            </a:r>
            <a:endParaRPr sz="6000" dirty="0"/>
          </a:p>
        </p:txBody>
      </p:sp>
      <p:cxnSp>
        <p:nvCxnSpPr>
          <p:cNvPr id="520" name="Google Shape;520;p33"/>
          <p:cNvCxnSpPr/>
          <p:nvPr/>
        </p:nvCxnSpPr>
        <p:spPr>
          <a:xfrm>
            <a:off x="1089213" y="1266463"/>
            <a:ext cx="740100" cy="0"/>
          </a:xfrm>
          <a:prstGeom prst="straightConnector1">
            <a:avLst/>
          </a:prstGeom>
          <a:noFill/>
          <a:ln w="9525" cap="flat" cmpd="sng">
            <a:solidFill>
              <a:schemeClr val="dk2"/>
            </a:solidFill>
            <a:prstDash val="solid"/>
            <a:round/>
            <a:headEnd type="none" w="med" len="med"/>
            <a:tailEnd type="stealth" w="med" len="med"/>
          </a:ln>
        </p:spPr>
      </p:cxnSp>
      <p:cxnSp>
        <p:nvCxnSpPr>
          <p:cNvPr id="521" name="Google Shape;521;p33"/>
          <p:cNvCxnSpPr/>
          <p:nvPr/>
        </p:nvCxnSpPr>
        <p:spPr>
          <a:xfrm>
            <a:off x="7314663" y="3889713"/>
            <a:ext cx="740100" cy="0"/>
          </a:xfrm>
          <a:prstGeom prst="straightConnector1">
            <a:avLst/>
          </a:prstGeom>
          <a:noFill/>
          <a:ln w="9525" cap="flat" cmpd="sng">
            <a:solidFill>
              <a:schemeClr val="dk2"/>
            </a:solidFill>
            <a:prstDash val="solid"/>
            <a:round/>
            <a:headEnd type="none" w="med" len="med"/>
            <a:tailEnd type="stealth" w="med" len="med"/>
          </a:ln>
        </p:spPr>
      </p:cxnSp>
      <p:sp>
        <p:nvSpPr>
          <p:cNvPr id="522" name="Google Shape;522;p33">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rangos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3579192694"/>
              </p:ext>
            </p:extLst>
          </p:nvPr>
        </p:nvGraphicFramePr>
        <p:xfrm>
          <a:off x="758116" y="2223036"/>
          <a:ext cx="7289683" cy="1828710"/>
        </p:xfrm>
        <a:graphic>
          <a:graphicData uri="http://schemas.openxmlformats.org/drawingml/2006/table">
            <a:tbl>
              <a:tblPr>
                <a:noFill/>
                <a:tableStyleId>{A27B2FEB-CAAE-45C4-86CF-4F3B0564AB99}</a:tableStyleId>
              </a:tblPr>
              <a:tblGrid>
                <a:gridCol w="2175497">
                  <a:extLst>
                    <a:ext uri="{9D8B030D-6E8A-4147-A177-3AD203B41FA5}">
                      <a16:colId xmlns:a16="http://schemas.microsoft.com/office/drawing/2014/main" val="20000"/>
                    </a:ext>
                  </a:extLst>
                </a:gridCol>
                <a:gridCol w="5114186">
                  <a:extLst>
                    <a:ext uri="{9D8B030D-6E8A-4147-A177-3AD203B41FA5}">
                      <a16:colId xmlns:a16="http://schemas.microsoft.com/office/drawing/2014/main" val="20001"/>
                    </a:ext>
                  </a:extLst>
                </a:gridCol>
              </a:tblGrid>
              <a:tr h="403490">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Mé[jx]ico</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A esta persona le da igual si escribes que es de «</a:t>
                      </a:r>
                      <a:r>
                        <a:rPr lang="es-ES" sz="1400" b="1" dirty="0">
                          <a:solidFill>
                            <a:srgbClr val="92D050"/>
                          </a:solidFill>
                          <a:latin typeface="Fira Code"/>
                          <a:ea typeface="Fira Code"/>
                          <a:cs typeface="Fira Code"/>
                          <a:sym typeface="Fira Code"/>
                        </a:rPr>
                        <a:t>México</a:t>
                      </a:r>
                      <a:r>
                        <a:rPr lang="es-ES" sz="1400" dirty="0">
                          <a:solidFill>
                            <a:schemeClr val="dk2"/>
                          </a:solidFill>
                          <a:latin typeface="Fira Code"/>
                          <a:ea typeface="Fira Code"/>
                          <a:cs typeface="Fira Code"/>
                          <a:sym typeface="Fira Code"/>
                        </a:rPr>
                        <a:t>» o «</a:t>
                      </a:r>
                      <a:r>
                        <a:rPr lang="es-ES" sz="1400" b="1" dirty="0">
                          <a:solidFill>
                            <a:srgbClr val="92D050"/>
                          </a:solidFill>
                          <a:latin typeface="Fira Code"/>
                          <a:ea typeface="Fira Code"/>
                          <a:cs typeface="Fira Code"/>
                          <a:sym typeface="Fira Code"/>
                        </a:rPr>
                        <a:t>Méjico</a:t>
                      </a:r>
                      <a:r>
                        <a:rPr lang="es-ES" sz="1400" dirty="0">
                          <a:solidFill>
                            <a:schemeClr val="dk2"/>
                          </a:solidFill>
                          <a:latin typeface="Fira Code"/>
                          <a:ea typeface="Fira Code"/>
                          <a:cs typeface="Fira Code"/>
                          <a:sym typeface="Fira Code"/>
                        </a:rPr>
                        <a:t>» en su informe médico.</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400" b="1" dirty="0">
                          <a:solidFill>
                            <a:schemeClr val="dk2"/>
                          </a:solidFill>
                          <a:latin typeface="Fira Code"/>
                          <a:ea typeface="Fira Code"/>
                          <a:cs typeface="Fira Code"/>
                          <a:sym typeface="Fira Code"/>
                        </a:rPr>
                        <a:t>Mé[^j]ico</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Pero </a:t>
                      </a:r>
                      <a:r>
                        <a:rPr lang="es-ES" sz="1400" b="0" i="0" u="none" strike="noStrike" cap="none" dirty="0">
                          <a:solidFill>
                            <a:schemeClr val="dk2"/>
                          </a:solidFill>
                          <a:latin typeface="Fira Code"/>
                          <a:ea typeface="Fira Code"/>
                          <a:cs typeface="Fira Code"/>
                          <a:sym typeface="Fira Code"/>
                        </a:rPr>
                        <a:t>esta otra persona se va a enfadar mucho si  escribes «Méjico» </a:t>
                      </a:r>
                      <a:r>
                        <a:rPr lang="es-ES" sz="1400" dirty="0">
                          <a:solidFill>
                            <a:schemeClr val="dk2"/>
                          </a:solidFill>
                          <a:latin typeface="Fira Code"/>
                          <a:ea typeface="Fira Code"/>
                          <a:cs typeface="Fira Code"/>
                          <a:sym typeface="Fira Code"/>
                        </a:rPr>
                        <a:t>en vez de </a:t>
                      </a:r>
                      <a:r>
                        <a:rPr lang="es-ES" sz="1400" b="0" i="0" u="none" strike="noStrike" cap="none" dirty="0">
                          <a:solidFill>
                            <a:schemeClr val="dk2"/>
                          </a:solidFill>
                          <a:latin typeface="Fira Code"/>
                          <a:ea typeface="Fira Code"/>
                          <a:cs typeface="Fira Code"/>
                          <a:sym typeface="Fira Code"/>
                        </a:rPr>
                        <a:t>«</a:t>
                      </a:r>
                      <a:r>
                        <a:rPr lang="es-ES" sz="1400" b="1" i="0" u="none" strike="noStrike" cap="none" dirty="0">
                          <a:solidFill>
                            <a:srgbClr val="92D050"/>
                          </a:solidFill>
                          <a:latin typeface="Fira Code"/>
                          <a:ea typeface="Fira Code"/>
                          <a:cs typeface="Fira Code"/>
                          <a:sym typeface="Fira Code"/>
                        </a:rPr>
                        <a:t>México</a:t>
                      </a:r>
                      <a:r>
                        <a:rPr lang="es-ES" sz="1400" b="0" i="0" u="none" strike="noStrike" cap="none" dirty="0">
                          <a:solidFill>
                            <a:schemeClr val="dk2"/>
                          </a:solidFill>
                          <a:latin typeface="Fira Code"/>
                          <a:ea typeface="Fira Code"/>
                          <a:cs typeface="Fira Code"/>
                          <a:sym typeface="Fira Code"/>
                        </a:rPr>
                        <a:t>» </a:t>
                      </a:r>
                      <a:r>
                        <a:rPr lang="es-ES" sz="1400" dirty="0">
                          <a:solidFill>
                            <a:schemeClr val="dk2"/>
                          </a:solidFill>
                          <a:latin typeface="Fira Code"/>
                          <a:ea typeface="Fira Code"/>
                          <a:cs typeface="Fira Code"/>
                          <a:sym typeface="Fira Code"/>
                        </a:rPr>
                        <a:t>en su Informe </a:t>
                      </a:r>
                      <a:r>
                        <a:rPr lang="es-ES" sz="1400" b="1" dirty="0">
                          <a:solidFill>
                            <a:srgbClr val="92D050"/>
                          </a:solidFill>
                          <a:latin typeface="Fira Code"/>
                          <a:ea typeface="Fira Code"/>
                          <a:cs typeface="Fira Code"/>
                          <a:sym typeface="Fira Code"/>
                        </a:rPr>
                        <a:t>Médico</a:t>
                      </a:r>
                      <a:r>
                        <a:rPr lang="es-ES" sz="1400" dirty="0">
                          <a:solidFill>
                            <a:schemeClr val="dk2"/>
                          </a:solidFill>
                          <a:latin typeface="Fira Code"/>
                          <a:ea typeface="Fira Code"/>
                          <a:cs typeface="Fira Code"/>
                          <a:sym typeface="Fira Code"/>
                        </a:rPr>
                        <a:t>.</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400" b="1" i="0" u="none" strike="noStrike" cap="none" dirty="0">
                          <a:solidFill>
                            <a:schemeClr val="dk2"/>
                          </a:solidFill>
                          <a:latin typeface="Fira Code"/>
                          <a:ea typeface="Fira Code"/>
                          <a:cs typeface="Fira Code"/>
                          <a:sym typeface="Arial"/>
                        </a:rPr>
                        <a:t>[3-7]</a:t>
                      </a:r>
                      <a:endParaRPr sz="14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400" dirty="0">
                          <a:solidFill>
                            <a:schemeClr val="dk2"/>
                          </a:solidFill>
                          <a:latin typeface="Fira Code"/>
                          <a:ea typeface="Fira Code"/>
                          <a:cs typeface="Fira Code"/>
                          <a:sym typeface="Fira Code"/>
                        </a:rPr>
                        <a:t>Mi nieto tiene </a:t>
                      </a:r>
                      <a:r>
                        <a:rPr lang="es-ES" sz="1400" b="1" dirty="0">
                          <a:solidFill>
                            <a:srgbClr val="92D050"/>
                          </a:solidFill>
                          <a:latin typeface="Fira Code"/>
                          <a:ea typeface="Fira Code"/>
                          <a:cs typeface="Fira Code"/>
                          <a:sym typeface="Fira Code"/>
                        </a:rPr>
                        <a:t>7</a:t>
                      </a:r>
                      <a:r>
                        <a:rPr lang="es-ES" sz="1400" dirty="0">
                          <a:solidFill>
                            <a:schemeClr val="dk2"/>
                          </a:solidFill>
                          <a:latin typeface="Fira Code"/>
                          <a:ea typeface="Fira Code"/>
                          <a:cs typeface="Fira Code"/>
                          <a:sym typeface="Fira Code"/>
                        </a:rPr>
                        <a:t> años y </a:t>
                      </a:r>
                      <a:r>
                        <a:rPr lang="es-ES" sz="1400" b="0" i="0" u="none" strike="noStrike" cap="none" dirty="0">
                          <a:solidFill>
                            <a:schemeClr val="dk2"/>
                          </a:solidFill>
                          <a:latin typeface="Fira Code"/>
                          <a:ea typeface="Fira Code"/>
                          <a:cs typeface="Fira Code"/>
                          <a:sym typeface="Fira Code"/>
                        </a:rPr>
                        <a:t>9 € en </a:t>
                      </a:r>
                      <a:r>
                        <a:rPr lang="es-ES" sz="1400" dirty="0">
                          <a:solidFill>
                            <a:schemeClr val="dk2"/>
                          </a:solidFill>
                          <a:latin typeface="Fira Code"/>
                          <a:ea typeface="Fira Code"/>
                          <a:cs typeface="Fira Code"/>
                          <a:sym typeface="Fira Code"/>
                        </a:rPr>
                        <a:t>el bolsillo.</a:t>
                      </a:r>
                      <a:endParaRPr sz="14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1015350" y="181480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/BÚSQUEDA</a:t>
            </a:r>
            <a:endParaRPr sz="2000" b="1" dirty="0">
              <a:solidFill>
                <a:schemeClr val="lt2"/>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rangos.</a:t>
            </a:r>
          </a:p>
        </p:txBody>
      </p:sp>
      <p:sp>
        <p:nvSpPr>
          <p:cNvPr id="2" name="Google Shape;1790;p81">
            <a:extLst>
              <a:ext uri="{FF2B5EF4-FFF2-40B4-BE49-F238E27FC236}">
                <a16:creationId xmlns:a16="http://schemas.microsoft.com/office/drawing/2014/main" id="{AC573ABC-7FCD-1C04-2D85-CB2E0C896A25}"/>
              </a:ext>
            </a:extLst>
          </p:cNvPr>
          <p:cNvSpPr txBox="1"/>
          <p:nvPr/>
        </p:nvSpPr>
        <p:spPr>
          <a:xfrm>
            <a:off x="3371920" y="1803871"/>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92D050"/>
                </a:solidFill>
                <a:latin typeface="Oswald"/>
                <a:ea typeface="Oswald"/>
                <a:cs typeface="Oswald"/>
                <a:sym typeface="Oswald"/>
              </a:rPr>
              <a:t>/EJEMPLO</a:t>
            </a:r>
            <a:endParaRPr sz="2000" b="1" dirty="0">
              <a:solidFill>
                <a:srgbClr val="92D050"/>
              </a:solidFill>
              <a:latin typeface="Oswald"/>
              <a:ea typeface="Oswald"/>
              <a:cs typeface="Oswald"/>
              <a:sym typeface="Oswald"/>
            </a:endParaRPr>
          </a:p>
        </p:txBody>
      </p:sp>
    </p:spTree>
    <p:extLst>
      <p:ext uri="{BB962C8B-B14F-4D97-AF65-F5344CB8AC3E}">
        <p14:creationId xmlns:p14="http://schemas.microsoft.com/office/powerpoint/2010/main" val="170526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/Espacios y saltos de línea</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4289745311"/>
              </p:ext>
            </p:extLst>
          </p:nvPr>
        </p:nvGraphicFramePr>
        <p:xfrm>
          <a:off x="720000" y="2336111"/>
          <a:ext cx="7556399" cy="2419789"/>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5727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\s</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Un espacio.</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\S</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Cualquier carácter que no sea un espacio</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540">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\u00A0</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Un espacio de no separación</a:t>
                      </a:r>
                      <a:r>
                        <a:rPr lang="en" sz="1300" baseline="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\t</a:t>
                      </a:r>
                      <a:endParaRPr sz="13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Una tabulación</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\n</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Un salto de línea</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93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00" b="1" i="0" u="none" strike="noStrike" cap="none" dirty="0">
                          <a:solidFill>
                            <a:schemeClr val="dk2"/>
                          </a:solidFill>
                          <a:latin typeface="Fira Code"/>
                          <a:ea typeface="Fira Code"/>
                          <a:cs typeface="Fira Code"/>
                          <a:sym typeface="Arial"/>
                        </a:rPr>
                        <a:t>\r</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300" dirty="0">
                          <a:solidFill>
                            <a:schemeClr val="dk2"/>
                          </a:solidFill>
                          <a:latin typeface="Fira Code"/>
                          <a:ea typeface="Fira Code"/>
                          <a:cs typeface="Fira Code"/>
                          <a:sym typeface="Fira Code"/>
                        </a:rPr>
                        <a:t>Un retorno de carro.</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724179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20000" y="2052073"/>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5" y="2052073"/>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699"/>
            <a:ext cx="7703999" cy="4045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Se pueden buscar y reemplazar caracteres invisibles (espacios, tabulaciones, saltos de línea, etc.). A diferencia del límite de palabra, estos elementos se pueden copiar y pegar.</a:t>
            </a:r>
          </a:p>
        </p:txBody>
      </p:sp>
    </p:spTree>
    <p:extLst>
      <p:ext uri="{BB962C8B-B14F-4D97-AF65-F5344CB8AC3E}">
        <p14:creationId xmlns:p14="http://schemas.microsoft.com/office/powerpoint/2010/main" val="297460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espacios y saltos de línea</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864139196"/>
              </p:ext>
            </p:extLst>
          </p:nvPr>
        </p:nvGraphicFramePr>
        <p:xfrm>
          <a:off x="720000" y="2052035"/>
          <a:ext cx="7957836" cy="2201692"/>
        </p:xfrm>
        <a:graphic>
          <a:graphicData uri="http://schemas.openxmlformats.org/drawingml/2006/table">
            <a:tbl>
              <a:tblPr>
                <a:noFill/>
                <a:tableStyleId>{A27B2FEB-CAAE-45C4-86CF-4F3B0564AB99}</a:tableStyleId>
              </a:tblPr>
              <a:tblGrid>
                <a:gridCol w="1058959">
                  <a:extLst>
                    <a:ext uri="{9D8B030D-6E8A-4147-A177-3AD203B41FA5}">
                      <a16:colId xmlns:a16="http://schemas.microsoft.com/office/drawing/2014/main" val="20000"/>
                    </a:ext>
                  </a:extLst>
                </a:gridCol>
                <a:gridCol w="6898877">
                  <a:extLst>
                    <a:ext uri="{9D8B030D-6E8A-4147-A177-3AD203B41FA5}">
                      <a16:colId xmlns:a16="http://schemas.microsoft.com/office/drawing/2014/main" val="20001"/>
                    </a:ext>
                  </a:extLst>
                </a:gridCol>
              </a:tblGrid>
              <a:tr h="40349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\d\s</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 número seguido de un espacio</a:t>
                      </a:r>
                      <a:r>
                        <a:rPr lang="es-ES" sz="1200" baseline="0" dirty="0">
                          <a:solidFill>
                            <a:schemeClr val="dk2"/>
                          </a:solidFill>
                          <a:latin typeface="Fira Code"/>
                          <a:ea typeface="Fira Code"/>
                          <a:cs typeface="Fira Code"/>
                          <a:sym typeface="Fira Code"/>
                        </a:rPr>
                        <a:t>.</a:t>
                      </a:r>
                      <a:endParaRPr lang="es-ES"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\d\S</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 número que no esté seguido de un espacio (por ejemplo, números en códigos alfanuméricos).</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\u00A0\€</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 espacio duro seguido del símbolo del euro.</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\.\t</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Un punto seguido de una tabulación</a:t>
                      </a:r>
                      <a:r>
                        <a:rPr lang="en" sz="1200" baseline="0" dirty="0">
                          <a:solidFill>
                            <a:schemeClr val="dk2"/>
                          </a:solidFill>
                          <a:latin typeface="Fira Code"/>
                          <a:ea typeface="Fira Code"/>
                          <a:cs typeface="Fira Code"/>
                          <a:sym typeface="Fira Code"/>
                        </a:rPr>
                        <a:t>.</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18132">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:[\n\r]</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dirty="0">
                          <a:solidFill>
                            <a:schemeClr val="dk2"/>
                          </a:solidFill>
                          <a:latin typeface="Fira Code"/>
                          <a:ea typeface="Fira Code"/>
                          <a:cs typeface="Fira Code"/>
                          <a:sym typeface="Fira Code"/>
                        </a:rPr>
                        <a:t>Dos puntos seguidos de un salto de línea o de un retorno de carro.</a:t>
                      </a:r>
                      <a:endParaRPr sz="12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007196"/>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20000" y="167845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/EJEMPLO</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004426" y="167845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/EXPLICACIÓN</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200" y="1268302"/>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espacios y saltos de línea.</a:t>
            </a:r>
          </a:p>
        </p:txBody>
      </p:sp>
    </p:spTree>
    <p:extLst>
      <p:ext uri="{BB962C8B-B14F-4D97-AF65-F5344CB8AC3E}">
        <p14:creationId xmlns:p14="http://schemas.microsoft.com/office/powerpoint/2010/main" val="806957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Caracteres Unicode</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20000" y="2176575"/>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Aparte del espacio duro, podemos buscar cualquier carácter no alfanumérico o no propio del alfabeto inglés si sabemos cuál es su código Unicode. En tal caso, el patrón es </a:t>
            </a:r>
            <a:r>
              <a:rPr lang="es-ES" b="1" dirty="0">
                <a:solidFill>
                  <a:srgbClr val="92D050"/>
                </a:solidFill>
                <a:latin typeface="Fira Code"/>
                <a:ea typeface="Fira Code"/>
                <a:cs typeface="Fira Code"/>
                <a:sym typeface="Fira Code"/>
              </a:rPr>
              <a:t>\u0000</a:t>
            </a:r>
            <a:r>
              <a:rPr lang="es-ES" dirty="0">
                <a:solidFill>
                  <a:schemeClr val="dk2"/>
                </a:solidFill>
                <a:latin typeface="Fira Code"/>
                <a:ea typeface="Fira Code"/>
                <a:cs typeface="Fira Code"/>
                <a:sym typeface="Fira Code"/>
              </a:rPr>
              <a:t>, en donde hay que sustituir los ceros por dicho código.</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r>
              <a:rPr lang="es-ES" dirty="0">
                <a:solidFill>
                  <a:schemeClr val="dk2"/>
                </a:solidFill>
                <a:latin typeface="Fira Code"/>
                <a:ea typeface="Fira Code"/>
                <a:cs typeface="Fira Code"/>
                <a:sym typeface="Fira Code"/>
              </a:rPr>
              <a:t>Por ejemplo, el espacio fino duro (o irrompible) se busca con el patrón </a:t>
            </a:r>
            <a:r>
              <a:rPr lang="es-ES" b="1" dirty="0">
                <a:solidFill>
                  <a:srgbClr val="92D050"/>
                </a:solidFill>
                <a:latin typeface="Fira Code"/>
                <a:ea typeface="Fira Code"/>
                <a:cs typeface="Fira Code"/>
                <a:sym typeface="Fira Code"/>
              </a:rPr>
              <a:t>\u202F</a:t>
            </a:r>
            <a:r>
              <a:rPr lang="es-ES" dirty="0">
                <a:solidFill>
                  <a:schemeClr val="dk2"/>
                </a:solidFill>
                <a:latin typeface="Fira Code"/>
                <a:ea typeface="Fira Code"/>
                <a:cs typeface="Fira Code"/>
                <a:sym typeface="Fira Code"/>
              </a:rPr>
              <a:t>.</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spTree>
    <p:extLst>
      <p:ext uri="{BB962C8B-B14F-4D97-AF65-F5344CB8AC3E}">
        <p14:creationId xmlns:p14="http://schemas.microsoft.com/office/powerpoint/2010/main" val="4259188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/SUSTITUCIÓN DE CADENAS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647578090"/>
              </p:ext>
            </p:extLst>
          </p:nvPr>
        </p:nvGraphicFramePr>
        <p:xfrm>
          <a:off x="719999" y="2877712"/>
          <a:ext cx="7556399" cy="114291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5727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$X \X</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baseline="0" dirty="0">
                          <a:solidFill>
                            <a:schemeClr val="dk2"/>
                          </a:solidFill>
                          <a:latin typeface="Fira Code"/>
                          <a:ea typeface="Fira Code"/>
                          <a:cs typeface="Fira Code"/>
                          <a:sym typeface="Fira Code"/>
                        </a:rPr>
                        <a:t>El grupo situado en la posición X de la cadena.</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$1 \1</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primer grupo de una cadena.</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$0 \0</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Toda la cadena.</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431285"/>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25234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2523404"/>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46894" y="168585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Estos elementos se utilizan para indicar por qué elemento queremos sustituir la expresión que usemos en la búsqueda. Cada elemento de la búsqueda se coloca entre paréntesis. Luego se le asigna a cada uno de estos elementos un número a partir del 1 (el primer elemento entre paréntesis empezando por la izquierda).</a:t>
            </a:r>
          </a:p>
        </p:txBody>
      </p:sp>
    </p:spTree>
    <p:extLst>
      <p:ext uri="{BB962C8B-B14F-4D97-AF65-F5344CB8AC3E}">
        <p14:creationId xmlns:p14="http://schemas.microsoft.com/office/powerpoint/2010/main" val="3727123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sustituciones</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4237285075"/>
              </p:ext>
            </p:extLst>
          </p:nvPr>
        </p:nvGraphicFramePr>
        <p:xfrm>
          <a:off x="719999" y="2223036"/>
          <a:ext cx="7703998" cy="1722030"/>
        </p:xfrm>
        <a:graphic>
          <a:graphicData uri="http://schemas.openxmlformats.org/drawingml/2006/table">
            <a:tbl>
              <a:tblPr>
                <a:noFill/>
                <a:tableStyleId>{A27B2FEB-CAAE-45C4-86CF-4F3B0564AB99}</a:tableStyleId>
              </a:tblPr>
              <a:tblGrid>
                <a:gridCol w="1301016">
                  <a:extLst>
                    <a:ext uri="{9D8B030D-6E8A-4147-A177-3AD203B41FA5}">
                      <a16:colId xmlns:a16="http://schemas.microsoft.com/office/drawing/2014/main" val="20000"/>
                    </a:ext>
                  </a:extLst>
                </a:gridCol>
                <a:gridCol w="2973016">
                  <a:extLst>
                    <a:ext uri="{9D8B030D-6E8A-4147-A177-3AD203B41FA5}">
                      <a16:colId xmlns:a16="http://schemas.microsoft.com/office/drawing/2014/main" val="20001"/>
                    </a:ext>
                  </a:extLst>
                </a:gridCol>
                <a:gridCol w="1104733">
                  <a:extLst>
                    <a:ext uri="{9D8B030D-6E8A-4147-A177-3AD203B41FA5}">
                      <a16:colId xmlns:a16="http://schemas.microsoft.com/office/drawing/2014/main" val="125341440"/>
                    </a:ext>
                  </a:extLst>
                </a:gridCol>
                <a:gridCol w="2325233">
                  <a:extLst>
                    <a:ext uri="{9D8B030D-6E8A-4147-A177-3AD203B41FA5}">
                      <a16:colId xmlns:a16="http://schemas.microsoft.com/office/drawing/2014/main" val="2600304807"/>
                    </a:ext>
                  </a:extLst>
                </a:gridCol>
              </a:tblGrid>
              <a:tr h="403490">
                <a:tc>
                  <a:txBody>
                    <a:bodyPr/>
                    <a:lstStyle/>
                    <a:p>
                      <a:pPr marL="0" lvl="0" indent="0" algn="l" rtl="0">
                        <a:spcBef>
                          <a:spcPts val="0"/>
                        </a:spcBef>
                        <a:spcAft>
                          <a:spcPts val="0"/>
                        </a:spcAft>
                        <a:buNone/>
                      </a:pPr>
                      <a:r>
                        <a:rPr lang="es-ES" sz="1100" b="0" dirty="0">
                          <a:solidFill>
                            <a:schemeClr val="dk2"/>
                          </a:solidFill>
                          <a:latin typeface="Fira Code"/>
                          <a:ea typeface="Fira Code"/>
                          <a:cs typeface="Fira Code"/>
                          <a:sym typeface="Fira Code"/>
                        </a:rPr>
                        <a:t>Tengo</a:t>
                      </a:r>
                      <a:r>
                        <a:rPr lang="en" sz="1100" b="0" dirty="0">
                          <a:solidFill>
                            <a:schemeClr val="dk2"/>
                          </a:solidFill>
                          <a:latin typeface="Fira Code"/>
                          <a:ea typeface="Fira Code"/>
                          <a:cs typeface="Fira Code"/>
                          <a:sym typeface="Fira Code"/>
                        </a:rPr>
                        <a:t> 1.500 euros.</a:t>
                      </a:r>
                      <a:endParaRPr sz="1100" b="0"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100" b="0" dirty="0">
                          <a:solidFill>
                            <a:schemeClr val="dk2"/>
                          </a:solidFill>
                          <a:latin typeface="Fira Code"/>
                          <a:ea typeface="Fira Code"/>
                          <a:cs typeface="Fira Code"/>
                          <a:sym typeface="Fira Code"/>
                        </a:rPr>
                        <a:t>(\d)(\.)(\d+)</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Font typeface="Arial"/>
                        <a:buNone/>
                      </a:pPr>
                      <a:r>
                        <a:rPr lang="es-ES" sz="1100" b="0" i="0" u="none" strike="noStrike" cap="none" dirty="0">
                          <a:solidFill>
                            <a:schemeClr val="dk2"/>
                          </a:solidFill>
                          <a:latin typeface="Fira Code"/>
                          <a:ea typeface="Fira Code"/>
                          <a:cs typeface="Fira Code"/>
                          <a:sym typeface="Fira Code"/>
                        </a:rPr>
                        <a:t>\1\s\3</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100" b="0" i="0" u="none" strike="noStrike" cap="none" dirty="0">
                          <a:solidFill>
                            <a:schemeClr val="dk2"/>
                          </a:solidFill>
                          <a:latin typeface="Fira Code"/>
                          <a:ea typeface="Fira Code"/>
                          <a:cs typeface="Fira Code"/>
                          <a:sym typeface="Fira Code"/>
                        </a:rPr>
                        <a:t>Tengo 1 500 euros.</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rowSpan="2">
                  <a:txBody>
                    <a:bodyPr/>
                    <a:lstStyle/>
                    <a:p>
                      <a:pPr marL="0" lvl="0" indent="0" algn="l" rtl="0">
                        <a:spcBef>
                          <a:spcPts val="0"/>
                        </a:spcBef>
                        <a:spcAft>
                          <a:spcPts val="0"/>
                        </a:spcAft>
                        <a:buNone/>
                      </a:pPr>
                      <a:r>
                        <a:rPr lang="es-ES" sz="1100" b="0" dirty="0">
                          <a:solidFill>
                            <a:schemeClr val="dk2"/>
                          </a:solidFill>
                          <a:latin typeface="Fira Code"/>
                          <a:ea typeface="Fira Code"/>
                          <a:cs typeface="Fira Code"/>
                          <a:sym typeface="Fira Code"/>
                        </a:rPr>
                        <a:t>Este año he pagado 480 258,3 € de IVA.</a:t>
                      </a:r>
                      <a:endParaRPr sz="1100" b="0"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pt-BR" sz="1100" b="0" dirty="0">
                          <a:solidFill>
                            <a:schemeClr val="dk2"/>
                          </a:solidFill>
                          <a:latin typeface="Fira Code"/>
                          <a:ea typeface="Fira Code"/>
                          <a:cs typeface="Fira Code"/>
                          <a:sym typeface="Fira Code"/>
                        </a:rPr>
                        <a:t>(\s\d{3}\s\d{3},\d\s€)(\sde\sIVA)</a:t>
                      </a:r>
                      <a:endParaRPr sz="1100" b="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100" b="0" dirty="0">
                          <a:solidFill>
                            <a:schemeClr val="dk2"/>
                          </a:solidFill>
                          <a:latin typeface="Fira Code"/>
                          <a:ea typeface="Fira Code"/>
                          <a:cs typeface="Fira Code"/>
                          <a:sym typeface="Fira Code"/>
                        </a:rPr>
                        <a:t>\2\1</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100" b="0" i="0" u="none" strike="noStrike" cap="none" dirty="0">
                          <a:solidFill>
                            <a:schemeClr val="dk2"/>
                          </a:solidFill>
                          <a:latin typeface="Fira Code"/>
                          <a:ea typeface="Fira Code"/>
                          <a:cs typeface="Fira Code"/>
                          <a:sym typeface="Fira Code"/>
                        </a:rPr>
                        <a:t>Este año he pagado de IVA 480 258,3 €.</a:t>
                      </a:r>
                      <a:endParaRPr sz="1100" b="0" i="0" u="none" strike="noStrike" cap="none"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vMerge="1">
                  <a:txBody>
                    <a:bodyPr/>
                    <a:lstStyle/>
                    <a:p>
                      <a:pPr marL="0" marR="0" lvl="0" indent="0" algn="l" rtl="0">
                        <a:lnSpc>
                          <a:spcPct val="100000"/>
                        </a:lnSpc>
                        <a:spcBef>
                          <a:spcPts val="0"/>
                        </a:spcBef>
                        <a:spcAft>
                          <a:spcPts val="0"/>
                        </a:spcAft>
                        <a:buClr>
                          <a:srgbClr val="000000"/>
                        </a:buClr>
                        <a:buFont typeface="Arial"/>
                        <a:buNone/>
                      </a:pPr>
                      <a:endParaRPr sz="1100" b="0"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pt-BR" sz="1100" b="0" dirty="0">
                          <a:solidFill>
                            <a:schemeClr val="dk2"/>
                          </a:solidFill>
                          <a:latin typeface="Fira Code"/>
                          <a:ea typeface="Fira Code"/>
                          <a:cs typeface="Fira Code"/>
                          <a:sym typeface="Fira Code"/>
                        </a:rPr>
                        <a:t>(\s\d{3}\s\d{3},\d\s€\sde\sIVA)</a:t>
                      </a:r>
                      <a:endParaRPr sz="1100" b="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100" b="0" dirty="0">
                          <a:solidFill>
                            <a:schemeClr val="dk2"/>
                          </a:solidFill>
                          <a:latin typeface="Fira Code"/>
                          <a:ea typeface="Fira Code"/>
                          <a:cs typeface="Fira Code"/>
                          <a:sym typeface="Fira Code"/>
                        </a:rPr>
                        <a:t>un total de $0</a:t>
                      </a:r>
                      <a:endParaRPr sz="1100" b="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100" b="0" i="0" u="none" strike="noStrike" cap="none" dirty="0">
                          <a:solidFill>
                            <a:schemeClr val="dk2"/>
                          </a:solidFill>
                          <a:latin typeface="Fira Code"/>
                          <a:ea typeface="Fira Code"/>
                          <a:cs typeface="Fira Code"/>
                          <a:sym typeface="Fira Code"/>
                        </a:rPr>
                        <a:t>Este año he pagado un total de 480 258,3 € de IVA.</a:t>
                      </a:r>
                      <a:endParaRPr sz="1100" b="0" i="0" u="none" strike="noStrike" cap="none"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822328" y="181683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/ORIG</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192685" y="179795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/BÚSQUEDA</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búsquedas con anclas.</a:t>
            </a:r>
          </a:p>
        </p:txBody>
      </p:sp>
      <p:sp>
        <p:nvSpPr>
          <p:cNvPr id="2" name="Google Shape;1790;p81">
            <a:extLst>
              <a:ext uri="{FF2B5EF4-FFF2-40B4-BE49-F238E27FC236}">
                <a16:creationId xmlns:a16="http://schemas.microsoft.com/office/drawing/2014/main" id="{AC573ABC-7FCD-1C04-2D85-CB2E0C896A25}"/>
              </a:ext>
            </a:extLst>
          </p:cNvPr>
          <p:cNvSpPr txBox="1"/>
          <p:nvPr/>
        </p:nvSpPr>
        <p:spPr>
          <a:xfrm>
            <a:off x="4828078" y="1803871"/>
            <a:ext cx="3219721"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rgbClr val="92D050"/>
                </a:solidFill>
                <a:latin typeface="Oswald"/>
                <a:ea typeface="Oswald"/>
                <a:cs typeface="Oswald"/>
                <a:sym typeface="Oswald"/>
              </a:rPr>
              <a:t>/SUSTITUCIÓN Y RESULTADO</a:t>
            </a:r>
            <a:endParaRPr sz="2000" b="1" dirty="0">
              <a:solidFill>
                <a:srgbClr val="92D050"/>
              </a:solidFill>
              <a:latin typeface="Oswald"/>
              <a:ea typeface="Oswald"/>
              <a:cs typeface="Oswald"/>
              <a:sym typeface="Oswald"/>
            </a:endParaRPr>
          </a:p>
        </p:txBody>
      </p:sp>
    </p:spTree>
    <p:extLst>
      <p:ext uri="{BB962C8B-B14F-4D97-AF65-F5344CB8AC3E}">
        <p14:creationId xmlns:p14="http://schemas.microsoft.com/office/powerpoint/2010/main" val="212051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1056600" y="1598400"/>
            <a:ext cx="6536506" cy="2595600"/>
          </a:xfrm>
          <a:prstGeom prst="rect">
            <a:avLst/>
          </a:prstGeom>
        </p:spPr>
        <p:txBody>
          <a:bodyPr spcFirstLastPara="1" wrap="square" lIns="91425" tIns="91425" rIns="91425" bIns="91425" anchor="ctr" anchorCtr="0">
            <a:noAutofit/>
          </a:bodyPr>
          <a:lstStyle/>
          <a:p>
            <a:pPr marL="241300" lvl="0" indent="-215900" algn="l" rtl="0">
              <a:spcBef>
                <a:spcPts val="0"/>
              </a:spcBef>
              <a:spcAft>
                <a:spcPts val="0"/>
              </a:spcAft>
              <a:buClr>
                <a:schemeClr val="dk2"/>
              </a:buClr>
              <a:buSzPts val="1400"/>
              <a:buFont typeface="Fira Code"/>
              <a:buChar char="●"/>
            </a:pPr>
            <a:r>
              <a:rPr lang="es-ES" dirty="0">
                <a:solidFill>
                  <a:schemeClr val="dk2"/>
                </a:solidFill>
              </a:rPr>
              <a:t>En Microsof</a:t>
            </a:r>
            <a:r>
              <a:rPr lang="es-ES" dirty="0"/>
              <a:t>t Word podemos hacer búsquedas avanzadas usando los llamados caracteres comodín, cuya filosofía es muy similar a la de regex</a:t>
            </a:r>
            <a:r>
              <a:rPr lang="en" dirty="0"/>
              <a:t>.</a:t>
            </a: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n" dirty="0">
                <a:solidFill>
                  <a:schemeClr val="dk2"/>
                </a:solidFill>
              </a:rPr>
              <a:t>Hay algunas diferencias en estos caracteres (ver la siguiente diapositiva).</a:t>
            </a: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n" dirty="0"/>
              <a:t>En términos generales, hacer búsuqedas avanzadas en Word es más complejo que cn las expresiones regulares.</a:t>
            </a:r>
          </a:p>
          <a:p>
            <a:pPr marL="241300" lvl="0" indent="-215900" algn="l" rtl="0">
              <a:spcBef>
                <a:spcPts val="0"/>
              </a:spcBef>
              <a:spcAft>
                <a:spcPts val="0"/>
              </a:spcAft>
              <a:buClr>
                <a:schemeClr val="dk2"/>
              </a:buClr>
              <a:buSzPts val="1400"/>
              <a:buFont typeface="Fira Code"/>
              <a:buChar char="●"/>
            </a:pPr>
            <a:r>
              <a:rPr lang="es-ES" dirty="0">
                <a:solidFill>
                  <a:schemeClr val="dk2"/>
                </a:solidFill>
              </a:rPr>
              <a:t>A cambio, podemos hacer búsquedas y sustituciones de formato, lo que no es posible con otros programas.</a:t>
            </a:r>
            <a:endParaRPr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/BÚSQUEDAS AVANZADAS EN WORD (I)</a:t>
            </a:r>
            <a:endParaRPr dirty="0"/>
          </a:p>
        </p:txBody>
      </p:sp>
      <p:sp>
        <p:nvSpPr>
          <p:cNvPr id="1412" name="Google Shape;1412;p67">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15598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BÚSQUEDAS AVANZADAS EN WORD (II)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2142483348"/>
              </p:ext>
            </p:extLst>
          </p:nvPr>
        </p:nvGraphicFramePr>
        <p:xfrm>
          <a:off x="719999" y="2271950"/>
          <a:ext cx="7556399" cy="190485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357276">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Cualquier carácter</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540">
                <a:tc>
                  <a:txBody>
                    <a:bodyPr/>
                    <a:lstStyle/>
                    <a:p>
                      <a:pPr marL="0" lvl="0" indent="0" algn="l" rtl="0">
                        <a:spcBef>
                          <a:spcPts val="0"/>
                        </a:spcBef>
                        <a:spcAft>
                          <a:spcPts val="0"/>
                        </a:spcAft>
                        <a:buNone/>
                      </a:pPr>
                      <a:r>
                        <a:rPr lang="es-ES" sz="1300" b="1" dirty="0">
                          <a:solidFill>
                            <a:schemeClr val="dk2"/>
                          </a:solidFill>
                          <a:latin typeface="Fira Code"/>
                          <a:ea typeface="Fira Code"/>
                          <a:cs typeface="Fira Code"/>
                          <a:sym typeface="Fira Code"/>
                        </a:rPr>
                        <a: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Cualquier número de caracteres.</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540">
                <a:tc>
                  <a:txBody>
                    <a:bodyPr/>
                    <a:lstStyle/>
                    <a:p>
                      <a:pPr marL="0" lvl="0" indent="0" algn="l" rtl="0">
                        <a:spcBef>
                          <a:spcPts val="0"/>
                        </a:spcBef>
                        <a:spcAft>
                          <a:spcPts val="0"/>
                        </a:spcAft>
                        <a:buNone/>
                      </a:pPr>
                      <a:r>
                        <a:rPr lang="en" sz="1300" b="1" dirty="0">
                          <a:solidFill>
                            <a:schemeClr val="dk2"/>
                          </a:solidFill>
                          <a:latin typeface="Fira Code"/>
                          <a:ea typeface="Fira Code"/>
                          <a:cs typeface="Fira Code"/>
                          <a:sym typeface="Fira Code"/>
                        </a:rPr>
                        <a:t>&lt;</a:t>
                      </a:r>
                      <a:endParaRPr sz="13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principio de una palabra</a:t>
                      </a:r>
                      <a:r>
                        <a:rPr lang="en" sz="1300" baseline="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&gt;</a:t>
                      </a:r>
                      <a:endParaRPr sz="13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El final de una palabra</a:t>
                      </a:r>
                      <a:r>
                        <a:rPr lang="es-ES" sz="1300" baseline="0" dirty="0">
                          <a:solidFill>
                            <a:schemeClr val="dk2"/>
                          </a:solidFill>
                          <a:latin typeface="Fira Code"/>
                          <a:ea typeface="Fira Code"/>
                          <a:cs typeface="Fira Code"/>
                          <a:sym typeface="Fira Code"/>
                        </a:rPr>
                        <a:t>.</a:t>
                      </a:r>
                      <a:endParaRPr lang="es-ES"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3540">
                <a:tc>
                  <a:txBody>
                    <a:bodyPr/>
                    <a:lstStyle/>
                    <a:p>
                      <a:pPr marL="0" marR="0" lvl="0" indent="0" algn="l" rtl="0">
                        <a:lnSpc>
                          <a:spcPct val="100000"/>
                        </a:lnSpc>
                        <a:spcBef>
                          <a:spcPts val="0"/>
                        </a:spcBef>
                        <a:spcAft>
                          <a:spcPts val="0"/>
                        </a:spcAft>
                        <a:buClr>
                          <a:srgbClr val="000000"/>
                        </a:buClr>
                        <a:buFont typeface="Arial"/>
                        <a:buNone/>
                      </a:pPr>
                      <a:r>
                        <a:rPr lang="es-ES" sz="1300" b="1" i="0" u="none" strike="noStrike" cap="none" dirty="0">
                          <a:solidFill>
                            <a:schemeClr val="dk2"/>
                          </a:solidFill>
                          <a:latin typeface="Fira Code"/>
                          <a:ea typeface="Fira Code"/>
                          <a:cs typeface="Fira Code"/>
                          <a:sym typeface="Arial"/>
                        </a:rPr>
                        <a:t>@</a:t>
                      </a: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300" dirty="0">
                          <a:solidFill>
                            <a:schemeClr val="dk2"/>
                          </a:solidFill>
                          <a:latin typeface="Fira Code"/>
                          <a:ea typeface="Fira Code"/>
                          <a:cs typeface="Fira Code"/>
                          <a:sym typeface="Fira Code"/>
                        </a:rPr>
                        <a:t>Una o más instancias de un carácter</a:t>
                      </a:r>
                      <a:r>
                        <a:rPr lang="en" sz="1300" dirty="0">
                          <a:solidFill>
                            <a:schemeClr val="dk2"/>
                          </a:solidFill>
                          <a:latin typeface="Fira Code"/>
                          <a:ea typeface="Fira Code"/>
                          <a:cs typeface="Fira Code"/>
                          <a:sym typeface="Fira Code"/>
                        </a:rPr>
                        <a:t>.</a:t>
                      </a:r>
                      <a:endParaRPr sz="1300"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algunos de los metacaracteres propios de las búsquedas avanzadas de Word.</a:t>
            </a:r>
          </a:p>
        </p:txBody>
      </p:sp>
    </p:spTree>
    <p:extLst>
      <p:ext uri="{BB962C8B-B14F-4D97-AF65-F5344CB8AC3E}">
        <p14:creationId xmlns:p14="http://schemas.microsoft.com/office/powerpoint/2010/main" val="219451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/Ejemplos de búsquedas avanzadas en Word</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4091257428"/>
              </p:ext>
            </p:extLst>
          </p:nvPr>
        </p:nvGraphicFramePr>
        <p:xfrm>
          <a:off x="758118" y="2223036"/>
          <a:ext cx="7957836" cy="1900580"/>
        </p:xfrm>
        <a:graphic>
          <a:graphicData uri="http://schemas.openxmlformats.org/drawingml/2006/table">
            <a:tbl>
              <a:tblPr>
                <a:noFill/>
                <a:tableStyleId>{A27B2FEB-CAAE-45C4-86CF-4F3B0564AB99}</a:tableStyleId>
              </a:tblPr>
              <a:tblGrid>
                <a:gridCol w="1329882">
                  <a:extLst>
                    <a:ext uri="{9D8B030D-6E8A-4147-A177-3AD203B41FA5}">
                      <a16:colId xmlns:a16="http://schemas.microsoft.com/office/drawing/2014/main" val="20000"/>
                    </a:ext>
                  </a:extLst>
                </a:gridCol>
                <a:gridCol w="6627954">
                  <a:extLst>
                    <a:ext uri="{9D8B030D-6E8A-4147-A177-3AD203B41FA5}">
                      <a16:colId xmlns:a16="http://schemas.microsoft.com/office/drawing/2014/main" val="20001"/>
                    </a:ext>
                  </a:extLst>
                </a:gridCol>
              </a:tblGrid>
              <a:tr h="40349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cl?n</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1" dirty="0">
                          <a:solidFill>
                            <a:srgbClr val="92D050"/>
                          </a:solidFill>
                          <a:latin typeface="Fira Code"/>
                          <a:ea typeface="Fira Code"/>
                          <a:cs typeface="Fira Code"/>
                          <a:sym typeface="Fira Code"/>
                        </a:rPr>
                        <a:t>clan</a:t>
                      </a:r>
                      <a:r>
                        <a:rPr lang="es-ES" sz="1200" b="1" i="0" u="none" strike="noStrike" cap="none"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clon</a:t>
                      </a: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148">
                <a:tc>
                  <a:txBody>
                    <a:bodyPr/>
                    <a:lstStyle/>
                    <a:p>
                      <a:pPr marL="0" lvl="0" indent="0" algn="l" rtl="0">
                        <a:spcBef>
                          <a:spcPts val="0"/>
                        </a:spcBef>
                        <a:spcAft>
                          <a:spcPts val="0"/>
                        </a:spcAft>
                        <a:buNone/>
                      </a:pPr>
                      <a:r>
                        <a:rPr lang="es-ES" sz="1200" b="1" dirty="0">
                          <a:solidFill>
                            <a:schemeClr val="dk2"/>
                          </a:solidFill>
                          <a:latin typeface="Fira Code"/>
                          <a:ea typeface="Fira Code"/>
                          <a:cs typeface="Fira Code"/>
                          <a:sym typeface="Fira Code"/>
                        </a:rPr>
                        <a:t>s*r</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1" dirty="0">
                          <a:solidFill>
                            <a:srgbClr val="92D050"/>
                          </a:solidFill>
                          <a:latin typeface="Fira Code"/>
                          <a:ea typeface="Fira Code"/>
                          <a:cs typeface="Fira Code"/>
                          <a:sym typeface="Fira Code"/>
                        </a:rPr>
                        <a:t>ser</a:t>
                      </a:r>
                      <a:r>
                        <a:rPr lang="es-ES" sz="1200" b="1"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sur</a:t>
                      </a:r>
                      <a:r>
                        <a:rPr lang="es-ES" sz="1200" b="1"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sor</a:t>
                      </a:r>
                      <a:r>
                        <a:rPr lang="es-ES" sz="1200" b="1"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saber</a:t>
                      </a:r>
                      <a:r>
                        <a:rPr lang="es-ES" sz="1200" b="1"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sumar</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148">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&lt;mar</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1" dirty="0">
                          <a:solidFill>
                            <a:srgbClr val="92D050"/>
                          </a:solidFill>
                          <a:latin typeface="Fira Code"/>
                          <a:ea typeface="Fira Code"/>
                          <a:cs typeface="Fira Code"/>
                          <a:sym typeface="Fira Code"/>
                        </a:rPr>
                        <a:t>maravilla</a:t>
                      </a:r>
                      <a:r>
                        <a:rPr lang="es-ES" sz="1200" b="1" i="0" u="none" strike="noStrike" cap="none"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maravedí</a:t>
                      </a:r>
                      <a:r>
                        <a:rPr lang="es-ES" sz="1200" b="1" i="0" u="none" strike="noStrike" cap="none"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martillo</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148">
                <a:tc>
                  <a:txBody>
                    <a:bodyPr/>
                    <a:lstStyle/>
                    <a:p>
                      <a:pPr marL="0" marR="0" lvl="0" indent="0" algn="l" rtl="0">
                        <a:lnSpc>
                          <a:spcPct val="100000"/>
                        </a:lnSpc>
                        <a:spcBef>
                          <a:spcPts val="0"/>
                        </a:spcBef>
                        <a:spcAft>
                          <a:spcPts val="0"/>
                        </a:spcAft>
                        <a:buClr>
                          <a:srgbClr val="000000"/>
                        </a:buClr>
                        <a:buFont typeface="Arial"/>
                        <a:buNone/>
                      </a:pPr>
                      <a:r>
                        <a:rPr lang="es-ES" sz="1200" b="1" i="0" u="none" strike="noStrike" cap="none" dirty="0">
                          <a:solidFill>
                            <a:schemeClr val="dk2"/>
                          </a:solidFill>
                          <a:latin typeface="Fira Code"/>
                          <a:ea typeface="Fira Code"/>
                          <a:cs typeface="Fira Code"/>
                          <a:sym typeface="Arial"/>
                        </a:rPr>
                        <a:t>mar&gt;</a:t>
                      </a:r>
                      <a:endParaRPr sz="12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sz="1200" b="1" dirty="0">
                          <a:solidFill>
                            <a:srgbClr val="92D050"/>
                          </a:solidFill>
                          <a:latin typeface="Fira Code"/>
                          <a:ea typeface="Fira Code"/>
                          <a:cs typeface="Fira Code"/>
                          <a:sym typeface="Fira Code"/>
                        </a:rPr>
                        <a:t>sumar</a:t>
                      </a:r>
                      <a:r>
                        <a:rPr lang="es-ES" sz="1200" b="1" i="0" u="none" strike="noStrike" cap="none"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fumar</a:t>
                      </a:r>
                      <a:r>
                        <a:rPr lang="es-ES" sz="1200" b="1" i="0" u="none" strike="noStrike" cap="none" dirty="0">
                          <a:solidFill>
                            <a:schemeClr val="bg1"/>
                          </a:solidFill>
                          <a:latin typeface="Fira Code"/>
                          <a:ea typeface="Fira Code"/>
                          <a:cs typeface="Fira Code"/>
                          <a:sym typeface="Fira Code"/>
                        </a:rPr>
                        <a:t>,</a:t>
                      </a:r>
                      <a:r>
                        <a:rPr lang="es-ES" sz="1200" b="1" dirty="0">
                          <a:solidFill>
                            <a:srgbClr val="92D050"/>
                          </a:solidFill>
                          <a:latin typeface="Fira Code"/>
                          <a:ea typeface="Fira Code"/>
                          <a:cs typeface="Fira Code"/>
                          <a:sym typeface="Fira Code"/>
                        </a:rPr>
                        <a:t> domar</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900">
                <a:tc>
                  <a:txBody>
                    <a:bodyPr/>
                    <a:lstStyle/>
                    <a:p>
                      <a:pPr marL="0" lvl="0" indent="0" algn="l" rtl="0">
                        <a:spcBef>
                          <a:spcPts val="0"/>
                        </a:spcBef>
                        <a:spcAft>
                          <a:spcPts val="0"/>
                        </a:spcAft>
                        <a:buNone/>
                      </a:pPr>
                      <a:r>
                        <a:rPr lang="en" sz="1200" b="1" dirty="0">
                          <a:solidFill>
                            <a:schemeClr val="dk2"/>
                          </a:solidFill>
                          <a:latin typeface="Fira Code"/>
                          <a:ea typeface="Fira Code"/>
                          <a:cs typeface="Fira Code"/>
                          <a:sym typeface="Fira Code"/>
                        </a:rPr>
                        <a:t>per@o</a:t>
                      </a:r>
                      <a:endParaRPr sz="1200"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1200" b="1" dirty="0">
                          <a:solidFill>
                            <a:srgbClr val="92D050"/>
                          </a:solidFill>
                          <a:latin typeface="Fira Code"/>
                          <a:ea typeface="Fira Code"/>
                          <a:cs typeface="Fira Code"/>
                          <a:sym typeface="Fira Code"/>
                        </a:rPr>
                        <a:t>pero</a:t>
                      </a:r>
                      <a:r>
                        <a:rPr lang="en" sz="1200" b="1" i="0" u="none" strike="noStrike" cap="none" dirty="0">
                          <a:solidFill>
                            <a:schemeClr val="bg1"/>
                          </a:solidFill>
                          <a:latin typeface="Fira Code"/>
                          <a:ea typeface="Fira Code"/>
                          <a:cs typeface="Fira Code"/>
                          <a:sym typeface="Fira Code"/>
                        </a:rPr>
                        <a:t>,</a:t>
                      </a:r>
                      <a:r>
                        <a:rPr lang="en" sz="1200" b="1" dirty="0">
                          <a:solidFill>
                            <a:srgbClr val="92D050"/>
                          </a:solidFill>
                          <a:latin typeface="Fira Code"/>
                          <a:ea typeface="Fira Code"/>
                          <a:cs typeface="Fira Code"/>
                          <a:sym typeface="Fira Code"/>
                        </a:rPr>
                        <a:t> perro</a:t>
                      </a:r>
                      <a:endParaRPr sz="1200" b="1" dirty="0">
                        <a:solidFill>
                          <a:srgbClr val="92D050"/>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20000" y="179545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/EJEMPLO</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004426" y="1795450"/>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/RESULTADOS</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Veamos unos ejemplos de los caracteres comodín propios de Word.</a:t>
            </a:r>
          </a:p>
        </p:txBody>
      </p:sp>
    </p:spTree>
    <p:extLst>
      <p:ext uri="{BB962C8B-B14F-4D97-AF65-F5344CB8AC3E}">
        <p14:creationId xmlns:p14="http://schemas.microsoft.com/office/powerpoint/2010/main" val="241440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BÚSQUEDAS AVANZADAS EN WORD (III)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200" y="1563361"/>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Si queremos utilizar los caracteres comodín de Word, tendremos que activar la casilla correspondiente en </a:t>
            </a:r>
            <a:r>
              <a:rPr lang="es-ES" b="1" dirty="0">
                <a:solidFill>
                  <a:schemeClr val="dk2"/>
                </a:solidFill>
                <a:latin typeface="Fira Code"/>
                <a:ea typeface="Fira Code"/>
                <a:cs typeface="Fira Code"/>
                <a:sym typeface="Fira Code"/>
              </a:rPr>
              <a:t>Buscar y reemplazar.</a:t>
            </a: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5" name="Imagen 4">
            <a:extLst>
              <a:ext uri="{FF2B5EF4-FFF2-40B4-BE49-F238E27FC236}">
                <a16:creationId xmlns:a16="http://schemas.microsoft.com/office/drawing/2014/main" id="{8C653930-07B6-4B34-DDF4-06E14592AB3C}"/>
              </a:ext>
            </a:extLst>
          </p:cNvPr>
          <p:cNvPicPr>
            <a:picLocks noChangeAspect="1"/>
          </p:cNvPicPr>
          <p:nvPr/>
        </p:nvPicPr>
        <p:blipFill>
          <a:blip r:embed="rId6"/>
          <a:stretch>
            <a:fillRect/>
          </a:stretch>
        </p:blipFill>
        <p:spPr>
          <a:xfrm>
            <a:off x="2452471" y="1775911"/>
            <a:ext cx="4239057" cy="2914739"/>
          </a:xfrm>
          <a:prstGeom prst="rect">
            <a:avLst/>
          </a:prstGeom>
        </p:spPr>
      </p:pic>
    </p:spTree>
    <p:extLst>
      <p:ext uri="{BB962C8B-B14F-4D97-AF65-F5344CB8AC3E}">
        <p14:creationId xmlns:p14="http://schemas.microsoft.com/office/powerpoint/2010/main" val="299638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70" name="Google Shape;1270;p62"/>
          <p:cNvSpPr txBox="1">
            <a:spLocks noGrp="1"/>
          </p:cNvSpPr>
          <p:nvPr>
            <p:ph type="subTitle" idx="1"/>
          </p:nvPr>
        </p:nvSpPr>
        <p:spPr>
          <a:xfrm>
            <a:off x="2143499" y="1743588"/>
            <a:ext cx="5512359" cy="171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t>
            </a:r>
            <a:r>
              <a:rPr lang="es-ES" dirty="0"/>
              <a:t>Las expresiones regulares</a:t>
            </a:r>
            <a:br>
              <a:rPr lang="es-ES" dirty="0"/>
            </a:br>
            <a:r>
              <a:rPr lang="es-ES" dirty="0"/>
              <a:t>(o </a:t>
            </a:r>
            <a:r>
              <a:rPr lang="es-ES" b="1" i="1" dirty="0"/>
              <a:t>regex</a:t>
            </a:r>
            <a:r>
              <a:rPr lang="es-ES" dirty="0"/>
              <a:t> en su forma abreviada) son patrones de búsqueda conformados a partir de una secuencia de caracteres</a:t>
            </a:r>
            <a:r>
              <a:rPr lang="en" dirty="0"/>
              <a:t>.»</a:t>
            </a:r>
            <a:endParaRPr dirty="0"/>
          </a:p>
        </p:txBody>
      </p:sp>
      <p:grpSp>
        <p:nvGrpSpPr>
          <p:cNvPr id="1272" name="Google Shape;1272;p62"/>
          <p:cNvGrpSpPr/>
          <p:nvPr/>
        </p:nvGrpSpPr>
        <p:grpSpPr>
          <a:xfrm>
            <a:off x="299286" y="189025"/>
            <a:ext cx="133205" cy="119344"/>
            <a:chOff x="222150" y="185025"/>
            <a:chExt cx="170100" cy="152400"/>
          </a:xfrm>
        </p:grpSpPr>
        <p:cxnSp>
          <p:nvCxnSpPr>
            <p:cNvPr id="1273" name="Google Shape;1273;p62"/>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74" name="Google Shape;1274;p62"/>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75" name="Google Shape;1275;p62"/>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276" name="Google Shape;1276;p62"/>
          <p:cNvGrpSpPr/>
          <p:nvPr/>
        </p:nvGrpSpPr>
        <p:grpSpPr>
          <a:xfrm>
            <a:off x="286625" y="3999999"/>
            <a:ext cx="145867" cy="958251"/>
            <a:chOff x="286625" y="3923799"/>
            <a:chExt cx="145867" cy="958251"/>
          </a:xfrm>
        </p:grpSpPr>
        <p:sp>
          <p:nvSpPr>
            <p:cNvPr id="1277" name="Google Shape;1277;p62"/>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78" name="Google Shape;1278;p62"/>
            <p:cNvGrpSpPr/>
            <p:nvPr/>
          </p:nvGrpSpPr>
          <p:grpSpPr>
            <a:xfrm>
              <a:off x="298112" y="4342643"/>
              <a:ext cx="110182" cy="126862"/>
              <a:chOff x="281100" y="2027800"/>
              <a:chExt cx="140700" cy="162000"/>
            </a:xfrm>
          </p:grpSpPr>
          <p:sp>
            <p:nvSpPr>
              <p:cNvPr id="1279" name="Google Shape;1279;p62"/>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280" name="Google Shape;1280;p62"/>
              <p:cNvGrpSpPr/>
              <p:nvPr/>
            </p:nvGrpSpPr>
            <p:grpSpPr>
              <a:xfrm>
                <a:off x="308875" y="2088450"/>
                <a:ext cx="85200" cy="40700"/>
                <a:chOff x="308875" y="2087000"/>
                <a:chExt cx="85200" cy="40700"/>
              </a:xfrm>
            </p:grpSpPr>
            <p:cxnSp>
              <p:nvCxnSpPr>
                <p:cNvPr id="1281" name="Google Shape;1281;p62"/>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282" name="Google Shape;1282;p62"/>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283" name="Google Shape;1283;p62"/>
            <p:cNvGrpSpPr/>
            <p:nvPr/>
          </p:nvGrpSpPr>
          <p:grpSpPr>
            <a:xfrm>
              <a:off x="286625" y="3923799"/>
              <a:ext cx="133200" cy="133200"/>
              <a:chOff x="286625" y="3648899"/>
              <a:chExt cx="133200" cy="133200"/>
            </a:xfrm>
          </p:grpSpPr>
          <p:sp>
            <p:nvSpPr>
              <p:cNvPr id="1284" name="Google Shape;1284;p62"/>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5" name="Google Shape;1285;p62"/>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286" name="Google Shape;1286;p62">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cxnSp>
        <p:nvCxnSpPr>
          <p:cNvPr id="1287" name="Google Shape;1287;p62"/>
          <p:cNvCxnSpPr/>
          <p:nvPr/>
        </p:nvCxnSpPr>
        <p:spPr>
          <a:xfrm>
            <a:off x="1750375" y="2213538"/>
            <a:ext cx="0" cy="773700"/>
          </a:xfrm>
          <a:prstGeom prst="straightConnector1">
            <a:avLst/>
          </a:prstGeom>
          <a:noFill/>
          <a:ln w="9525" cap="flat" cmpd="sng">
            <a:solidFill>
              <a:schemeClr val="dk2"/>
            </a:solidFill>
            <a:prstDash val="solid"/>
            <a:round/>
            <a:headEnd type="none" w="med" len="med"/>
            <a:tailEnd type="stealth" w="med" len="med"/>
          </a:ln>
        </p:spPr>
      </p:cxnSp>
      <p:sp>
        <p:nvSpPr>
          <p:cNvPr id="1300" name="Google Shape;1300;p62">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1" name="Google Shape;1301;p62">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2" name="Google Shape;1302;p62">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3" name="Google Shape;1303;p62">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3731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BÚSQUEDAS AVANZADAS EN WORD (IV)</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200" y="1563361"/>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En la lista </a:t>
            </a:r>
            <a:r>
              <a:rPr lang="es-ES" b="1" dirty="0">
                <a:solidFill>
                  <a:schemeClr val="dk2"/>
                </a:solidFill>
                <a:latin typeface="Fira Code"/>
                <a:ea typeface="Fira Code"/>
                <a:cs typeface="Fira Code"/>
                <a:sym typeface="Fira Code"/>
              </a:rPr>
              <a:t>Especial</a:t>
            </a:r>
            <a:r>
              <a:rPr lang="es-ES" dirty="0">
                <a:solidFill>
                  <a:schemeClr val="dk2"/>
                </a:solidFill>
                <a:latin typeface="Fira Code"/>
                <a:ea typeface="Fira Code"/>
                <a:cs typeface="Fira Code"/>
                <a:sym typeface="Fira Code"/>
              </a:rPr>
              <a:t> podemos añadir los caracteres comodín si no conocemos los códigos.</a:t>
            </a: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pic>
        <p:nvPicPr>
          <p:cNvPr id="3" name="Imagen 2">
            <a:extLst>
              <a:ext uri="{FF2B5EF4-FFF2-40B4-BE49-F238E27FC236}">
                <a16:creationId xmlns:a16="http://schemas.microsoft.com/office/drawing/2014/main" id="{706E1FF3-36C1-446B-7AB1-90D374B204A5}"/>
              </a:ext>
            </a:extLst>
          </p:cNvPr>
          <p:cNvPicPr>
            <a:picLocks noChangeAspect="1"/>
          </p:cNvPicPr>
          <p:nvPr/>
        </p:nvPicPr>
        <p:blipFill>
          <a:blip r:embed="rId6"/>
          <a:stretch>
            <a:fillRect/>
          </a:stretch>
        </p:blipFill>
        <p:spPr>
          <a:xfrm>
            <a:off x="2460184" y="1722086"/>
            <a:ext cx="3567305" cy="3257789"/>
          </a:xfrm>
          <a:prstGeom prst="rect">
            <a:avLst/>
          </a:prstGeom>
        </p:spPr>
      </p:pic>
    </p:spTree>
    <p:extLst>
      <p:ext uri="{BB962C8B-B14F-4D97-AF65-F5344CB8AC3E}">
        <p14:creationId xmlns:p14="http://schemas.microsoft.com/office/powerpoint/2010/main" val="360733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BÚSQUEDAS AVANZADAS EN WORD (V)</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200" y="1465068"/>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En la lista </a:t>
            </a:r>
            <a:r>
              <a:rPr lang="es-ES" b="1" dirty="0">
                <a:solidFill>
                  <a:schemeClr val="dk2"/>
                </a:solidFill>
                <a:latin typeface="Fira Code"/>
                <a:ea typeface="Fira Code"/>
                <a:cs typeface="Fira Code"/>
                <a:sym typeface="Fira Code"/>
              </a:rPr>
              <a:t>Formato</a:t>
            </a:r>
            <a:r>
              <a:rPr lang="es-ES" dirty="0">
                <a:solidFill>
                  <a:schemeClr val="dk2"/>
                </a:solidFill>
                <a:latin typeface="Fira Code"/>
                <a:ea typeface="Fira Code"/>
                <a:cs typeface="Fira Code"/>
                <a:sym typeface="Fira Code"/>
              </a:rPr>
              <a:t> podemos fijar el formato que deben tener los elementos que busquemos o por los que vayamos a reemplazar otros.</a:t>
            </a:r>
          </a:p>
        </p:txBody>
      </p:sp>
      <p:pic>
        <p:nvPicPr>
          <p:cNvPr id="4" name="Imagen 3">
            <a:extLst>
              <a:ext uri="{FF2B5EF4-FFF2-40B4-BE49-F238E27FC236}">
                <a16:creationId xmlns:a16="http://schemas.microsoft.com/office/drawing/2014/main" id="{2FB5DF1A-9F61-02E6-5D40-5AB9F4A3A048}"/>
              </a:ext>
            </a:extLst>
          </p:cNvPr>
          <p:cNvPicPr>
            <a:picLocks noChangeAspect="1"/>
          </p:cNvPicPr>
          <p:nvPr/>
        </p:nvPicPr>
        <p:blipFill>
          <a:blip r:embed="rId6"/>
          <a:stretch>
            <a:fillRect/>
          </a:stretch>
        </p:blipFill>
        <p:spPr>
          <a:xfrm>
            <a:off x="2950521" y="2095237"/>
            <a:ext cx="3075989" cy="2136104"/>
          </a:xfrm>
          <a:prstGeom prst="rect">
            <a:avLst/>
          </a:prstGeom>
        </p:spPr>
      </p:pic>
    </p:spTree>
    <p:extLst>
      <p:ext uri="{BB962C8B-B14F-4D97-AF65-F5344CB8AC3E}">
        <p14:creationId xmlns:p14="http://schemas.microsoft.com/office/powerpoint/2010/main" val="808645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1"/>
          <p:cNvSpPr txBox="1">
            <a:spLocks noGrp="1"/>
          </p:cNvSpPr>
          <p:nvPr>
            <p:ph type="subTitle" idx="1"/>
          </p:nvPr>
        </p:nvSpPr>
        <p:spPr>
          <a:xfrm>
            <a:off x="926425" y="3090600"/>
            <a:ext cx="2966400" cy="42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Vayamos al texto de prueba</a:t>
            </a:r>
            <a:endParaRPr dirty="0"/>
          </a:p>
        </p:txBody>
      </p:sp>
      <p:sp>
        <p:nvSpPr>
          <p:cNvPr id="399" name="Google Shape;399;p31"/>
          <p:cNvSpPr txBox="1">
            <a:spLocks noGrp="1"/>
          </p:cNvSpPr>
          <p:nvPr>
            <p:ph type="ctrTitle"/>
          </p:nvPr>
        </p:nvSpPr>
        <p:spPr>
          <a:xfrm>
            <a:off x="926425" y="1317325"/>
            <a:ext cx="4087800" cy="160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/¡MANOS A LA OBRA!</a:t>
            </a:r>
            <a:endParaRPr dirty="0"/>
          </a:p>
        </p:txBody>
      </p:sp>
      <p:grpSp>
        <p:nvGrpSpPr>
          <p:cNvPr id="400" name="Google Shape;400;p31"/>
          <p:cNvGrpSpPr/>
          <p:nvPr/>
        </p:nvGrpSpPr>
        <p:grpSpPr>
          <a:xfrm>
            <a:off x="5375029" y="1818088"/>
            <a:ext cx="2224161" cy="1884607"/>
            <a:chOff x="5375029" y="1818088"/>
            <a:chExt cx="2224161" cy="1884607"/>
          </a:xfrm>
        </p:grpSpPr>
        <p:sp>
          <p:nvSpPr>
            <p:cNvPr id="401" name="Google Shape;401;p31"/>
            <p:cNvSpPr/>
            <p:nvPr/>
          </p:nvSpPr>
          <p:spPr>
            <a:xfrm>
              <a:off x="6273950" y="3298356"/>
              <a:ext cx="426300" cy="396873"/>
            </a:xfrm>
            <a:custGeom>
              <a:avLst/>
              <a:gdLst/>
              <a:ahLst/>
              <a:cxnLst/>
              <a:rect l="l" t="t" r="r" b="b"/>
              <a:pathLst>
                <a:path w="17167" h="15982" extrusionOk="0">
                  <a:moveTo>
                    <a:pt x="1" y="0"/>
                  </a:moveTo>
                  <a:lnTo>
                    <a:pt x="1" y="15982"/>
                  </a:lnTo>
                  <a:lnTo>
                    <a:pt x="17167" y="15982"/>
                  </a:lnTo>
                  <a:lnTo>
                    <a:pt x="17167" y="0"/>
                  </a:lnTo>
                  <a:close/>
                </a:path>
              </a:pathLst>
            </a:custGeom>
            <a:gradFill>
              <a:gsLst>
                <a:gs pos="0">
                  <a:srgbClr val="E9A984"/>
                </a:gs>
                <a:gs pos="100000">
                  <a:srgbClr val="E57C8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1"/>
            <p:cNvSpPr/>
            <p:nvPr/>
          </p:nvSpPr>
          <p:spPr>
            <a:xfrm>
              <a:off x="6154104" y="3665446"/>
              <a:ext cx="666008" cy="37249"/>
            </a:xfrm>
            <a:custGeom>
              <a:avLst/>
              <a:gdLst/>
              <a:ahLst/>
              <a:cxnLst/>
              <a:rect l="l" t="t" r="r" b="b"/>
              <a:pathLst>
                <a:path w="26820" h="1500" extrusionOk="0">
                  <a:moveTo>
                    <a:pt x="938" y="1"/>
                  </a:moveTo>
                  <a:cubicBezTo>
                    <a:pt x="423" y="1"/>
                    <a:pt x="0" y="418"/>
                    <a:pt x="0" y="938"/>
                  </a:cubicBezTo>
                  <a:lnTo>
                    <a:pt x="0" y="1500"/>
                  </a:lnTo>
                  <a:lnTo>
                    <a:pt x="26819" y="1500"/>
                  </a:lnTo>
                  <a:lnTo>
                    <a:pt x="26819" y="938"/>
                  </a:lnTo>
                  <a:cubicBezTo>
                    <a:pt x="26819" y="418"/>
                    <a:pt x="26397" y="1"/>
                    <a:pt x="25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1"/>
            <p:cNvSpPr/>
            <p:nvPr/>
          </p:nvSpPr>
          <p:spPr>
            <a:xfrm>
              <a:off x="6273950" y="3303326"/>
              <a:ext cx="426300" cy="126596"/>
            </a:xfrm>
            <a:custGeom>
              <a:avLst/>
              <a:gdLst/>
              <a:ahLst/>
              <a:cxnLst/>
              <a:rect l="l" t="t" r="r" b="b"/>
              <a:pathLst>
                <a:path w="17167" h="5098" extrusionOk="0">
                  <a:moveTo>
                    <a:pt x="1" y="0"/>
                  </a:moveTo>
                  <a:lnTo>
                    <a:pt x="1" y="1156"/>
                  </a:lnTo>
                  <a:lnTo>
                    <a:pt x="17167" y="5097"/>
                  </a:lnTo>
                  <a:lnTo>
                    <a:pt x="17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1"/>
            <p:cNvSpPr/>
            <p:nvPr/>
          </p:nvSpPr>
          <p:spPr>
            <a:xfrm>
              <a:off x="5375029" y="3097292"/>
              <a:ext cx="2224098" cy="218476"/>
            </a:xfrm>
            <a:custGeom>
              <a:avLst/>
              <a:gdLst/>
              <a:ahLst/>
              <a:cxnLst/>
              <a:rect l="l" t="t" r="r" b="b"/>
              <a:pathLst>
                <a:path w="89564" h="8798" extrusionOk="0">
                  <a:moveTo>
                    <a:pt x="0" y="1"/>
                  </a:moveTo>
                  <a:lnTo>
                    <a:pt x="0" y="6435"/>
                  </a:lnTo>
                  <a:cubicBezTo>
                    <a:pt x="0" y="7739"/>
                    <a:pt x="1057" y="8797"/>
                    <a:pt x="2361" y="8797"/>
                  </a:cubicBezTo>
                  <a:lnTo>
                    <a:pt x="87208" y="8797"/>
                  </a:lnTo>
                  <a:cubicBezTo>
                    <a:pt x="88507" y="8797"/>
                    <a:pt x="89564" y="7739"/>
                    <a:pt x="89564" y="6435"/>
                  </a:cubicBezTo>
                  <a:lnTo>
                    <a:pt x="89564" y="1"/>
                  </a:lnTo>
                  <a:close/>
                </a:path>
              </a:pathLst>
            </a:custGeom>
            <a:gradFill>
              <a:gsLst>
                <a:gs pos="0">
                  <a:srgbClr val="E9A984"/>
                </a:gs>
                <a:gs pos="100000">
                  <a:srgbClr val="E57C85"/>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1"/>
            <p:cNvSpPr/>
            <p:nvPr/>
          </p:nvSpPr>
          <p:spPr>
            <a:xfrm>
              <a:off x="5375029" y="1818088"/>
              <a:ext cx="2224161" cy="1289166"/>
            </a:xfrm>
            <a:custGeom>
              <a:avLst/>
              <a:gdLst/>
              <a:ahLst/>
              <a:cxnLst/>
              <a:rect l="l" t="t" r="r" b="b"/>
              <a:pathLst>
                <a:path w="89564" h="51913" extrusionOk="0">
                  <a:moveTo>
                    <a:pt x="2361" y="1"/>
                  </a:moveTo>
                  <a:cubicBezTo>
                    <a:pt x="1057" y="1"/>
                    <a:pt x="0" y="1059"/>
                    <a:pt x="0" y="2357"/>
                  </a:cubicBezTo>
                  <a:lnTo>
                    <a:pt x="0" y="51913"/>
                  </a:lnTo>
                  <a:lnTo>
                    <a:pt x="89564" y="51913"/>
                  </a:lnTo>
                  <a:lnTo>
                    <a:pt x="89564" y="2357"/>
                  </a:lnTo>
                  <a:cubicBezTo>
                    <a:pt x="89564" y="1059"/>
                    <a:pt x="88507" y="1"/>
                    <a:pt x="87208" y="1"/>
                  </a:cubicBez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1"/>
            <p:cNvSpPr/>
            <p:nvPr/>
          </p:nvSpPr>
          <p:spPr>
            <a:xfrm>
              <a:off x="5434356" y="1871380"/>
              <a:ext cx="2105483" cy="1171978"/>
            </a:xfrm>
            <a:custGeom>
              <a:avLst/>
              <a:gdLst/>
              <a:ahLst/>
              <a:cxnLst/>
              <a:rect l="l" t="t" r="r" b="b"/>
              <a:pathLst>
                <a:path w="84785" h="47194" extrusionOk="0">
                  <a:moveTo>
                    <a:pt x="1" y="0"/>
                  </a:moveTo>
                  <a:lnTo>
                    <a:pt x="1" y="47193"/>
                  </a:lnTo>
                  <a:lnTo>
                    <a:pt x="84785" y="47193"/>
                  </a:lnTo>
                  <a:lnTo>
                    <a:pt x="84785" y="0"/>
                  </a:lnTo>
                  <a:close/>
                </a:path>
              </a:pathLst>
            </a:custGeom>
            <a:gradFill>
              <a:gsLst>
                <a:gs pos="0">
                  <a:srgbClr val="80DFFF"/>
                </a:gs>
                <a:gs pos="100000">
                  <a:srgbClr val="318FFA">
                    <a:alpha val="71764"/>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1"/>
            <p:cNvSpPr/>
            <p:nvPr/>
          </p:nvSpPr>
          <p:spPr>
            <a:xfrm>
              <a:off x="5527258" y="1968354"/>
              <a:ext cx="677425" cy="476599"/>
            </a:xfrm>
            <a:custGeom>
              <a:avLst/>
              <a:gdLst/>
              <a:ahLst/>
              <a:cxnLst/>
              <a:rect l="l" t="t" r="r" b="b"/>
              <a:pathLst>
                <a:path w="27279" h="19192" extrusionOk="0">
                  <a:moveTo>
                    <a:pt x="2746" y="0"/>
                  </a:moveTo>
                  <a:cubicBezTo>
                    <a:pt x="1231" y="0"/>
                    <a:pt x="1" y="1230"/>
                    <a:pt x="1" y="2740"/>
                  </a:cubicBezTo>
                  <a:lnTo>
                    <a:pt x="1" y="16451"/>
                  </a:lnTo>
                  <a:cubicBezTo>
                    <a:pt x="1" y="17967"/>
                    <a:pt x="1231" y="19191"/>
                    <a:pt x="2746" y="19191"/>
                  </a:cubicBezTo>
                  <a:lnTo>
                    <a:pt x="24538" y="19191"/>
                  </a:lnTo>
                  <a:cubicBezTo>
                    <a:pt x="26054" y="19191"/>
                    <a:pt x="27278" y="17967"/>
                    <a:pt x="27278" y="16451"/>
                  </a:cubicBezTo>
                  <a:lnTo>
                    <a:pt x="27278" y="2740"/>
                  </a:lnTo>
                  <a:cubicBezTo>
                    <a:pt x="27278" y="1230"/>
                    <a:pt x="26054" y="0"/>
                    <a:pt x="24538"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31"/>
            <p:cNvSpPr/>
            <p:nvPr/>
          </p:nvSpPr>
          <p:spPr>
            <a:xfrm>
              <a:off x="5527258" y="2497898"/>
              <a:ext cx="1407769" cy="476698"/>
            </a:xfrm>
            <a:custGeom>
              <a:avLst/>
              <a:gdLst/>
              <a:ahLst/>
              <a:cxnLst/>
              <a:rect l="l" t="t" r="r" b="b"/>
              <a:pathLst>
                <a:path w="56689" h="19196" extrusionOk="0">
                  <a:moveTo>
                    <a:pt x="2746" y="0"/>
                  </a:moveTo>
                  <a:cubicBezTo>
                    <a:pt x="1231" y="0"/>
                    <a:pt x="1" y="1230"/>
                    <a:pt x="1" y="2746"/>
                  </a:cubicBezTo>
                  <a:lnTo>
                    <a:pt x="1" y="16450"/>
                  </a:lnTo>
                  <a:cubicBezTo>
                    <a:pt x="1" y="17965"/>
                    <a:pt x="1231" y="19195"/>
                    <a:pt x="2746" y="19195"/>
                  </a:cubicBezTo>
                  <a:lnTo>
                    <a:pt x="53949" y="19195"/>
                  </a:lnTo>
                  <a:cubicBezTo>
                    <a:pt x="55459" y="19195"/>
                    <a:pt x="56689" y="17965"/>
                    <a:pt x="56689" y="16450"/>
                  </a:cubicBezTo>
                  <a:lnTo>
                    <a:pt x="56689" y="2746"/>
                  </a:lnTo>
                  <a:cubicBezTo>
                    <a:pt x="56689" y="1230"/>
                    <a:pt x="55459" y="0"/>
                    <a:pt x="53949"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31"/>
            <p:cNvSpPr/>
            <p:nvPr/>
          </p:nvSpPr>
          <p:spPr>
            <a:xfrm>
              <a:off x="6257635" y="1968354"/>
              <a:ext cx="677400" cy="476599"/>
            </a:xfrm>
            <a:custGeom>
              <a:avLst/>
              <a:gdLst/>
              <a:ahLst/>
              <a:cxnLst/>
              <a:rect l="l" t="t" r="r" b="b"/>
              <a:pathLst>
                <a:path w="27278" h="19192" extrusionOk="0">
                  <a:moveTo>
                    <a:pt x="2740" y="0"/>
                  </a:moveTo>
                  <a:cubicBezTo>
                    <a:pt x="1225" y="0"/>
                    <a:pt x="0" y="1230"/>
                    <a:pt x="0" y="2740"/>
                  </a:cubicBezTo>
                  <a:lnTo>
                    <a:pt x="0" y="16451"/>
                  </a:lnTo>
                  <a:cubicBezTo>
                    <a:pt x="0" y="17967"/>
                    <a:pt x="1225" y="19191"/>
                    <a:pt x="2740" y="19191"/>
                  </a:cubicBezTo>
                  <a:lnTo>
                    <a:pt x="24538" y="19191"/>
                  </a:lnTo>
                  <a:cubicBezTo>
                    <a:pt x="26048" y="19191"/>
                    <a:pt x="27278" y="17967"/>
                    <a:pt x="27278" y="16451"/>
                  </a:cubicBezTo>
                  <a:lnTo>
                    <a:pt x="27278" y="2740"/>
                  </a:lnTo>
                  <a:cubicBezTo>
                    <a:pt x="27278" y="1230"/>
                    <a:pt x="26048" y="0"/>
                    <a:pt x="24538"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1"/>
            <p:cNvSpPr/>
            <p:nvPr/>
          </p:nvSpPr>
          <p:spPr>
            <a:xfrm>
              <a:off x="7002489" y="1968354"/>
              <a:ext cx="479554" cy="221338"/>
            </a:xfrm>
            <a:custGeom>
              <a:avLst/>
              <a:gdLst/>
              <a:ahLst/>
              <a:cxnLst/>
              <a:rect l="l" t="t" r="r" b="b"/>
              <a:pathLst>
                <a:path w="19311" h="8913" extrusionOk="0">
                  <a:moveTo>
                    <a:pt x="2746" y="0"/>
                  </a:moveTo>
                  <a:cubicBezTo>
                    <a:pt x="1230" y="0"/>
                    <a:pt x="1" y="1230"/>
                    <a:pt x="1" y="2740"/>
                  </a:cubicBezTo>
                  <a:lnTo>
                    <a:pt x="1" y="6167"/>
                  </a:lnTo>
                  <a:cubicBezTo>
                    <a:pt x="1" y="7682"/>
                    <a:pt x="1230" y="8912"/>
                    <a:pt x="2746" y="8912"/>
                  </a:cubicBezTo>
                  <a:lnTo>
                    <a:pt x="16571" y="8912"/>
                  </a:lnTo>
                  <a:cubicBezTo>
                    <a:pt x="18081" y="8912"/>
                    <a:pt x="19311" y="7682"/>
                    <a:pt x="19311" y="6167"/>
                  </a:cubicBezTo>
                  <a:lnTo>
                    <a:pt x="19311" y="2740"/>
                  </a:lnTo>
                  <a:cubicBezTo>
                    <a:pt x="19311" y="1230"/>
                    <a:pt x="18081" y="0"/>
                    <a:pt x="16571" y="0"/>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31"/>
            <p:cNvSpPr/>
            <p:nvPr/>
          </p:nvSpPr>
          <p:spPr>
            <a:xfrm>
              <a:off x="7002489" y="2241370"/>
              <a:ext cx="479554" cy="733225"/>
            </a:xfrm>
            <a:custGeom>
              <a:avLst/>
              <a:gdLst/>
              <a:ahLst/>
              <a:cxnLst/>
              <a:rect l="l" t="t" r="r" b="b"/>
              <a:pathLst>
                <a:path w="19311" h="29526" extrusionOk="0">
                  <a:moveTo>
                    <a:pt x="2746" y="1"/>
                  </a:moveTo>
                  <a:cubicBezTo>
                    <a:pt x="1230" y="1"/>
                    <a:pt x="1" y="1231"/>
                    <a:pt x="1" y="2741"/>
                  </a:cubicBezTo>
                  <a:lnTo>
                    <a:pt x="1" y="26780"/>
                  </a:lnTo>
                  <a:cubicBezTo>
                    <a:pt x="1" y="28295"/>
                    <a:pt x="1230" y="29525"/>
                    <a:pt x="2746" y="29525"/>
                  </a:cubicBezTo>
                  <a:lnTo>
                    <a:pt x="16571" y="29525"/>
                  </a:lnTo>
                  <a:cubicBezTo>
                    <a:pt x="18081" y="29525"/>
                    <a:pt x="19311" y="28295"/>
                    <a:pt x="19311" y="26780"/>
                  </a:cubicBezTo>
                  <a:lnTo>
                    <a:pt x="19311" y="2741"/>
                  </a:lnTo>
                  <a:cubicBezTo>
                    <a:pt x="19311" y="1231"/>
                    <a:pt x="18081" y="1"/>
                    <a:pt x="16571" y="1"/>
                  </a:cubicBezTo>
                  <a:close/>
                </a:path>
              </a:pathLst>
            </a:custGeom>
            <a:gradFill>
              <a:gsLst>
                <a:gs pos="0">
                  <a:srgbClr val="3DB0FD"/>
                </a:gs>
                <a:gs pos="100000">
                  <a:srgbClr val="308EF7"/>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2" name="Google Shape;412;p31"/>
          <p:cNvGrpSpPr/>
          <p:nvPr/>
        </p:nvGrpSpPr>
        <p:grpSpPr>
          <a:xfrm>
            <a:off x="7118242" y="1435741"/>
            <a:ext cx="795392" cy="626115"/>
            <a:chOff x="7542675" y="1392460"/>
            <a:chExt cx="879178" cy="692069"/>
          </a:xfrm>
        </p:grpSpPr>
        <p:sp>
          <p:nvSpPr>
            <p:cNvPr id="413" name="Google Shape;413;p31"/>
            <p:cNvSpPr/>
            <p:nvPr/>
          </p:nvSpPr>
          <p:spPr>
            <a:xfrm>
              <a:off x="7542675" y="1392460"/>
              <a:ext cx="879178" cy="692069"/>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4" name="Google Shape;414;p31"/>
            <p:cNvGrpSpPr/>
            <p:nvPr/>
          </p:nvGrpSpPr>
          <p:grpSpPr>
            <a:xfrm>
              <a:off x="7603656" y="1520706"/>
              <a:ext cx="657046" cy="305943"/>
              <a:chOff x="7603656" y="1520706"/>
              <a:chExt cx="657046" cy="305943"/>
            </a:xfrm>
          </p:grpSpPr>
          <p:sp>
            <p:nvSpPr>
              <p:cNvPr id="415" name="Google Shape;415;p31"/>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1"/>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31"/>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31"/>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19" name="Google Shape;419;p31"/>
          <p:cNvGrpSpPr/>
          <p:nvPr/>
        </p:nvGrpSpPr>
        <p:grpSpPr>
          <a:xfrm>
            <a:off x="299286" y="189025"/>
            <a:ext cx="133205" cy="119344"/>
            <a:chOff x="222150" y="185025"/>
            <a:chExt cx="170100" cy="152400"/>
          </a:xfrm>
        </p:grpSpPr>
        <p:cxnSp>
          <p:nvCxnSpPr>
            <p:cNvPr id="420" name="Google Shape;420;p3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21" name="Google Shape;421;p3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22" name="Google Shape;422;p3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23" name="Google Shape;423;p31"/>
          <p:cNvGrpSpPr/>
          <p:nvPr/>
        </p:nvGrpSpPr>
        <p:grpSpPr>
          <a:xfrm>
            <a:off x="5055410" y="2845326"/>
            <a:ext cx="633471" cy="733893"/>
            <a:chOff x="5055410" y="2845326"/>
            <a:chExt cx="633471" cy="733893"/>
          </a:xfrm>
        </p:grpSpPr>
        <p:grpSp>
          <p:nvGrpSpPr>
            <p:cNvPr id="424" name="Google Shape;424;p31"/>
            <p:cNvGrpSpPr/>
            <p:nvPr/>
          </p:nvGrpSpPr>
          <p:grpSpPr>
            <a:xfrm>
              <a:off x="5055410" y="2845326"/>
              <a:ext cx="633471" cy="733893"/>
              <a:chOff x="5418807" y="2497285"/>
              <a:chExt cx="700200" cy="811200"/>
            </a:xfrm>
          </p:grpSpPr>
          <p:sp>
            <p:nvSpPr>
              <p:cNvPr id="425" name="Google Shape;425;p31"/>
              <p:cNvSpPr/>
              <p:nvPr/>
            </p:nvSpPr>
            <p:spPr>
              <a:xfrm>
                <a:off x="5418807" y="2497285"/>
                <a:ext cx="700200" cy="811200"/>
              </a:xfrm>
              <a:prstGeom prst="roundRect">
                <a:avLst>
                  <a:gd name="adj" fmla="val 18711"/>
                </a:avLst>
              </a:prstGeom>
              <a:gradFill>
                <a:gsLst>
                  <a:gs pos="0">
                    <a:srgbClr val="FFFFFF">
                      <a:alpha val="85710"/>
                    </a:srgbClr>
                  </a:gs>
                  <a:gs pos="100000">
                    <a:srgbClr val="C5C7F4">
                      <a:alpha val="85710"/>
                    </a:srgbClr>
                  </a:gs>
                </a:gsLst>
                <a:lin ang="5400012" scaled="0"/>
              </a:gradFill>
              <a:ln>
                <a:noFill/>
              </a:ln>
              <a:effectLst>
                <a:outerShdw blurRad="57150" dist="19050" dir="540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26" name="Google Shape;426;p31"/>
              <p:cNvGrpSpPr/>
              <p:nvPr/>
            </p:nvGrpSpPr>
            <p:grpSpPr>
              <a:xfrm>
                <a:off x="5600579" y="2592573"/>
                <a:ext cx="336576" cy="344118"/>
                <a:chOff x="3409000" y="1026975"/>
                <a:chExt cx="355075" cy="363032"/>
              </a:xfrm>
            </p:grpSpPr>
            <p:sp>
              <p:nvSpPr>
                <p:cNvPr id="427" name="Google Shape;427;p31"/>
                <p:cNvSpPr/>
                <p:nvPr/>
              </p:nvSpPr>
              <p:spPr>
                <a:xfrm>
                  <a:off x="3409000" y="1026975"/>
                  <a:ext cx="355075" cy="355225"/>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1"/>
                <p:cNvSpPr/>
                <p:nvPr/>
              </p:nvSpPr>
              <p:spPr>
                <a:xfrm>
                  <a:off x="3528425" y="1078900"/>
                  <a:ext cx="116400" cy="116250"/>
                </a:xfrm>
                <a:custGeom>
                  <a:avLst/>
                  <a:gdLst/>
                  <a:ahLst/>
                  <a:cxnLst/>
                  <a:rect l="l" t="t" r="r" b="b"/>
                  <a:pathLst>
                    <a:path w="4656" h="4650" extrusionOk="0">
                      <a:moveTo>
                        <a:pt x="2327" y="0"/>
                      </a:moveTo>
                      <a:cubicBezTo>
                        <a:pt x="1041" y="0"/>
                        <a:pt x="0" y="1041"/>
                        <a:pt x="0" y="2322"/>
                      </a:cubicBezTo>
                      <a:cubicBezTo>
                        <a:pt x="0" y="3609"/>
                        <a:pt x="1041" y="4650"/>
                        <a:pt x="2327" y="4650"/>
                      </a:cubicBezTo>
                      <a:cubicBezTo>
                        <a:pt x="3609" y="4650"/>
                        <a:pt x="4655" y="3609"/>
                        <a:pt x="4655" y="2322"/>
                      </a:cubicBezTo>
                      <a:cubicBezTo>
                        <a:pt x="4655" y="1041"/>
                        <a:pt x="3609" y="0"/>
                        <a:pt x="2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1"/>
                <p:cNvSpPr/>
                <p:nvPr/>
              </p:nvSpPr>
              <p:spPr>
                <a:xfrm>
                  <a:off x="3464200" y="1246832"/>
                  <a:ext cx="244825" cy="143175"/>
                </a:xfrm>
                <a:custGeom>
                  <a:avLst/>
                  <a:gdLst/>
                  <a:ahLst/>
                  <a:cxnLst/>
                  <a:rect l="l" t="t" r="r" b="b"/>
                  <a:pathLst>
                    <a:path w="9793" h="5727" extrusionOk="0">
                      <a:moveTo>
                        <a:pt x="4896" y="1"/>
                      </a:moveTo>
                      <a:cubicBezTo>
                        <a:pt x="2551" y="1"/>
                        <a:pt x="572" y="1597"/>
                        <a:pt x="1" y="3765"/>
                      </a:cubicBezTo>
                      <a:cubicBezTo>
                        <a:pt x="1276" y="4984"/>
                        <a:pt x="3003" y="5726"/>
                        <a:pt x="4896" y="5726"/>
                      </a:cubicBezTo>
                      <a:cubicBezTo>
                        <a:pt x="6790" y="5726"/>
                        <a:pt x="8517" y="4984"/>
                        <a:pt x="9792" y="3765"/>
                      </a:cubicBezTo>
                      <a:cubicBezTo>
                        <a:pt x="9215" y="1597"/>
                        <a:pt x="7236" y="1"/>
                        <a:pt x="4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30" name="Google Shape;430;p31"/>
            <p:cNvGrpSpPr/>
            <p:nvPr/>
          </p:nvGrpSpPr>
          <p:grpSpPr>
            <a:xfrm>
              <a:off x="5195602" y="3311831"/>
              <a:ext cx="352067" cy="169406"/>
              <a:chOff x="5528432" y="2979624"/>
              <a:chExt cx="480900" cy="187251"/>
            </a:xfrm>
          </p:grpSpPr>
          <p:sp>
            <p:nvSpPr>
              <p:cNvPr id="431" name="Google Shape;431;p31"/>
              <p:cNvSpPr/>
              <p:nvPr/>
            </p:nvSpPr>
            <p:spPr>
              <a:xfrm>
                <a:off x="5528432" y="2979624"/>
                <a:ext cx="4809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1"/>
              <p:cNvSpPr/>
              <p:nvPr/>
            </p:nvSpPr>
            <p:spPr>
              <a:xfrm>
                <a:off x="5528432" y="3052849"/>
                <a:ext cx="4809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1"/>
              <p:cNvSpPr/>
              <p:nvPr/>
            </p:nvSpPr>
            <p:spPr>
              <a:xfrm>
                <a:off x="5610449" y="3126075"/>
                <a:ext cx="316800" cy="40800"/>
              </a:xfrm>
              <a:prstGeom prst="roundRect">
                <a:avLst>
                  <a:gd name="adj" fmla="val 50000"/>
                </a:avLst>
              </a:prstGeom>
              <a:solidFill>
                <a:schemeClr val="accent6">
                  <a:alpha val="535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34" name="Google Shape;434;p31"/>
          <p:cNvGrpSpPr/>
          <p:nvPr/>
        </p:nvGrpSpPr>
        <p:grpSpPr>
          <a:xfrm>
            <a:off x="7427195" y="2464693"/>
            <a:ext cx="694832" cy="494692"/>
            <a:chOff x="3336290" y="764021"/>
            <a:chExt cx="810300" cy="576900"/>
          </a:xfrm>
        </p:grpSpPr>
        <p:sp>
          <p:nvSpPr>
            <p:cNvPr id="435" name="Google Shape;435;p31"/>
            <p:cNvSpPr/>
            <p:nvPr/>
          </p:nvSpPr>
          <p:spPr>
            <a:xfrm rot="-5401788">
              <a:off x="3452990" y="647471"/>
              <a:ext cx="576900" cy="810000"/>
            </a:xfrm>
            <a:prstGeom prst="roundRect">
              <a:avLst>
                <a:gd name="adj" fmla="val 7267"/>
              </a:avLst>
            </a:prstGeom>
            <a:gradFill>
              <a:gsLst>
                <a:gs pos="0">
                  <a:srgbClr val="FFFFFF"/>
                </a:gs>
                <a:gs pos="100000">
                  <a:srgbClr val="C5C7F4"/>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31"/>
            <p:cNvSpPr/>
            <p:nvPr/>
          </p:nvSpPr>
          <p:spPr>
            <a:xfrm>
              <a:off x="3414726" y="1013671"/>
              <a:ext cx="653730" cy="281110"/>
            </a:xfrm>
            <a:custGeom>
              <a:avLst/>
              <a:gdLst/>
              <a:ahLst/>
              <a:cxnLst/>
              <a:rect l="l" t="t" r="r" b="b"/>
              <a:pathLst>
                <a:path w="28015" h="14176" extrusionOk="0">
                  <a:moveTo>
                    <a:pt x="7411" y="1"/>
                  </a:moveTo>
                  <a:cubicBezTo>
                    <a:pt x="6941" y="1"/>
                    <a:pt x="6471" y="194"/>
                    <a:pt x="6132" y="580"/>
                  </a:cubicBezTo>
                  <a:lnTo>
                    <a:pt x="429" y="7037"/>
                  </a:lnTo>
                  <a:cubicBezTo>
                    <a:pt x="154" y="7353"/>
                    <a:pt x="0" y="7752"/>
                    <a:pt x="0" y="8170"/>
                  </a:cubicBezTo>
                  <a:lnTo>
                    <a:pt x="0" y="12472"/>
                  </a:lnTo>
                  <a:cubicBezTo>
                    <a:pt x="0" y="13409"/>
                    <a:pt x="766" y="14175"/>
                    <a:pt x="1711" y="14175"/>
                  </a:cubicBezTo>
                  <a:lnTo>
                    <a:pt x="26304" y="14175"/>
                  </a:lnTo>
                  <a:cubicBezTo>
                    <a:pt x="27249" y="14175"/>
                    <a:pt x="28015" y="13409"/>
                    <a:pt x="28015" y="12472"/>
                  </a:cubicBezTo>
                  <a:lnTo>
                    <a:pt x="28015" y="8742"/>
                  </a:lnTo>
                  <a:cubicBezTo>
                    <a:pt x="28015" y="8245"/>
                    <a:pt x="27798" y="7776"/>
                    <a:pt x="27420" y="7449"/>
                  </a:cubicBezTo>
                  <a:lnTo>
                    <a:pt x="22816" y="3486"/>
                  </a:lnTo>
                  <a:cubicBezTo>
                    <a:pt x="22496" y="3210"/>
                    <a:pt x="22100" y="3072"/>
                    <a:pt x="21705" y="3072"/>
                  </a:cubicBezTo>
                  <a:cubicBezTo>
                    <a:pt x="21289" y="3072"/>
                    <a:pt x="20874" y="3224"/>
                    <a:pt x="20546" y="3526"/>
                  </a:cubicBezTo>
                  <a:lnTo>
                    <a:pt x="16959" y="6826"/>
                  </a:lnTo>
                  <a:cubicBezTo>
                    <a:pt x="16631" y="7127"/>
                    <a:pt x="16216" y="7277"/>
                    <a:pt x="15803" y="7277"/>
                  </a:cubicBezTo>
                  <a:cubicBezTo>
                    <a:pt x="15352" y="7277"/>
                    <a:pt x="14902" y="7099"/>
                    <a:pt x="14568" y="6746"/>
                  </a:cubicBezTo>
                  <a:lnTo>
                    <a:pt x="8648" y="529"/>
                  </a:lnTo>
                  <a:cubicBezTo>
                    <a:pt x="8310" y="177"/>
                    <a:pt x="7860" y="1"/>
                    <a:pt x="7411" y="1"/>
                  </a:cubicBezTo>
                  <a:close/>
                </a:path>
              </a:pathLst>
            </a:custGeom>
            <a:gradFill>
              <a:gsLst>
                <a:gs pos="0">
                  <a:srgbClr val="8D90E1"/>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31"/>
            <p:cNvSpPr/>
            <p:nvPr/>
          </p:nvSpPr>
          <p:spPr>
            <a:xfrm>
              <a:off x="3848871" y="832785"/>
              <a:ext cx="144823" cy="144867"/>
            </a:xfrm>
            <a:custGeom>
              <a:avLst/>
              <a:gdLst/>
              <a:ahLst/>
              <a:cxnLst/>
              <a:rect l="l" t="t" r="r" b="b"/>
              <a:pathLst>
                <a:path w="4416" h="4417" extrusionOk="0">
                  <a:moveTo>
                    <a:pt x="2208" y="1"/>
                  </a:moveTo>
                  <a:cubicBezTo>
                    <a:pt x="991" y="1"/>
                    <a:pt x="1" y="990"/>
                    <a:pt x="1" y="2209"/>
                  </a:cubicBezTo>
                  <a:cubicBezTo>
                    <a:pt x="1" y="3427"/>
                    <a:pt x="991" y="4417"/>
                    <a:pt x="2208" y="4417"/>
                  </a:cubicBezTo>
                  <a:cubicBezTo>
                    <a:pt x="3427" y="4417"/>
                    <a:pt x="4416" y="3427"/>
                    <a:pt x="4416" y="2209"/>
                  </a:cubicBezTo>
                  <a:cubicBezTo>
                    <a:pt x="4416" y="990"/>
                    <a:pt x="3427" y="1"/>
                    <a:pt x="2208" y="1"/>
                  </a:cubicBezTo>
                  <a:close/>
                </a:path>
              </a:pathLst>
            </a:custGeom>
            <a:gradFill>
              <a:gsLst>
                <a:gs pos="0">
                  <a:srgbClr val="FFF68E"/>
                </a:gs>
                <a:gs pos="100000">
                  <a:srgbClr val="FFD966"/>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8" name="Google Shape;438;p31"/>
          <p:cNvGrpSpPr/>
          <p:nvPr/>
        </p:nvGrpSpPr>
        <p:grpSpPr>
          <a:xfrm>
            <a:off x="5159411" y="1731360"/>
            <a:ext cx="999286" cy="251306"/>
            <a:chOff x="6394932" y="2541500"/>
            <a:chExt cx="959100" cy="241200"/>
          </a:xfrm>
        </p:grpSpPr>
        <p:sp>
          <p:nvSpPr>
            <p:cNvPr id="439" name="Google Shape;439;p31"/>
            <p:cNvSpPr/>
            <p:nvPr/>
          </p:nvSpPr>
          <p:spPr>
            <a:xfrm rot="-5400000">
              <a:off x="6753882" y="2182550"/>
              <a:ext cx="241200" cy="959100"/>
            </a:xfrm>
            <a:prstGeom prst="roundRect">
              <a:avLst>
                <a:gd name="adj" fmla="val 7267"/>
              </a:avLst>
            </a:prstGeom>
            <a:gradFill>
              <a:gsLst>
                <a:gs pos="0">
                  <a:srgbClr val="FFFFFF"/>
                </a:gs>
                <a:gs pos="100000">
                  <a:srgbClr val="C5C7F4"/>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31"/>
            <p:cNvSpPr/>
            <p:nvPr/>
          </p:nvSpPr>
          <p:spPr>
            <a:xfrm rot="-5400000">
              <a:off x="6465475" y="2584700"/>
              <a:ext cx="152700" cy="154800"/>
            </a:xfrm>
            <a:prstGeom prst="roundRect">
              <a:avLst>
                <a:gd name="adj" fmla="val 7267"/>
              </a:avLst>
            </a:prstGeom>
            <a:gradFill>
              <a:gsLst>
                <a:gs pos="0">
                  <a:srgbClr val="E9A984"/>
                </a:gs>
                <a:gs pos="100000">
                  <a:srgbClr val="E57C85"/>
                </a:gs>
              </a:gsLst>
              <a:lin ang="2700006"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31"/>
            <p:cNvSpPr/>
            <p:nvPr/>
          </p:nvSpPr>
          <p:spPr>
            <a:xfrm rot="-5400000">
              <a:off x="6687242" y="2584700"/>
              <a:ext cx="152700" cy="154800"/>
            </a:xfrm>
            <a:prstGeom prst="roundRect">
              <a:avLst>
                <a:gd name="adj" fmla="val 7267"/>
              </a:avLst>
            </a:prstGeom>
            <a:gradFill>
              <a:gsLst>
                <a:gs pos="0">
                  <a:srgbClr val="3DB0FD"/>
                </a:gs>
                <a:gs pos="100000">
                  <a:srgbClr val="308EF7"/>
                </a:gs>
              </a:gsLst>
              <a:lin ang="2700006"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31"/>
            <p:cNvSpPr/>
            <p:nvPr/>
          </p:nvSpPr>
          <p:spPr>
            <a:xfrm rot="-5400000">
              <a:off x="6909008" y="2584700"/>
              <a:ext cx="152700" cy="154800"/>
            </a:xfrm>
            <a:prstGeom prst="roundRect">
              <a:avLst>
                <a:gd name="adj" fmla="val 7267"/>
              </a:avLst>
            </a:pr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31"/>
            <p:cNvSpPr/>
            <p:nvPr/>
          </p:nvSpPr>
          <p:spPr>
            <a:xfrm rot="-5400000">
              <a:off x="7130775" y="2584700"/>
              <a:ext cx="152700" cy="154800"/>
            </a:xfrm>
            <a:prstGeom prst="roundRect">
              <a:avLst>
                <a:gd name="adj" fmla="val 7267"/>
              </a:avLst>
            </a:prstGeom>
            <a:gradFill>
              <a:gsLst>
                <a:gs pos="0">
                  <a:schemeClr val="lt2"/>
                </a:gs>
                <a:gs pos="100000">
                  <a:srgbClr val="E57C85"/>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4" name="Google Shape;444;p31"/>
          <p:cNvGrpSpPr/>
          <p:nvPr/>
        </p:nvGrpSpPr>
        <p:grpSpPr>
          <a:xfrm>
            <a:off x="286617" y="3999999"/>
            <a:ext cx="145867" cy="958251"/>
            <a:chOff x="286625" y="3923799"/>
            <a:chExt cx="145867" cy="958251"/>
          </a:xfrm>
        </p:grpSpPr>
        <p:sp>
          <p:nvSpPr>
            <p:cNvPr id="445" name="Google Shape;445;p3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6" name="Google Shape;446;p31"/>
            <p:cNvGrpSpPr/>
            <p:nvPr/>
          </p:nvGrpSpPr>
          <p:grpSpPr>
            <a:xfrm>
              <a:off x="298112" y="4342643"/>
              <a:ext cx="110182" cy="126862"/>
              <a:chOff x="281100" y="2027800"/>
              <a:chExt cx="140700" cy="162000"/>
            </a:xfrm>
          </p:grpSpPr>
          <p:sp>
            <p:nvSpPr>
              <p:cNvPr id="447" name="Google Shape;447;p3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8" name="Google Shape;448;p31"/>
              <p:cNvGrpSpPr/>
              <p:nvPr/>
            </p:nvGrpSpPr>
            <p:grpSpPr>
              <a:xfrm>
                <a:off x="308875" y="2088450"/>
                <a:ext cx="85200" cy="40700"/>
                <a:chOff x="308875" y="2087000"/>
                <a:chExt cx="85200" cy="40700"/>
              </a:xfrm>
            </p:grpSpPr>
            <p:cxnSp>
              <p:nvCxnSpPr>
                <p:cNvPr id="449" name="Google Shape;449;p3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3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51" name="Google Shape;451;p31"/>
            <p:cNvGrpSpPr/>
            <p:nvPr/>
          </p:nvGrpSpPr>
          <p:grpSpPr>
            <a:xfrm>
              <a:off x="286625" y="3923799"/>
              <a:ext cx="133200" cy="133200"/>
              <a:chOff x="286625" y="3648899"/>
              <a:chExt cx="133200" cy="133200"/>
            </a:xfrm>
          </p:grpSpPr>
          <p:sp>
            <p:nvSpPr>
              <p:cNvPr id="452" name="Google Shape;452;p3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3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cxnSp>
        <p:nvCxnSpPr>
          <p:cNvPr id="454" name="Google Shape;454;p31">
            <a:hlinkClick r:id="" action="ppaction://hlinkshowjump?jump=nextslide"/>
          </p:cNvPr>
          <p:cNvCxnSpPr/>
          <p:nvPr/>
        </p:nvCxnSpPr>
        <p:spPr>
          <a:xfrm>
            <a:off x="1046100" y="4007188"/>
            <a:ext cx="740100" cy="0"/>
          </a:xfrm>
          <a:prstGeom prst="straightConnector1">
            <a:avLst/>
          </a:prstGeom>
          <a:noFill/>
          <a:ln w="9525" cap="flat" cmpd="sng">
            <a:solidFill>
              <a:schemeClr val="dk2"/>
            </a:solidFill>
            <a:prstDash val="solid"/>
            <a:round/>
            <a:headEnd type="none" w="med" len="med"/>
            <a:tailEnd type="stealth" w="med" len="med"/>
          </a:ln>
        </p:spPr>
      </p:cxnSp>
      <p:sp>
        <p:nvSpPr>
          <p:cNvPr id="456" name="Google Shape;456;p31">
            <a:hlinkClick r:id="rId3"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31">
            <a:hlinkClick r:id="rId3"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31">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8193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/Búsquedas </a:t>
            </a:r>
            <a:r>
              <a:rPr lang="en" dirty="0"/>
              <a:t>en el texto de prueba</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1" name="Google Shape;1791;p81"/>
          <p:cNvSpPr txBox="1"/>
          <p:nvPr/>
        </p:nvSpPr>
        <p:spPr>
          <a:xfrm>
            <a:off x="796200" y="1563361"/>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a:p>
            <a:pPr marL="0" lvl="0" indent="0" algn="l" rtl="0">
              <a:spcBef>
                <a:spcPts val="0"/>
              </a:spcBef>
              <a:spcAft>
                <a:spcPts val="0"/>
              </a:spcAft>
              <a:buNone/>
            </a:pPr>
            <a:endParaRPr lang="es-ES" dirty="0">
              <a:solidFill>
                <a:schemeClr val="dk2"/>
              </a:solidFill>
              <a:latin typeface="Fira Code"/>
              <a:ea typeface="Fira Code"/>
              <a:cs typeface="Fira Code"/>
              <a:sym typeface="Fira Code"/>
            </a:endParaRPr>
          </a:p>
        </p:txBody>
      </p:sp>
      <p:graphicFrame>
        <p:nvGraphicFramePr>
          <p:cNvPr id="2" name="Tabla 3">
            <a:extLst>
              <a:ext uri="{FF2B5EF4-FFF2-40B4-BE49-F238E27FC236}">
                <a16:creationId xmlns:a16="http://schemas.microsoft.com/office/drawing/2014/main" id="{1DAA95CD-8817-3842-1110-574B9C40E052}"/>
              </a:ext>
            </a:extLst>
          </p:cNvPr>
          <p:cNvGraphicFramePr>
            <a:graphicFrameLocks noGrp="1"/>
          </p:cNvGraphicFramePr>
          <p:nvPr>
            <p:extLst>
              <p:ext uri="{D42A27DB-BD31-4B8C-83A1-F6EECF244321}">
                <p14:modId xmlns:p14="http://schemas.microsoft.com/office/powerpoint/2010/main" val="4076234641"/>
              </p:ext>
            </p:extLst>
          </p:nvPr>
        </p:nvGraphicFramePr>
        <p:xfrm>
          <a:off x="796200" y="1274400"/>
          <a:ext cx="7551600" cy="3222240"/>
        </p:xfrm>
        <a:graphic>
          <a:graphicData uri="http://schemas.openxmlformats.org/drawingml/2006/table">
            <a:tbl>
              <a:tblPr firstRow="1" bandRow="1">
                <a:tableStyleId>{A27B2FEB-CAAE-45C4-86CF-4F3B0564AB99}</a:tableStyleId>
              </a:tblPr>
              <a:tblGrid>
                <a:gridCol w="2517200">
                  <a:extLst>
                    <a:ext uri="{9D8B030D-6E8A-4147-A177-3AD203B41FA5}">
                      <a16:colId xmlns:a16="http://schemas.microsoft.com/office/drawing/2014/main" val="3485994971"/>
                    </a:ext>
                  </a:extLst>
                </a:gridCol>
                <a:gridCol w="1553800">
                  <a:extLst>
                    <a:ext uri="{9D8B030D-6E8A-4147-A177-3AD203B41FA5}">
                      <a16:colId xmlns:a16="http://schemas.microsoft.com/office/drawing/2014/main" val="1420970167"/>
                    </a:ext>
                  </a:extLst>
                </a:gridCol>
                <a:gridCol w="3480600">
                  <a:extLst>
                    <a:ext uri="{9D8B030D-6E8A-4147-A177-3AD203B41FA5}">
                      <a16:colId xmlns:a16="http://schemas.microsoft.com/office/drawing/2014/main" val="1443970428"/>
                    </a:ext>
                  </a:extLst>
                </a:gridCol>
              </a:tblGrid>
              <a:tr h="382600">
                <a:tc>
                  <a:txBody>
                    <a:bodyPr/>
                    <a:lstStyle/>
                    <a:p>
                      <a:r>
                        <a:rPr lang="es-ES" b="1" dirty="0">
                          <a:solidFill>
                            <a:schemeClr val="bg1"/>
                          </a:solidFill>
                          <a:latin typeface="Helvetica" panose="020B0604020202030204" pitchFamily="34" charset="0"/>
                        </a:rPr>
                        <a:t>Objetivo</a:t>
                      </a:r>
                    </a:p>
                  </a:txBody>
                  <a:tcPr/>
                </a:tc>
                <a:tc>
                  <a:txBody>
                    <a:bodyPr/>
                    <a:lstStyle/>
                    <a:p>
                      <a:r>
                        <a:rPr lang="es-ES" b="1" dirty="0">
                          <a:solidFill>
                            <a:schemeClr val="bg1"/>
                          </a:solidFill>
                          <a:latin typeface="Helvetica" panose="020B0604020202030204" pitchFamily="34" charset="0"/>
                        </a:rPr>
                        <a:t>Regla</a:t>
                      </a:r>
                    </a:p>
                  </a:txBody>
                  <a:tcPr/>
                </a:tc>
                <a:tc>
                  <a:txBody>
                    <a:bodyPr/>
                    <a:lstStyle/>
                    <a:p>
                      <a:r>
                        <a:rPr lang="es-ES" b="1" dirty="0">
                          <a:solidFill>
                            <a:schemeClr val="bg1"/>
                          </a:solidFill>
                          <a:latin typeface="Helvetica" panose="020B0604020202030204" pitchFamily="34" charset="0"/>
                        </a:rPr>
                        <a:t>Explicación de la regla</a:t>
                      </a:r>
                    </a:p>
                  </a:txBody>
                  <a:tcPr/>
                </a:tc>
                <a:extLst>
                  <a:ext uri="{0D108BD9-81ED-4DB2-BD59-A6C34878D82A}">
                    <a16:rowId xmlns:a16="http://schemas.microsoft.com/office/drawing/2014/main" val="451202065"/>
                  </a:ext>
                </a:extLst>
              </a:tr>
              <a:tr h="423800">
                <a:tc>
                  <a:txBody>
                    <a:bodyPr/>
                    <a:lstStyle/>
                    <a:p>
                      <a:r>
                        <a:rPr lang="es-ES" sz="1100" dirty="0">
                          <a:solidFill>
                            <a:schemeClr val="bg1"/>
                          </a:solidFill>
                          <a:latin typeface="Helvetica" panose="020B0604020202030204" pitchFamily="34" charset="0"/>
                        </a:rPr>
                        <a:t>Dos o más adverbios acabados en -mente en la misma frase.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a:solidFill>
                            <a:srgbClr val="00B050"/>
                          </a:solidFill>
                          <a:effectLst/>
                          <a:latin typeface="Helvetica" panose="020B0604020202030204" pitchFamily="34" charset="0"/>
                          <a:cs typeface="Arial"/>
                          <a:sym typeface="Arial"/>
                        </a:rPr>
                        <a:t>(.+mente){2,}</a:t>
                      </a:r>
                    </a:p>
                  </a:txBody>
                  <a:tcPr/>
                </a:tc>
                <a:tc>
                  <a:txBody>
                    <a:bodyPr/>
                    <a:lstStyle/>
                    <a:p>
                      <a:r>
                        <a:rPr lang="es-ES" sz="1100" dirty="0">
                          <a:solidFill>
                            <a:schemeClr val="bg1"/>
                          </a:solidFill>
                          <a:latin typeface="Helvetica" panose="020B0604020202030204" pitchFamily="34" charset="0"/>
                        </a:rPr>
                        <a:t>Dos o más apariciones de uno o más caracteres seguidos de «mente».</a:t>
                      </a:r>
                    </a:p>
                  </a:txBody>
                  <a:tcPr/>
                </a:tc>
                <a:extLst>
                  <a:ext uri="{0D108BD9-81ED-4DB2-BD59-A6C34878D82A}">
                    <a16:rowId xmlns:a16="http://schemas.microsoft.com/office/drawing/2014/main" val="315432976"/>
                  </a:ext>
                </a:extLst>
              </a:tr>
              <a:tr h="465080">
                <a:tc>
                  <a:txBody>
                    <a:bodyPr/>
                    <a:lstStyle/>
                    <a:p>
                      <a:r>
                        <a:rPr lang="es-ES" sz="1100" dirty="0">
                          <a:solidFill>
                            <a:schemeClr val="bg1"/>
                          </a:solidFill>
                          <a:latin typeface="Helvetica" panose="020B0604020202030204" pitchFamily="34" charset="0"/>
                        </a:rPr>
                        <a:t>Elementos de listas que no acaben en punto y coma.</a:t>
                      </a:r>
                    </a:p>
                    <a:p>
                      <a:endParaRPr lang="es-ES" sz="1100" dirty="0">
                        <a:solidFill>
                          <a:schemeClr val="bg1"/>
                        </a:solidFill>
                        <a:latin typeface="Helvetica" panose="020B0604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a:solidFill>
                            <a:srgbClr val="00B050"/>
                          </a:solidFill>
                          <a:effectLst/>
                          <a:latin typeface="Helvetica" panose="020B0604020202030204" pitchFamily="34" charset="0"/>
                          <a:cs typeface="Arial"/>
                          <a:sym typeface="Arial"/>
                        </a:rPr>
                        <a:t>^-.*[^;]$</a:t>
                      </a:r>
                    </a:p>
                  </a:txBody>
                  <a:tcPr/>
                </a:tc>
                <a:tc>
                  <a:txBody>
                    <a:bodyPr/>
                    <a:lstStyle/>
                    <a:p>
                      <a:r>
                        <a:rPr lang="es-ES" sz="1100" dirty="0">
                          <a:solidFill>
                            <a:schemeClr val="bg1"/>
                          </a:solidFill>
                          <a:latin typeface="Helvetica" panose="020B0604020202030204" pitchFamily="34" charset="0"/>
                        </a:rPr>
                        <a:t>Guion al inicio de línea, varios caracteres cualesquiera, SIN punto y coma y final de línea.</a:t>
                      </a:r>
                    </a:p>
                  </a:txBody>
                  <a:tcPr/>
                </a:tc>
                <a:extLst>
                  <a:ext uri="{0D108BD9-81ED-4DB2-BD59-A6C34878D82A}">
                    <a16:rowId xmlns:a16="http://schemas.microsoft.com/office/drawing/2014/main" val="373676111"/>
                  </a:ext>
                </a:extLst>
              </a:tr>
              <a:tr h="534592">
                <a:tc>
                  <a:txBody>
                    <a:bodyPr/>
                    <a:lstStyle/>
                    <a:p>
                      <a:r>
                        <a:rPr lang="es-ES" sz="1100" dirty="0">
                          <a:solidFill>
                            <a:schemeClr val="bg1"/>
                          </a:solidFill>
                          <a:latin typeface="Helvetica" panose="020B0604020202030204" pitchFamily="34" charset="0"/>
                        </a:rPr>
                        <a:t>Porcentajes que no estén separados de la cifra.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a:solidFill>
                            <a:srgbClr val="00B050"/>
                          </a:solidFill>
                          <a:effectLst/>
                          <a:latin typeface="Helvetica" panose="020B0604020202030204" pitchFamily="34" charset="0"/>
                          <a:cs typeface="Arial"/>
                          <a:sym typeface="Arial"/>
                        </a:rPr>
                        <a:t>\d+%</a:t>
                      </a:r>
                    </a:p>
                  </a:txBody>
                  <a:tcPr/>
                </a:tc>
                <a:tc>
                  <a:txBody>
                    <a:bodyPr/>
                    <a:lstStyle/>
                    <a:p>
                      <a:r>
                        <a:rPr lang="es-ES" sz="1100" dirty="0">
                          <a:solidFill>
                            <a:schemeClr val="bg1"/>
                          </a:solidFill>
                          <a:latin typeface="Helvetica" panose="020B0604020202030204" pitchFamily="34" charset="0"/>
                        </a:rPr>
                        <a:t>Uno o más números seguidos de un símbolo de porcentaje.</a:t>
                      </a:r>
                    </a:p>
                  </a:txBody>
                  <a:tcPr/>
                </a:tc>
                <a:extLst>
                  <a:ext uri="{0D108BD9-81ED-4DB2-BD59-A6C34878D82A}">
                    <a16:rowId xmlns:a16="http://schemas.microsoft.com/office/drawing/2014/main" val="2275772923"/>
                  </a:ext>
                </a:extLst>
              </a:tr>
              <a:tr h="430528">
                <a:tc>
                  <a:txBody>
                    <a:bodyPr/>
                    <a:lstStyle/>
                    <a:p>
                      <a:r>
                        <a:rPr lang="es-ES" sz="1100" dirty="0">
                          <a:solidFill>
                            <a:schemeClr val="bg1"/>
                          </a:solidFill>
                          <a:latin typeface="Helvetica" panose="020B0604020202030204" pitchFamily="34" charset="0"/>
                        </a:rPr>
                        <a:t>Millares y millones separados por coma o punto.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a:solidFill>
                            <a:srgbClr val="00B050"/>
                          </a:solidFill>
                          <a:effectLst/>
                          <a:latin typeface="Helvetica" panose="020B0604020202030204" pitchFamily="34" charset="0"/>
                          <a:cs typeface="Arial"/>
                          <a:sym typeface="Arial"/>
                        </a:rPr>
                        <a:t>\d+([.,]\d{3})+</a:t>
                      </a:r>
                    </a:p>
                  </a:txBody>
                  <a:tcPr/>
                </a:tc>
                <a:tc>
                  <a:txBody>
                    <a:bodyPr/>
                    <a:lstStyle/>
                    <a:p>
                      <a:r>
                        <a:rPr lang="es-ES" sz="1100" dirty="0">
                          <a:solidFill>
                            <a:schemeClr val="bg1"/>
                          </a:solidFill>
                          <a:latin typeface="Helvetica" panose="020B0604020202030204" pitchFamily="34" charset="0"/>
                        </a:rPr>
                        <a:t>Uno o más números seguidos de una o más series de tres números precedidas por punto o coma.</a:t>
                      </a:r>
                    </a:p>
                  </a:txBody>
                  <a:tcPr/>
                </a:tc>
                <a:extLst>
                  <a:ext uri="{0D108BD9-81ED-4DB2-BD59-A6C34878D82A}">
                    <a16:rowId xmlns:a16="http://schemas.microsoft.com/office/drawing/2014/main" val="4232260101"/>
                  </a:ext>
                </a:extLst>
              </a:tr>
              <a:tr h="382600">
                <a:tc>
                  <a:txBody>
                    <a:bodyPr/>
                    <a:lstStyle/>
                    <a:p>
                      <a:r>
                        <a:rPr lang="es-ES" sz="1100" dirty="0">
                          <a:solidFill>
                            <a:schemeClr val="bg1"/>
                          </a:solidFill>
                          <a:latin typeface="Helvetica" panose="020B0604020202030204" pitchFamily="34" charset="0"/>
                        </a:rPr>
                        <a:t>Etiquetas HTML de apertura.</a:t>
                      </a:r>
                    </a:p>
                  </a:txBody>
                  <a:tcPr/>
                </a:tc>
                <a:tc>
                  <a:txBody>
                    <a:bodyPr/>
                    <a:lstStyle/>
                    <a:p>
                      <a:r>
                        <a:rPr lang="es-ES" sz="1100" b="1" i="0" u="none" strike="noStrike" cap="none" dirty="0">
                          <a:solidFill>
                            <a:srgbClr val="00B050"/>
                          </a:solidFill>
                          <a:effectLst/>
                          <a:latin typeface="Helvetica" panose="020B0604020202030204" pitchFamily="34" charset="0"/>
                          <a:cs typeface="Arial"/>
                          <a:sym typeface="Arial"/>
                        </a:rPr>
                        <a:t>&lt;[^\/].*?&gt;</a:t>
                      </a:r>
                    </a:p>
                  </a:txBody>
                  <a:tcPr/>
                </a:tc>
                <a:tc>
                  <a:txBody>
                    <a:bodyPr/>
                    <a:lstStyle/>
                    <a:p>
                      <a:r>
                        <a:rPr lang="es-ES" sz="1100" dirty="0">
                          <a:solidFill>
                            <a:schemeClr val="bg1"/>
                          </a:solidFill>
                          <a:latin typeface="Helvetica" panose="020B0604020202030204" pitchFamily="34" charset="0"/>
                        </a:rPr>
                        <a:t>Cualquier conjunto de caracteres entre antilambdas SIN la barra inversa.</a:t>
                      </a:r>
                    </a:p>
                  </a:txBody>
                  <a:tcPr/>
                </a:tc>
                <a:extLst>
                  <a:ext uri="{0D108BD9-81ED-4DB2-BD59-A6C34878D82A}">
                    <a16:rowId xmlns:a16="http://schemas.microsoft.com/office/drawing/2014/main" val="3553533272"/>
                  </a:ext>
                </a:extLst>
              </a:tr>
              <a:tr h="382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bg1"/>
                          </a:solidFill>
                          <a:latin typeface="Helvetica" panose="020B0604020202030204" pitchFamily="34" charset="0"/>
                        </a:rPr>
                        <a:t>Etiquetas HTML de cierre.</a:t>
                      </a:r>
                    </a:p>
                  </a:txBody>
                  <a:tcPr/>
                </a:tc>
                <a:tc>
                  <a:txBody>
                    <a:bodyPr/>
                    <a:lstStyle/>
                    <a:p>
                      <a:r>
                        <a:rPr lang="es-ES" sz="1100" b="1" i="0" u="none" strike="noStrike" cap="none" dirty="0">
                          <a:solidFill>
                            <a:srgbClr val="00B050"/>
                          </a:solidFill>
                          <a:effectLst/>
                          <a:latin typeface="Helvetica" panose="020B0604020202030204" pitchFamily="34" charset="0"/>
                          <a:cs typeface="Arial"/>
                          <a:sym typeface="Arial"/>
                        </a:rPr>
                        <a:t>&lt;\/.*?&gt;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solidFill>
                            <a:schemeClr val="bg1"/>
                          </a:solidFill>
                          <a:latin typeface="Helvetica" panose="020B0604020202030204" pitchFamily="34" charset="0"/>
                        </a:rPr>
                        <a:t>Cualquier conjunto de caracteres entre antilambdas precedido de la barra inversa.</a:t>
                      </a:r>
                    </a:p>
                  </a:txBody>
                  <a:tcPr/>
                </a:tc>
                <a:extLst>
                  <a:ext uri="{0D108BD9-81ED-4DB2-BD59-A6C34878D82A}">
                    <a16:rowId xmlns:a16="http://schemas.microsoft.com/office/drawing/2014/main" val="3005479761"/>
                  </a:ext>
                </a:extLst>
              </a:tr>
            </a:tbl>
          </a:graphicData>
        </a:graphic>
      </p:graphicFrame>
    </p:spTree>
    <p:extLst>
      <p:ext uri="{BB962C8B-B14F-4D97-AF65-F5344CB8AC3E}">
        <p14:creationId xmlns:p14="http://schemas.microsoft.com/office/powerpoint/2010/main" val="102305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5" name="Google Shape;465;p32"/>
          <p:cNvGrpSpPr/>
          <p:nvPr/>
        </p:nvGrpSpPr>
        <p:grpSpPr>
          <a:xfrm>
            <a:off x="299286" y="189025"/>
            <a:ext cx="133205" cy="119344"/>
            <a:chOff x="222150" y="185025"/>
            <a:chExt cx="170100" cy="152400"/>
          </a:xfrm>
        </p:grpSpPr>
        <p:cxnSp>
          <p:nvCxnSpPr>
            <p:cNvPr id="466" name="Google Shape;466;p32"/>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67" name="Google Shape;467;p32"/>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468" name="Google Shape;468;p32"/>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469" name="Google Shape;469;p32"/>
          <p:cNvGrpSpPr/>
          <p:nvPr/>
        </p:nvGrpSpPr>
        <p:grpSpPr>
          <a:xfrm>
            <a:off x="286625" y="3999999"/>
            <a:ext cx="145867" cy="958251"/>
            <a:chOff x="286625" y="3923799"/>
            <a:chExt cx="145867" cy="958251"/>
          </a:xfrm>
        </p:grpSpPr>
        <p:sp>
          <p:nvSpPr>
            <p:cNvPr id="470" name="Google Shape;470;p32"/>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1" name="Google Shape;471;p32"/>
            <p:cNvGrpSpPr/>
            <p:nvPr/>
          </p:nvGrpSpPr>
          <p:grpSpPr>
            <a:xfrm>
              <a:off x="298112" y="4342643"/>
              <a:ext cx="110182" cy="126862"/>
              <a:chOff x="281100" y="2027800"/>
              <a:chExt cx="140700" cy="162000"/>
            </a:xfrm>
          </p:grpSpPr>
          <p:sp>
            <p:nvSpPr>
              <p:cNvPr id="472" name="Google Shape;472;p32"/>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73" name="Google Shape;473;p32"/>
              <p:cNvGrpSpPr/>
              <p:nvPr/>
            </p:nvGrpSpPr>
            <p:grpSpPr>
              <a:xfrm>
                <a:off x="308875" y="2088450"/>
                <a:ext cx="85200" cy="40700"/>
                <a:chOff x="308875" y="2087000"/>
                <a:chExt cx="85200" cy="40700"/>
              </a:xfrm>
            </p:grpSpPr>
            <p:cxnSp>
              <p:nvCxnSpPr>
                <p:cNvPr id="474" name="Google Shape;474;p32"/>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475" name="Google Shape;475;p32"/>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76" name="Google Shape;476;p32"/>
            <p:cNvGrpSpPr/>
            <p:nvPr/>
          </p:nvGrpSpPr>
          <p:grpSpPr>
            <a:xfrm>
              <a:off x="286625" y="3923799"/>
              <a:ext cx="133200" cy="133200"/>
              <a:chOff x="286625" y="3648899"/>
              <a:chExt cx="133200" cy="133200"/>
            </a:xfrm>
          </p:grpSpPr>
          <p:sp>
            <p:nvSpPr>
              <p:cNvPr id="477" name="Google Shape;477;p32"/>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32"/>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0" name="Google Shape;480;p32"/>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/RECURSOS INTERESANTES</a:t>
            </a:r>
            <a:endParaRPr dirty="0"/>
          </a:p>
        </p:txBody>
      </p:sp>
      <p:sp>
        <p:nvSpPr>
          <p:cNvPr id="481" name="Google Shape;481;p32"/>
          <p:cNvSpPr txBox="1">
            <a:spLocks noGrp="1"/>
          </p:cNvSpPr>
          <p:nvPr>
            <p:ph type="body" idx="1"/>
          </p:nvPr>
        </p:nvSpPr>
        <p:spPr>
          <a:xfrm>
            <a:off x="720000" y="1188900"/>
            <a:ext cx="7772836" cy="33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1600" dirty="0"/>
              <a:t>Podéis</a:t>
            </a:r>
            <a:r>
              <a:rPr lang="en" sz="1600" dirty="0"/>
              <a:t> consultar los siguientes recursos: </a:t>
            </a:r>
            <a:endParaRPr sz="1600" dirty="0"/>
          </a:p>
          <a:p>
            <a:pPr marL="365760" lvl="0" indent="-154939" algn="l" rtl="0">
              <a:spcBef>
                <a:spcPts val="1000"/>
              </a:spcBef>
              <a:spcAft>
                <a:spcPts val="0"/>
              </a:spcAft>
              <a:buSzPts val="1000"/>
              <a:buAutoNum type="arabicPeriod"/>
            </a:pPr>
            <a:r>
              <a:rPr lang="es-ES" sz="1600" i="1" dirty="0">
                <a:solidFill>
                  <a:srgbClr val="00B0F0"/>
                </a:solidFill>
                <a:hlinkClick r:id="rId3">
                  <a:extLst>
                    <a:ext uri="{A12FA001-AC4F-418D-AE19-62706E023703}">
                      <ahyp:hlinkClr xmlns:ahyp="http://schemas.microsoft.com/office/drawing/2018/hyperlinkcolor" val="tx"/>
                    </a:ext>
                  </a:extLst>
                </a:hlinkClick>
              </a:rPr>
              <a:t>Regular expressions for translators</a:t>
            </a:r>
            <a:r>
              <a:rPr lang="es-ES" sz="1600" dirty="0"/>
              <a:t>. Varias entradas del blog de Nora Díaz.</a:t>
            </a:r>
          </a:p>
          <a:p>
            <a:pPr marL="365760" lvl="0" indent="-154939" algn="l" rtl="0">
              <a:spcBef>
                <a:spcPts val="1000"/>
              </a:spcBef>
              <a:spcAft>
                <a:spcPts val="0"/>
              </a:spcAft>
              <a:buSzPts val="1000"/>
              <a:buAutoNum type="arabicPeriod"/>
            </a:pPr>
            <a:r>
              <a:rPr lang="en-US" sz="1600" i="1" dirty="0"/>
              <a:t>Practical Usage of Regular Expressions. An introduction to regexes for translators</a:t>
            </a:r>
            <a:r>
              <a:rPr lang="en-US" sz="1600" dirty="0"/>
              <a:t>. Anthony Rudd.</a:t>
            </a:r>
          </a:p>
          <a:p>
            <a:pPr marL="365760" lvl="0" indent="-154939" algn="l" rtl="0">
              <a:spcBef>
                <a:spcPts val="1000"/>
              </a:spcBef>
              <a:spcAft>
                <a:spcPts val="0"/>
              </a:spcAft>
              <a:buSzPts val="1000"/>
              <a:buAutoNum type="arabicPeriod"/>
            </a:pPr>
            <a:r>
              <a:rPr lang="en" sz="1600" dirty="0">
                <a:solidFill>
                  <a:srgbClr val="00B0F0"/>
                </a:solidFill>
                <a:hlinkClick r:id="rId4">
                  <a:extLst>
                    <a:ext uri="{A12FA001-AC4F-418D-AE19-62706E023703}">
                      <ahyp:hlinkClr xmlns:ahyp="http://schemas.microsoft.com/office/drawing/2018/hyperlinkcolor" val="tx"/>
                    </a:ext>
                  </a:extLst>
                </a:hlinkClick>
              </a:rPr>
              <a:t>Listado de expresiones regulares</a:t>
            </a:r>
            <a:r>
              <a:rPr lang="en" sz="1600" dirty="0">
                <a:solidFill>
                  <a:srgbClr val="00B0F0"/>
                </a:solidFill>
              </a:rPr>
              <a:t>.</a:t>
            </a:r>
          </a:p>
          <a:p>
            <a:pPr marL="365760" lvl="0" indent="-154939" algn="l" rtl="0">
              <a:spcBef>
                <a:spcPts val="1000"/>
              </a:spcBef>
              <a:spcAft>
                <a:spcPts val="0"/>
              </a:spcAft>
              <a:buSzPts val="1000"/>
              <a:buAutoNum type="arabicPeriod"/>
            </a:pPr>
            <a:r>
              <a:rPr lang="es-ES" sz="1600" dirty="0">
                <a:solidFill>
                  <a:srgbClr val="00B0F0"/>
                </a:solidFill>
                <a:hlinkClick r:id="rId5">
                  <a:extLst>
                    <a:ext uri="{A12FA001-AC4F-418D-AE19-62706E023703}">
                      <ahyp:hlinkClr xmlns:ahyp="http://schemas.microsoft.com/office/drawing/2018/hyperlinkcolor" val="tx"/>
                    </a:ext>
                  </a:extLst>
                </a:hlinkClick>
              </a:rPr>
              <a:t>Regex Hero</a:t>
            </a:r>
            <a:r>
              <a:rPr lang="es-ES" sz="1600" dirty="0">
                <a:solidFill>
                  <a:srgbClr val="00B0F0"/>
                </a:solidFill>
              </a:rPr>
              <a:t>.</a:t>
            </a:r>
            <a:r>
              <a:rPr lang="es-ES" sz="1600" dirty="0"/>
              <a:t> Un programa muy útil para probar nuestras expresiones regulares.</a:t>
            </a:r>
            <a:endParaRPr sz="1600" dirty="0"/>
          </a:p>
          <a:p>
            <a:pPr marL="365760" lvl="0" indent="-154939" algn="l" rtl="0">
              <a:spcBef>
                <a:spcPts val="0"/>
              </a:spcBef>
              <a:spcAft>
                <a:spcPts val="0"/>
              </a:spcAft>
              <a:buSzPts val="1000"/>
              <a:buAutoNum type="arabicPeriod"/>
            </a:pPr>
            <a:r>
              <a:rPr lang="es-ES" sz="1600" dirty="0">
                <a:solidFill>
                  <a:srgbClr val="00B0F0"/>
                </a:solidFill>
                <a:hlinkClick r:id="rId6">
                  <a:extLst>
                    <a:ext uri="{A12FA001-AC4F-418D-AE19-62706E023703}">
                      <ahyp:hlinkClr xmlns:ahyp="http://schemas.microsoft.com/office/drawing/2018/hyperlinkcolor" val="tx"/>
                    </a:ext>
                  </a:extLst>
                </a:hlinkClick>
              </a:rPr>
              <a:t>Regex Tester</a:t>
            </a:r>
            <a:r>
              <a:rPr lang="es-ES" sz="1600" dirty="0">
                <a:solidFill>
                  <a:srgbClr val="00B0F0"/>
                </a:solidFill>
              </a:rPr>
              <a:t>.</a:t>
            </a:r>
            <a:r>
              <a:rPr lang="es-ES" sz="1600" dirty="0"/>
              <a:t> Un sitio web donde podemos probar nuestras expresiones regulares.</a:t>
            </a:r>
          </a:p>
          <a:p>
            <a:pPr marL="365760" lvl="0" indent="-154939" algn="l" rtl="0">
              <a:spcBef>
                <a:spcPts val="0"/>
              </a:spcBef>
              <a:spcAft>
                <a:spcPts val="0"/>
              </a:spcAft>
              <a:buSzPts val="1000"/>
              <a:buAutoNum type="arabicPeriod"/>
            </a:pPr>
            <a:r>
              <a:rPr lang="es-ES" sz="1600" dirty="0">
                <a:solidFill>
                  <a:srgbClr val="00B0F0"/>
                </a:solidFill>
                <a:hlinkClick r:id="rId7">
                  <a:extLst>
                    <a:ext uri="{A12FA001-AC4F-418D-AE19-62706E023703}">
                      <ahyp:hlinkClr xmlns:ahyp="http://schemas.microsoft.com/office/drawing/2018/hyperlinkcolor" val="tx"/>
                    </a:ext>
                  </a:extLst>
                </a:hlinkClick>
              </a:rPr>
              <a:t>Regexr</a:t>
            </a:r>
            <a:r>
              <a:rPr lang="es-ES" sz="1600" dirty="0">
                <a:solidFill>
                  <a:srgbClr val="00B0F0"/>
                </a:solidFill>
              </a:rPr>
              <a:t>.</a:t>
            </a:r>
            <a:r>
              <a:rPr lang="es-ES" sz="1600" dirty="0"/>
              <a:t> Otro sitio web donde podemos probar nuestras </a:t>
            </a:r>
            <a:r>
              <a:rPr lang="es-ES" sz="1600" b="1" dirty="0"/>
              <a:t>regex.</a:t>
            </a:r>
            <a:endParaRPr lang="en-US" sz="1600" b="1" dirty="0"/>
          </a:p>
        </p:txBody>
      </p:sp>
      <p:sp>
        <p:nvSpPr>
          <p:cNvPr id="482" name="Google Shape;482;p32">
            <a:hlinkClick r:id="rId8"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2">
            <a:hlinkClick r:id="rId8"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2">
            <a:hlinkClick r:id="rId9"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2">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86" name="Google Shape;486;p32"/>
          <p:cNvGrpSpPr/>
          <p:nvPr/>
        </p:nvGrpSpPr>
        <p:grpSpPr>
          <a:xfrm>
            <a:off x="7819199" y="752550"/>
            <a:ext cx="604800" cy="147600"/>
            <a:chOff x="7688649" y="828750"/>
            <a:chExt cx="604800" cy="147600"/>
          </a:xfrm>
        </p:grpSpPr>
        <p:sp>
          <p:nvSpPr>
            <p:cNvPr id="487" name="Google Shape;487;p32"/>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2"/>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2"/>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264412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grpSp>
        <p:nvGrpSpPr>
          <p:cNvPr id="3549" name="Google Shape;3549;p90"/>
          <p:cNvGrpSpPr/>
          <p:nvPr/>
        </p:nvGrpSpPr>
        <p:grpSpPr>
          <a:xfrm>
            <a:off x="299286" y="189025"/>
            <a:ext cx="133205" cy="119344"/>
            <a:chOff x="222150" y="185025"/>
            <a:chExt cx="170100" cy="152400"/>
          </a:xfrm>
        </p:grpSpPr>
        <p:cxnSp>
          <p:nvCxnSpPr>
            <p:cNvPr id="3550" name="Google Shape;3550;p90"/>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51" name="Google Shape;3551;p90"/>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3552" name="Google Shape;3552;p90"/>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3553" name="Google Shape;3553;p90"/>
          <p:cNvGrpSpPr/>
          <p:nvPr/>
        </p:nvGrpSpPr>
        <p:grpSpPr>
          <a:xfrm>
            <a:off x="286625" y="3999999"/>
            <a:ext cx="145867" cy="958251"/>
            <a:chOff x="286625" y="3923799"/>
            <a:chExt cx="145867" cy="958251"/>
          </a:xfrm>
        </p:grpSpPr>
        <p:sp>
          <p:nvSpPr>
            <p:cNvPr id="3554" name="Google Shape;3554;p90"/>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55" name="Google Shape;3555;p90"/>
            <p:cNvGrpSpPr/>
            <p:nvPr/>
          </p:nvGrpSpPr>
          <p:grpSpPr>
            <a:xfrm>
              <a:off x="298112" y="4342643"/>
              <a:ext cx="110182" cy="126862"/>
              <a:chOff x="281100" y="2027800"/>
              <a:chExt cx="140700" cy="162000"/>
            </a:xfrm>
          </p:grpSpPr>
          <p:sp>
            <p:nvSpPr>
              <p:cNvPr id="3556" name="Google Shape;3556;p90"/>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557" name="Google Shape;3557;p90"/>
              <p:cNvGrpSpPr/>
              <p:nvPr/>
            </p:nvGrpSpPr>
            <p:grpSpPr>
              <a:xfrm>
                <a:off x="308875" y="2088450"/>
                <a:ext cx="85200" cy="40700"/>
                <a:chOff x="308875" y="2087000"/>
                <a:chExt cx="85200" cy="40700"/>
              </a:xfrm>
            </p:grpSpPr>
            <p:cxnSp>
              <p:nvCxnSpPr>
                <p:cNvPr id="3558" name="Google Shape;3558;p90"/>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3559" name="Google Shape;3559;p90"/>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3560" name="Google Shape;3560;p90"/>
            <p:cNvGrpSpPr/>
            <p:nvPr/>
          </p:nvGrpSpPr>
          <p:grpSpPr>
            <a:xfrm>
              <a:off x="286625" y="3923799"/>
              <a:ext cx="133200" cy="133200"/>
              <a:chOff x="286625" y="3648899"/>
              <a:chExt cx="133200" cy="133200"/>
            </a:xfrm>
          </p:grpSpPr>
          <p:sp>
            <p:nvSpPr>
              <p:cNvPr id="3561" name="Google Shape;3561;p90"/>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2" name="Google Shape;3562;p90"/>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563" name="Google Shape;3563;p90">
            <a:hlinkClick r:id="rId3"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4" name="Google Shape;3564;p90"/>
          <p:cNvSpPr txBox="1">
            <a:spLocks noGrp="1"/>
          </p:cNvSpPr>
          <p:nvPr>
            <p:ph type="ctrTitle"/>
          </p:nvPr>
        </p:nvSpPr>
        <p:spPr>
          <a:xfrm>
            <a:off x="948599" y="947473"/>
            <a:ext cx="4562285" cy="85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t>
            </a:r>
            <a:r>
              <a:rPr lang="en" sz="3200" dirty="0"/>
              <a:t>ESTO ES TODO POR HOY</a:t>
            </a:r>
            <a:endParaRPr sz="3200" dirty="0"/>
          </a:p>
        </p:txBody>
      </p:sp>
      <p:sp>
        <p:nvSpPr>
          <p:cNvPr id="3565" name="Google Shape;3565;p90"/>
          <p:cNvSpPr txBox="1">
            <a:spLocks noGrp="1"/>
          </p:cNvSpPr>
          <p:nvPr>
            <p:ph type="subTitle" idx="1"/>
          </p:nvPr>
        </p:nvSpPr>
        <p:spPr>
          <a:xfrm>
            <a:off x="948600" y="1806966"/>
            <a:ext cx="4293900" cy="45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1100"/>
              <a:buFont typeface="Arial"/>
              <a:buNone/>
            </a:pPr>
            <a:r>
              <a:rPr lang="en" dirty="0"/>
              <a:t>/¿ALGUNA PREGUNTA?</a:t>
            </a:r>
            <a:endParaRPr dirty="0"/>
          </a:p>
        </p:txBody>
      </p:sp>
      <p:sp>
        <p:nvSpPr>
          <p:cNvPr id="3567" name="Google Shape;3567;p90"/>
          <p:cNvSpPr txBox="1">
            <a:spLocks noGrp="1"/>
          </p:cNvSpPr>
          <p:nvPr>
            <p:ph type="subTitle" idx="2"/>
          </p:nvPr>
        </p:nvSpPr>
        <p:spPr>
          <a:xfrm>
            <a:off x="1203850" y="4000000"/>
            <a:ext cx="3813300" cy="2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a:t>Please keep this slide for attribution</a:t>
            </a:r>
            <a:endParaRPr sz="1200" dirty="0"/>
          </a:p>
        </p:txBody>
      </p:sp>
      <p:sp>
        <p:nvSpPr>
          <p:cNvPr id="3586" name="Google Shape;3586;p90"/>
          <p:cNvSpPr/>
          <p:nvPr/>
        </p:nvSpPr>
        <p:spPr>
          <a:xfrm>
            <a:off x="1047946" y="4062975"/>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grpSp>
        <p:nvGrpSpPr>
          <p:cNvPr id="3587" name="Google Shape;3587;p90"/>
          <p:cNvGrpSpPr/>
          <p:nvPr/>
        </p:nvGrpSpPr>
        <p:grpSpPr>
          <a:xfrm>
            <a:off x="4940950" y="1023666"/>
            <a:ext cx="3234210" cy="2296772"/>
            <a:chOff x="4940950" y="1023666"/>
            <a:chExt cx="3234210" cy="2296772"/>
          </a:xfrm>
        </p:grpSpPr>
        <p:grpSp>
          <p:nvGrpSpPr>
            <p:cNvPr id="3588" name="Google Shape;3588;p90"/>
            <p:cNvGrpSpPr/>
            <p:nvPr/>
          </p:nvGrpSpPr>
          <p:grpSpPr>
            <a:xfrm>
              <a:off x="5636554" y="1406013"/>
              <a:ext cx="2224161" cy="1914425"/>
              <a:chOff x="5830225" y="1638050"/>
              <a:chExt cx="2593773" cy="2232566"/>
            </a:xfrm>
          </p:grpSpPr>
          <p:sp>
            <p:nvSpPr>
              <p:cNvPr id="3589" name="Google Shape;3589;p90"/>
              <p:cNvSpPr/>
              <p:nvPr/>
            </p:nvSpPr>
            <p:spPr>
              <a:xfrm>
                <a:off x="5830225" y="1638050"/>
                <a:ext cx="2593773" cy="1503400"/>
              </a:xfrm>
              <a:custGeom>
                <a:avLst/>
                <a:gdLst/>
                <a:ahLst/>
                <a:cxnLst/>
                <a:rect l="l" t="t" r="r" b="b"/>
                <a:pathLst>
                  <a:path w="89564" h="51913" extrusionOk="0">
                    <a:moveTo>
                      <a:pt x="2361" y="1"/>
                    </a:moveTo>
                    <a:cubicBezTo>
                      <a:pt x="1057" y="1"/>
                      <a:pt x="0" y="1059"/>
                      <a:pt x="0" y="2357"/>
                    </a:cubicBezTo>
                    <a:lnTo>
                      <a:pt x="0" y="51913"/>
                    </a:lnTo>
                    <a:lnTo>
                      <a:pt x="89564" y="51913"/>
                    </a:lnTo>
                    <a:lnTo>
                      <a:pt x="89564" y="2357"/>
                    </a:lnTo>
                    <a:cubicBezTo>
                      <a:pt x="89564" y="1059"/>
                      <a:pt x="88507" y="1"/>
                      <a:pt x="87208" y="1"/>
                    </a:cubicBez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0" name="Google Shape;3590;p90"/>
              <p:cNvSpPr/>
              <p:nvPr/>
            </p:nvSpPr>
            <p:spPr>
              <a:xfrm>
                <a:off x="5830225" y="3141424"/>
                <a:ext cx="2593773" cy="254790"/>
              </a:xfrm>
              <a:custGeom>
                <a:avLst/>
                <a:gdLst/>
                <a:ahLst/>
                <a:cxnLst/>
                <a:rect l="l" t="t" r="r" b="b"/>
                <a:pathLst>
                  <a:path w="89564" h="8798" extrusionOk="0">
                    <a:moveTo>
                      <a:pt x="0" y="1"/>
                    </a:moveTo>
                    <a:lnTo>
                      <a:pt x="0" y="6435"/>
                    </a:lnTo>
                    <a:cubicBezTo>
                      <a:pt x="0" y="7739"/>
                      <a:pt x="1057" y="8797"/>
                      <a:pt x="2361" y="8797"/>
                    </a:cubicBezTo>
                    <a:lnTo>
                      <a:pt x="87208" y="8797"/>
                    </a:lnTo>
                    <a:cubicBezTo>
                      <a:pt x="88507" y="8797"/>
                      <a:pt x="89564" y="7739"/>
                      <a:pt x="89564" y="6435"/>
                    </a:cubicBezTo>
                    <a:lnTo>
                      <a:pt x="89564" y="1"/>
                    </a:lnTo>
                    <a:close/>
                  </a:path>
                </a:pathLst>
              </a:custGeom>
              <a:gradFill>
                <a:gsLst>
                  <a:gs pos="0">
                    <a:srgbClr val="8D90E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1" name="Google Shape;3591;p90"/>
              <p:cNvSpPr/>
              <p:nvPr/>
            </p:nvSpPr>
            <p:spPr>
              <a:xfrm>
                <a:off x="5899411" y="1700198"/>
                <a:ext cx="2455374" cy="1366738"/>
              </a:xfrm>
              <a:custGeom>
                <a:avLst/>
                <a:gdLst/>
                <a:ahLst/>
                <a:cxnLst/>
                <a:rect l="l" t="t" r="r" b="b"/>
                <a:pathLst>
                  <a:path w="84785" h="47194" extrusionOk="0">
                    <a:moveTo>
                      <a:pt x="1" y="0"/>
                    </a:moveTo>
                    <a:lnTo>
                      <a:pt x="1" y="47193"/>
                    </a:lnTo>
                    <a:lnTo>
                      <a:pt x="84785" y="47193"/>
                    </a:lnTo>
                    <a:lnTo>
                      <a:pt x="84785" y="0"/>
                    </a:lnTo>
                    <a:close/>
                  </a:path>
                </a:pathLst>
              </a:custGeom>
              <a:gradFill>
                <a:gsLst>
                  <a:gs pos="0">
                    <a:srgbClr val="FFFFFF"/>
                  </a:gs>
                  <a:gs pos="100000">
                    <a:srgbClr val="C5C7F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2" name="Google Shape;3592;p90"/>
              <p:cNvSpPr/>
              <p:nvPr/>
            </p:nvSpPr>
            <p:spPr>
              <a:xfrm>
                <a:off x="6878530" y="3396186"/>
                <a:ext cx="497156" cy="462839"/>
              </a:xfrm>
              <a:custGeom>
                <a:avLst/>
                <a:gdLst/>
                <a:ahLst/>
                <a:cxnLst/>
                <a:rect l="l" t="t" r="r" b="b"/>
                <a:pathLst>
                  <a:path w="17167" h="15982" extrusionOk="0">
                    <a:moveTo>
                      <a:pt x="1" y="0"/>
                    </a:moveTo>
                    <a:lnTo>
                      <a:pt x="1" y="15982"/>
                    </a:lnTo>
                    <a:lnTo>
                      <a:pt x="17167" y="15982"/>
                    </a:lnTo>
                    <a:lnTo>
                      <a:pt x="17167" y="0"/>
                    </a:lnTo>
                    <a:close/>
                  </a:path>
                </a:pathLst>
              </a:custGeom>
              <a:gradFill>
                <a:gsLst>
                  <a:gs pos="0">
                    <a:srgbClr val="8D90E1"/>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3" name="Google Shape;3593;p90"/>
              <p:cNvSpPr/>
              <p:nvPr/>
            </p:nvSpPr>
            <p:spPr>
              <a:xfrm>
                <a:off x="6738767" y="3827176"/>
                <a:ext cx="776707" cy="43440"/>
              </a:xfrm>
              <a:custGeom>
                <a:avLst/>
                <a:gdLst/>
                <a:ahLst/>
                <a:cxnLst/>
                <a:rect l="l" t="t" r="r" b="b"/>
                <a:pathLst>
                  <a:path w="26820" h="1500" extrusionOk="0">
                    <a:moveTo>
                      <a:pt x="938" y="1"/>
                    </a:moveTo>
                    <a:cubicBezTo>
                      <a:pt x="423" y="1"/>
                      <a:pt x="0" y="418"/>
                      <a:pt x="0" y="938"/>
                    </a:cubicBezTo>
                    <a:lnTo>
                      <a:pt x="0" y="1500"/>
                    </a:lnTo>
                    <a:lnTo>
                      <a:pt x="26819" y="1500"/>
                    </a:lnTo>
                    <a:lnTo>
                      <a:pt x="26819" y="938"/>
                    </a:lnTo>
                    <a:cubicBezTo>
                      <a:pt x="26819" y="418"/>
                      <a:pt x="26397" y="1"/>
                      <a:pt x="25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4" name="Google Shape;3594;p90"/>
              <p:cNvSpPr/>
              <p:nvPr/>
            </p:nvSpPr>
            <p:spPr>
              <a:xfrm>
                <a:off x="6878530" y="3384595"/>
                <a:ext cx="497156" cy="147638"/>
              </a:xfrm>
              <a:custGeom>
                <a:avLst/>
                <a:gdLst/>
                <a:ahLst/>
                <a:cxnLst/>
                <a:rect l="l" t="t" r="r" b="b"/>
                <a:pathLst>
                  <a:path w="17167" h="5098" extrusionOk="0">
                    <a:moveTo>
                      <a:pt x="1" y="0"/>
                    </a:moveTo>
                    <a:lnTo>
                      <a:pt x="1" y="1156"/>
                    </a:lnTo>
                    <a:lnTo>
                      <a:pt x="17167" y="5097"/>
                    </a:lnTo>
                    <a:lnTo>
                      <a:pt x="171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5" name="Google Shape;3595;p90"/>
              <p:cNvSpPr/>
              <p:nvPr/>
            </p:nvSpPr>
            <p:spPr>
              <a:xfrm>
                <a:off x="6007752" y="1813287"/>
                <a:ext cx="790000" cy="555800"/>
              </a:xfrm>
              <a:custGeom>
                <a:avLst/>
                <a:gdLst/>
                <a:ahLst/>
                <a:cxnLst/>
                <a:rect l="l" t="t" r="r" b="b"/>
                <a:pathLst>
                  <a:path w="27279" h="19192" extrusionOk="0">
                    <a:moveTo>
                      <a:pt x="2746" y="0"/>
                    </a:moveTo>
                    <a:cubicBezTo>
                      <a:pt x="1231" y="0"/>
                      <a:pt x="1" y="1230"/>
                      <a:pt x="1" y="2740"/>
                    </a:cubicBezTo>
                    <a:lnTo>
                      <a:pt x="1" y="16451"/>
                    </a:lnTo>
                    <a:cubicBezTo>
                      <a:pt x="1" y="17967"/>
                      <a:pt x="1231" y="19191"/>
                      <a:pt x="2746" y="19191"/>
                    </a:cubicBezTo>
                    <a:lnTo>
                      <a:pt x="24538" y="19191"/>
                    </a:lnTo>
                    <a:cubicBezTo>
                      <a:pt x="26054" y="19191"/>
                      <a:pt x="27278" y="17967"/>
                      <a:pt x="27278" y="16451"/>
                    </a:cubicBezTo>
                    <a:lnTo>
                      <a:pt x="27278" y="2740"/>
                    </a:lnTo>
                    <a:cubicBezTo>
                      <a:pt x="27278" y="1230"/>
                      <a:pt x="26054" y="0"/>
                      <a:pt x="24538"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6" name="Google Shape;3596;p90"/>
              <p:cNvSpPr/>
              <p:nvPr/>
            </p:nvSpPr>
            <p:spPr>
              <a:xfrm>
                <a:off x="6007752" y="2430831"/>
                <a:ext cx="1641713" cy="555916"/>
              </a:xfrm>
              <a:custGeom>
                <a:avLst/>
                <a:gdLst/>
                <a:ahLst/>
                <a:cxnLst/>
                <a:rect l="l" t="t" r="r" b="b"/>
                <a:pathLst>
                  <a:path w="56689" h="19196" extrusionOk="0">
                    <a:moveTo>
                      <a:pt x="2746" y="0"/>
                    </a:moveTo>
                    <a:cubicBezTo>
                      <a:pt x="1231" y="0"/>
                      <a:pt x="1" y="1230"/>
                      <a:pt x="1" y="2746"/>
                    </a:cubicBezTo>
                    <a:lnTo>
                      <a:pt x="1" y="16450"/>
                    </a:lnTo>
                    <a:cubicBezTo>
                      <a:pt x="1" y="17965"/>
                      <a:pt x="1231" y="19195"/>
                      <a:pt x="2746" y="19195"/>
                    </a:cubicBezTo>
                    <a:lnTo>
                      <a:pt x="53949" y="19195"/>
                    </a:lnTo>
                    <a:cubicBezTo>
                      <a:pt x="55459" y="19195"/>
                      <a:pt x="56689" y="17965"/>
                      <a:pt x="56689" y="16450"/>
                    </a:cubicBezTo>
                    <a:lnTo>
                      <a:pt x="56689" y="2746"/>
                    </a:lnTo>
                    <a:cubicBezTo>
                      <a:pt x="56689" y="1230"/>
                      <a:pt x="55459" y="0"/>
                      <a:pt x="53949"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7" name="Google Shape;3597;p90"/>
              <p:cNvSpPr/>
              <p:nvPr/>
            </p:nvSpPr>
            <p:spPr>
              <a:xfrm>
                <a:off x="6859503" y="1813287"/>
                <a:ext cx="789971" cy="555800"/>
              </a:xfrm>
              <a:custGeom>
                <a:avLst/>
                <a:gdLst/>
                <a:ahLst/>
                <a:cxnLst/>
                <a:rect l="l" t="t" r="r" b="b"/>
                <a:pathLst>
                  <a:path w="27278" h="19192" extrusionOk="0">
                    <a:moveTo>
                      <a:pt x="2740" y="0"/>
                    </a:moveTo>
                    <a:cubicBezTo>
                      <a:pt x="1225" y="0"/>
                      <a:pt x="0" y="1230"/>
                      <a:pt x="0" y="2740"/>
                    </a:cubicBezTo>
                    <a:lnTo>
                      <a:pt x="0" y="16451"/>
                    </a:lnTo>
                    <a:cubicBezTo>
                      <a:pt x="0" y="17967"/>
                      <a:pt x="1225" y="19191"/>
                      <a:pt x="2740" y="19191"/>
                    </a:cubicBezTo>
                    <a:lnTo>
                      <a:pt x="24538" y="19191"/>
                    </a:lnTo>
                    <a:cubicBezTo>
                      <a:pt x="26048" y="19191"/>
                      <a:pt x="27278" y="17967"/>
                      <a:pt x="27278" y="16451"/>
                    </a:cubicBezTo>
                    <a:lnTo>
                      <a:pt x="27278" y="2740"/>
                    </a:lnTo>
                    <a:cubicBezTo>
                      <a:pt x="27278" y="1230"/>
                      <a:pt x="26048" y="0"/>
                      <a:pt x="24538"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8" name="Google Shape;3598;p90"/>
              <p:cNvSpPr/>
              <p:nvPr/>
            </p:nvSpPr>
            <p:spPr>
              <a:xfrm>
                <a:off x="7728138" y="1813287"/>
                <a:ext cx="559247" cy="258120"/>
              </a:xfrm>
              <a:custGeom>
                <a:avLst/>
                <a:gdLst/>
                <a:ahLst/>
                <a:cxnLst/>
                <a:rect l="l" t="t" r="r" b="b"/>
                <a:pathLst>
                  <a:path w="19311" h="8913" extrusionOk="0">
                    <a:moveTo>
                      <a:pt x="2746" y="0"/>
                    </a:moveTo>
                    <a:cubicBezTo>
                      <a:pt x="1230" y="0"/>
                      <a:pt x="1" y="1230"/>
                      <a:pt x="1" y="2740"/>
                    </a:cubicBezTo>
                    <a:lnTo>
                      <a:pt x="1" y="6167"/>
                    </a:lnTo>
                    <a:cubicBezTo>
                      <a:pt x="1" y="7682"/>
                      <a:pt x="1230" y="8912"/>
                      <a:pt x="2746" y="8912"/>
                    </a:cubicBezTo>
                    <a:lnTo>
                      <a:pt x="16571" y="8912"/>
                    </a:lnTo>
                    <a:cubicBezTo>
                      <a:pt x="18081" y="8912"/>
                      <a:pt x="19311" y="7682"/>
                      <a:pt x="19311" y="6167"/>
                    </a:cubicBezTo>
                    <a:lnTo>
                      <a:pt x="19311" y="2740"/>
                    </a:lnTo>
                    <a:cubicBezTo>
                      <a:pt x="19311" y="1230"/>
                      <a:pt x="18081" y="0"/>
                      <a:pt x="16571" y="0"/>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9" name="Google Shape;3599;p90"/>
              <p:cNvSpPr/>
              <p:nvPr/>
            </p:nvSpPr>
            <p:spPr>
              <a:xfrm>
                <a:off x="7728138" y="2131674"/>
                <a:ext cx="559247" cy="855073"/>
              </a:xfrm>
              <a:custGeom>
                <a:avLst/>
                <a:gdLst/>
                <a:ahLst/>
                <a:cxnLst/>
                <a:rect l="l" t="t" r="r" b="b"/>
                <a:pathLst>
                  <a:path w="19311" h="29526" extrusionOk="0">
                    <a:moveTo>
                      <a:pt x="2746" y="1"/>
                    </a:moveTo>
                    <a:cubicBezTo>
                      <a:pt x="1230" y="1"/>
                      <a:pt x="1" y="1231"/>
                      <a:pt x="1" y="2741"/>
                    </a:cubicBezTo>
                    <a:lnTo>
                      <a:pt x="1" y="26780"/>
                    </a:lnTo>
                    <a:cubicBezTo>
                      <a:pt x="1" y="28295"/>
                      <a:pt x="1230" y="29525"/>
                      <a:pt x="2746" y="29525"/>
                    </a:cubicBezTo>
                    <a:lnTo>
                      <a:pt x="16571" y="29525"/>
                    </a:lnTo>
                    <a:cubicBezTo>
                      <a:pt x="18081" y="29525"/>
                      <a:pt x="19311" y="28295"/>
                      <a:pt x="19311" y="26780"/>
                    </a:cubicBezTo>
                    <a:lnTo>
                      <a:pt x="19311" y="2741"/>
                    </a:lnTo>
                    <a:cubicBezTo>
                      <a:pt x="19311" y="1231"/>
                      <a:pt x="18081" y="1"/>
                      <a:pt x="16571" y="1"/>
                    </a:cubicBezTo>
                    <a:close/>
                  </a:path>
                </a:pathLst>
              </a:custGeom>
              <a:gradFill>
                <a:gsLst>
                  <a:gs pos="0">
                    <a:srgbClr val="80DFFF"/>
                  </a:gs>
                  <a:gs pos="100000">
                    <a:srgbClr val="318FFA">
                      <a:alpha val="71764"/>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00" name="Google Shape;3600;p90"/>
            <p:cNvGrpSpPr/>
            <p:nvPr/>
          </p:nvGrpSpPr>
          <p:grpSpPr>
            <a:xfrm>
              <a:off x="7379767" y="1023666"/>
              <a:ext cx="795392" cy="626115"/>
              <a:chOff x="7542675" y="1392460"/>
              <a:chExt cx="879178" cy="692069"/>
            </a:xfrm>
          </p:grpSpPr>
          <p:sp>
            <p:nvSpPr>
              <p:cNvPr id="3601" name="Google Shape;3601;p90"/>
              <p:cNvSpPr/>
              <p:nvPr/>
            </p:nvSpPr>
            <p:spPr>
              <a:xfrm>
                <a:off x="7542675" y="1392460"/>
                <a:ext cx="879178" cy="692069"/>
              </a:xfrm>
              <a:custGeom>
                <a:avLst/>
                <a:gdLst/>
                <a:ahLst/>
                <a:cxnLst/>
                <a:rect l="l" t="t" r="r" b="b"/>
                <a:pathLst>
                  <a:path w="29245" h="23021" extrusionOk="0">
                    <a:moveTo>
                      <a:pt x="2248" y="1"/>
                    </a:moveTo>
                    <a:cubicBezTo>
                      <a:pt x="1007" y="1"/>
                      <a:pt x="0" y="1007"/>
                      <a:pt x="0" y="2248"/>
                    </a:cubicBezTo>
                    <a:lnTo>
                      <a:pt x="0" y="19573"/>
                    </a:lnTo>
                    <a:lnTo>
                      <a:pt x="0" y="22542"/>
                    </a:lnTo>
                    <a:cubicBezTo>
                      <a:pt x="0" y="22835"/>
                      <a:pt x="238" y="23021"/>
                      <a:pt x="482" y="23021"/>
                    </a:cubicBezTo>
                    <a:cubicBezTo>
                      <a:pt x="618" y="23021"/>
                      <a:pt x="757" y="22963"/>
                      <a:pt x="858" y="22833"/>
                    </a:cubicBezTo>
                    <a:lnTo>
                      <a:pt x="3364" y="19573"/>
                    </a:lnTo>
                    <a:lnTo>
                      <a:pt x="26996" y="19573"/>
                    </a:lnTo>
                    <a:cubicBezTo>
                      <a:pt x="28237" y="19573"/>
                      <a:pt x="29245" y="18567"/>
                      <a:pt x="29245" y="17326"/>
                    </a:cubicBezTo>
                    <a:lnTo>
                      <a:pt x="29245" y="2248"/>
                    </a:lnTo>
                    <a:cubicBezTo>
                      <a:pt x="29245" y="1007"/>
                      <a:pt x="28237" y="1"/>
                      <a:pt x="26996" y="1"/>
                    </a:cubicBezTo>
                    <a:close/>
                  </a:path>
                </a:pathLst>
              </a:custGeom>
              <a:gradFill>
                <a:gsLst>
                  <a:gs pos="0">
                    <a:srgbClr val="E57C85"/>
                  </a:gs>
                  <a:gs pos="100000">
                    <a:schemeClr val="accent6"/>
                  </a:gs>
                </a:gsLst>
                <a:lin ang="5400012"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02" name="Google Shape;3602;p90"/>
              <p:cNvGrpSpPr/>
              <p:nvPr/>
            </p:nvGrpSpPr>
            <p:grpSpPr>
              <a:xfrm>
                <a:off x="7603656" y="1520706"/>
                <a:ext cx="657046" cy="305943"/>
                <a:chOff x="7603656" y="1520706"/>
                <a:chExt cx="657046" cy="305943"/>
              </a:xfrm>
            </p:grpSpPr>
            <p:sp>
              <p:nvSpPr>
                <p:cNvPr id="3603" name="Google Shape;3603;p90"/>
                <p:cNvSpPr/>
                <p:nvPr/>
              </p:nvSpPr>
              <p:spPr>
                <a:xfrm>
                  <a:off x="7603656" y="1520706"/>
                  <a:ext cx="296446" cy="38931"/>
                </a:xfrm>
                <a:custGeom>
                  <a:avLst/>
                  <a:gdLst/>
                  <a:ahLst/>
                  <a:cxnLst/>
                  <a:rect l="l" t="t" r="r" b="b"/>
                  <a:pathLst>
                    <a:path w="9861" h="1295" extrusionOk="0">
                      <a:moveTo>
                        <a:pt x="647" y="1"/>
                      </a:moveTo>
                      <a:cubicBezTo>
                        <a:pt x="286" y="1"/>
                        <a:pt x="0" y="288"/>
                        <a:pt x="0" y="648"/>
                      </a:cubicBezTo>
                      <a:cubicBezTo>
                        <a:pt x="0" y="1002"/>
                        <a:pt x="286" y="1294"/>
                        <a:pt x="647" y="1294"/>
                      </a:cubicBezTo>
                      <a:lnTo>
                        <a:pt x="9215" y="1294"/>
                      </a:lnTo>
                      <a:cubicBezTo>
                        <a:pt x="9570" y="1294"/>
                        <a:pt x="9861" y="1002"/>
                        <a:pt x="9861" y="648"/>
                      </a:cubicBezTo>
                      <a:cubicBezTo>
                        <a:pt x="9861" y="288"/>
                        <a:pt x="9570" y="1"/>
                        <a:pt x="9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4" name="Google Shape;3604;p90"/>
                <p:cNvSpPr/>
                <p:nvPr/>
              </p:nvSpPr>
              <p:spPr>
                <a:xfrm>
                  <a:off x="7603656" y="1611163"/>
                  <a:ext cx="657046" cy="38931"/>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5" name="Google Shape;3605;p90"/>
                <p:cNvSpPr/>
                <p:nvPr/>
              </p:nvSpPr>
              <p:spPr>
                <a:xfrm>
                  <a:off x="7603656" y="1699576"/>
                  <a:ext cx="657046" cy="38871"/>
                </a:xfrm>
                <a:custGeom>
                  <a:avLst/>
                  <a:gdLst/>
                  <a:ahLst/>
                  <a:cxnLst/>
                  <a:rect l="l" t="t" r="r" b="b"/>
                  <a:pathLst>
                    <a:path w="21856" h="1293" extrusionOk="0">
                      <a:moveTo>
                        <a:pt x="647" y="0"/>
                      </a:moveTo>
                      <a:cubicBezTo>
                        <a:pt x="286" y="0"/>
                        <a:pt x="0" y="291"/>
                        <a:pt x="0" y="646"/>
                      </a:cubicBezTo>
                      <a:cubicBezTo>
                        <a:pt x="0" y="1007"/>
                        <a:pt x="286" y="1292"/>
                        <a:pt x="647" y="1292"/>
                      </a:cubicBezTo>
                      <a:lnTo>
                        <a:pt x="21209" y="1292"/>
                      </a:lnTo>
                      <a:cubicBezTo>
                        <a:pt x="21570" y="1292"/>
                        <a:pt x="21855" y="1007"/>
                        <a:pt x="21855" y="646"/>
                      </a:cubicBezTo>
                      <a:cubicBezTo>
                        <a:pt x="21855" y="291"/>
                        <a:pt x="21570" y="0"/>
                        <a:pt x="21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6" name="Google Shape;3606;p90"/>
                <p:cNvSpPr/>
                <p:nvPr/>
              </p:nvSpPr>
              <p:spPr>
                <a:xfrm>
                  <a:off x="7603656" y="1787748"/>
                  <a:ext cx="549212" cy="38901"/>
                </a:xfrm>
                <a:custGeom>
                  <a:avLst/>
                  <a:gdLst/>
                  <a:ahLst/>
                  <a:cxnLst/>
                  <a:rect l="l" t="t" r="r" b="b"/>
                  <a:pathLst>
                    <a:path w="18269" h="1294" extrusionOk="0">
                      <a:moveTo>
                        <a:pt x="647" y="1"/>
                      </a:moveTo>
                      <a:cubicBezTo>
                        <a:pt x="286" y="1"/>
                        <a:pt x="0" y="293"/>
                        <a:pt x="0" y="647"/>
                      </a:cubicBezTo>
                      <a:cubicBezTo>
                        <a:pt x="0" y="1007"/>
                        <a:pt x="286" y="1294"/>
                        <a:pt x="647" y="1294"/>
                      </a:cubicBezTo>
                      <a:lnTo>
                        <a:pt x="17623" y="1294"/>
                      </a:lnTo>
                      <a:cubicBezTo>
                        <a:pt x="17978" y="1294"/>
                        <a:pt x="18269" y="1007"/>
                        <a:pt x="18269" y="647"/>
                      </a:cubicBezTo>
                      <a:cubicBezTo>
                        <a:pt x="18269" y="293"/>
                        <a:pt x="17978" y="1"/>
                        <a:pt x="176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07" name="Google Shape;3607;p90"/>
            <p:cNvGrpSpPr/>
            <p:nvPr/>
          </p:nvGrpSpPr>
          <p:grpSpPr>
            <a:xfrm>
              <a:off x="4940950" y="2809425"/>
              <a:ext cx="1355700" cy="262500"/>
              <a:chOff x="1884725" y="2724775"/>
              <a:chExt cx="1355700" cy="262500"/>
            </a:xfrm>
          </p:grpSpPr>
          <p:sp>
            <p:nvSpPr>
              <p:cNvPr id="3608" name="Google Shape;3608;p90"/>
              <p:cNvSpPr/>
              <p:nvPr/>
            </p:nvSpPr>
            <p:spPr>
              <a:xfrm>
                <a:off x="1884725" y="2724775"/>
                <a:ext cx="1355700" cy="262500"/>
              </a:xfrm>
              <a:prstGeom prst="roundRect">
                <a:avLst>
                  <a:gd name="adj" fmla="val 23686"/>
                </a:avLst>
              </a:prstGeom>
              <a:gradFill>
                <a:gsLst>
                  <a:gs pos="0">
                    <a:schemeClr val="lt1"/>
                  </a:gs>
                  <a:gs pos="100000">
                    <a:schemeClr val="dk2"/>
                  </a:gs>
                </a:gsLst>
                <a:lin ang="2698631" scaled="0"/>
              </a:gra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9" name="Google Shape;3609;p90"/>
              <p:cNvSpPr/>
              <p:nvPr/>
            </p:nvSpPr>
            <p:spPr>
              <a:xfrm>
                <a:off x="2176700" y="2836550"/>
                <a:ext cx="964615" cy="38924"/>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solidFill>
                <a:srgbClr val="292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0" name="Google Shape;3610;p90"/>
              <p:cNvSpPr/>
              <p:nvPr/>
            </p:nvSpPr>
            <p:spPr>
              <a:xfrm>
                <a:off x="2176700" y="2831500"/>
                <a:ext cx="463839" cy="49025"/>
              </a:xfrm>
              <a:custGeom>
                <a:avLst/>
                <a:gdLst/>
                <a:ahLst/>
                <a:cxnLst/>
                <a:rect l="l" t="t" r="r" b="b"/>
                <a:pathLst>
                  <a:path w="21856" h="1295" extrusionOk="0">
                    <a:moveTo>
                      <a:pt x="647" y="1"/>
                    </a:moveTo>
                    <a:cubicBezTo>
                      <a:pt x="286" y="1"/>
                      <a:pt x="0" y="286"/>
                      <a:pt x="0" y="648"/>
                    </a:cubicBezTo>
                    <a:cubicBezTo>
                      <a:pt x="0" y="1002"/>
                      <a:pt x="286" y="1294"/>
                      <a:pt x="647" y="1294"/>
                    </a:cubicBezTo>
                    <a:lnTo>
                      <a:pt x="21209" y="1294"/>
                    </a:lnTo>
                    <a:cubicBezTo>
                      <a:pt x="21570" y="1294"/>
                      <a:pt x="21855" y="1002"/>
                      <a:pt x="21855" y="648"/>
                    </a:cubicBezTo>
                    <a:cubicBezTo>
                      <a:pt x="21855" y="286"/>
                      <a:pt x="21570" y="1"/>
                      <a:pt x="21209" y="1"/>
                    </a:cubicBezTo>
                    <a:close/>
                  </a:path>
                </a:pathLst>
              </a:custGeom>
              <a:gradFill>
                <a:gsLst>
                  <a:gs pos="0">
                    <a:srgbClr val="E9A984"/>
                  </a:gs>
                  <a:gs pos="100000">
                    <a:srgbClr val="E57C8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1" name="Google Shape;3611;p90"/>
              <p:cNvSpPr/>
              <p:nvPr/>
            </p:nvSpPr>
            <p:spPr>
              <a:xfrm>
                <a:off x="1983825" y="2792040"/>
                <a:ext cx="133214" cy="127937"/>
              </a:xfrm>
              <a:custGeom>
                <a:avLst/>
                <a:gdLst/>
                <a:ahLst/>
                <a:cxnLst/>
                <a:rect l="l" t="t" r="r" b="b"/>
                <a:pathLst>
                  <a:path w="9517" h="9140" extrusionOk="0">
                    <a:moveTo>
                      <a:pt x="2167" y="1"/>
                    </a:moveTo>
                    <a:lnTo>
                      <a:pt x="2167" y="4844"/>
                    </a:lnTo>
                    <a:lnTo>
                      <a:pt x="0" y="4844"/>
                    </a:lnTo>
                    <a:lnTo>
                      <a:pt x="2167" y="6803"/>
                    </a:lnTo>
                    <a:lnTo>
                      <a:pt x="4761" y="9139"/>
                    </a:lnTo>
                    <a:lnTo>
                      <a:pt x="9517" y="4844"/>
                    </a:lnTo>
                    <a:lnTo>
                      <a:pt x="7348" y="4844"/>
                    </a:lnTo>
                    <a:lnTo>
                      <a:pt x="7348" y="1"/>
                    </a:lnTo>
                    <a:close/>
                  </a:path>
                </a:pathLst>
              </a:custGeom>
              <a:gradFill>
                <a:gsLst>
                  <a:gs pos="0">
                    <a:srgbClr val="E9A984"/>
                  </a:gs>
                  <a:gs pos="100000">
                    <a:srgbClr val="E57C85"/>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12" name="Google Shape;3612;p90"/>
            <p:cNvGrpSpPr/>
            <p:nvPr/>
          </p:nvGrpSpPr>
          <p:grpSpPr>
            <a:xfrm>
              <a:off x="7343900" y="2825875"/>
              <a:ext cx="381600" cy="356700"/>
              <a:chOff x="1062200" y="3366813"/>
              <a:chExt cx="381600" cy="356700"/>
            </a:xfrm>
          </p:grpSpPr>
          <p:sp>
            <p:nvSpPr>
              <p:cNvPr id="3613" name="Google Shape;3613;p90"/>
              <p:cNvSpPr/>
              <p:nvPr/>
            </p:nvSpPr>
            <p:spPr>
              <a:xfrm>
                <a:off x="1062200" y="3366813"/>
                <a:ext cx="381600" cy="356700"/>
              </a:xfrm>
              <a:prstGeom prst="roundRect">
                <a:avLst>
                  <a:gd name="adj" fmla="val 18293"/>
                </a:avLst>
              </a:prstGeom>
              <a:gradFill>
                <a:gsLst>
                  <a:gs pos="0">
                    <a:srgbClr val="E9A984"/>
                  </a:gs>
                  <a:gs pos="100000">
                    <a:srgbClr val="E57C85"/>
                  </a:gs>
                </a:gsLst>
                <a:lin ang="2698631"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14" name="Google Shape;3614;p90"/>
              <p:cNvGrpSpPr/>
              <p:nvPr/>
            </p:nvGrpSpPr>
            <p:grpSpPr>
              <a:xfrm>
                <a:off x="1138484" y="3433275"/>
                <a:ext cx="229200" cy="229200"/>
                <a:chOff x="955447" y="3891500"/>
                <a:chExt cx="229200" cy="229200"/>
              </a:xfrm>
            </p:grpSpPr>
            <p:sp>
              <p:nvSpPr>
                <p:cNvPr id="3615" name="Google Shape;3615;p90"/>
                <p:cNvSpPr/>
                <p:nvPr/>
              </p:nvSpPr>
              <p:spPr>
                <a:xfrm>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6" name="Google Shape;3616;p90"/>
                <p:cNvSpPr/>
                <p:nvPr/>
              </p:nvSpPr>
              <p:spPr>
                <a:xfrm rot="5400000">
                  <a:off x="955447" y="3985700"/>
                  <a:ext cx="229200" cy="40800"/>
                </a:xfrm>
                <a:prstGeom prst="roundRect">
                  <a:avLst>
                    <a:gd name="adj" fmla="val 50000"/>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617" name="Google Shape;3617;p90"/>
            <p:cNvGrpSpPr/>
            <p:nvPr/>
          </p:nvGrpSpPr>
          <p:grpSpPr>
            <a:xfrm>
              <a:off x="6106102" y="1883169"/>
              <a:ext cx="767672" cy="251306"/>
              <a:chOff x="6394925" y="2541508"/>
              <a:chExt cx="736800" cy="241200"/>
            </a:xfrm>
          </p:grpSpPr>
          <p:sp>
            <p:nvSpPr>
              <p:cNvPr id="3618" name="Google Shape;3618;p90"/>
              <p:cNvSpPr/>
              <p:nvPr/>
            </p:nvSpPr>
            <p:spPr>
              <a:xfrm rot="-5400000">
                <a:off x="6642725" y="2293708"/>
                <a:ext cx="241200" cy="736800"/>
              </a:xfrm>
              <a:prstGeom prst="roundRect">
                <a:avLst>
                  <a:gd name="adj" fmla="val 7267"/>
                </a:avLst>
              </a:prstGeom>
              <a:gradFill>
                <a:gsLst>
                  <a:gs pos="0">
                    <a:srgbClr val="FFFFFF"/>
                  </a:gs>
                  <a:gs pos="100000">
                    <a:srgbClr val="C5C7F4"/>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9" name="Google Shape;3619;p90"/>
              <p:cNvSpPr/>
              <p:nvPr/>
            </p:nvSpPr>
            <p:spPr>
              <a:xfrm rot="-5400000">
                <a:off x="6465199" y="2584700"/>
                <a:ext cx="152700" cy="154800"/>
              </a:xfrm>
              <a:prstGeom prst="roundRect">
                <a:avLst>
                  <a:gd name="adj" fmla="val 7267"/>
                </a:avLst>
              </a:prstGeom>
              <a:gradFill>
                <a:gsLst>
                  <a:gs pos="0">
                    <a:schemeClr val="lt2"/>
                  </a:gs>
                  <a:gs pos="100000">
                    <a:srgbClr val="E57C85"/>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0" name="Google Shape;3620;p90"/>
              <p:cNvSpPr/>
              <p:nvPr/>
            </p:nvSpPr>
            <p:spPr>
              <a:xfrm rot="-5400000">
                <a:off x="6686966" y="2584700"/>
                <a:ext cx="152700" cy="154800"/>
              </a:xfrm>
              <a:prstGeom prst="roundRect">
                <a:avLst>
                  <a:gd name="adj" fmla="val 7267"/>
                </a:avLst>
              </a:prstGeom>
              <a:gradFill>
                <a:gsLst>
                  <a:gs pos="0">
                    <a:srgbClr val="E57C85"/>
                  </a:gs>
                  <a:gs pos="100000">
                    <a:schemeClr val="accent6"/>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1" name="Google Shape;3621;p90"/>
              <p:cNvSpPr/>
              <p:nvPr/>
            </p:nvSpPr>
            <p:spPr>
              <a:xfrm rot="-5400000">
                <a:off x="6908732" y="2584700"/>
                <a:ext cx="152700" cy="154800"/>
              </a:xfrm>
              <a:prstGeom prst="roundRect">
                <a:avLst>
                  <a:gd name="adj" fmla="val 7267"/>
                </a:avLst>
              </a:prstGeom>
              <a:gradFill>
                <a:gsLst>
                  <a:gs pos="0">
                    <a:srgbClr val="80DFFF"/>
                  </a:gs>
                  <a:gs pos="100000">
                    <a:srgbClr val="318FFA">
                      <a:alpha val="71764"/>
                    </a:srgbClr>
                  </a:gs>
                </a:gsLst>
                <a:lin ang="2698631"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22" name="Google Shape;3622;p90"/>
            <p:cNvGrpSpPr/>
            <p:nvPr/>
          </p:nvGrpSpPr>
          <p:grpSpPr>
            <a:xfrm>
              <a:off x="5636550" y="1023675"/>
              <a:ext cx="1558800" cy="263700"/>
              <a:chOff x="2282900" y="800475"/>
              <a:chExt cx="1558800" cy="263700"/>
            </a:xfrm>
          </p:grpSpPr>
          <p:sp>
            <p:nvSpPr>
              <p:cNvPr id="3623" name="Google Shape;3623;p90"/>
              <p:cNvSpPr/>
              <p:nvPr/>
            </p:nvSpPr>
            <p:spPr>
              <a:xfrm>
                <a:off x="2282900" y="800475"/>
                <a:ext cx="1558800" cy="263700"/>
              </a:xfrm>
              <a:prstGeom prst="roundRect">
                <a:avLst>
                  <a:gd name="adj" fmla="val 28586"/>
                </a:avLst>
              </a:pr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4" name="Google Shape;3624;p90"/>
              <p:cNvSpPr/>
              <p:nvPr/>
            </p:nvSpPr>
            <p:spPr>
              <a:xfrm>
                <a:off x="2375150" y="844350"/>
                <a:ext cx="177653" cy="175796"/>
              </a:xfrm>
              <a:custGeom>
                <a:avLst/>
                <a:gdLst/>
                <a:ahLst/>
                <a:cxnLst/>
                <a:rect l="l" t="t" r="r" b="b"/>
                <a:pathLst>
                  <a:path w="8321" h="8234" extrusionOk="0">
                    <a:moveTo>
                      <a:pt x="3359" y="1750"/>
                    </a:moveTo>
                    <a:cubicBezTo>
                      <a:pt x="3774" y="1750"/>
                      <a:pt x="4188" y="1908"/>
                      <a:pt x="4501" y="2220"/>
                    </a:cubicBezTo>
                    <a:cubicBezTo>
                      <a:pt x="4808" y="2527"/>
                      <a:pt x="4976" y="2931"/>
                      <a:pt x="4976" y="3360"/>
                    </a:cubicBezTo>
                    <a:cubicBezTo>
                      <a:pt x="4976" y="3795"/>
                      <a:pt x="4808" y="4199"/>
                      <a:pt x="4501" y="4500"/>
                    </a:cubicBezTo>
                    <a:cubicBezTo>
                      <a:pt x="4188" y="4815"/>
                      <a:pt x="3775" y="4973"/>
                      <a:pt x="3362" y="4973"/>
                    </a:cubicBezTo>
                    <a:cubicBezTo>
                      <a:pt x="2948" y="4973"/>
                      <a:pt x="2534" y="4815"/>
                      <a:pt x="2219" y="4500"/>
                    </a:cubicBezTo>
                    <a:cubicBezTo>
                      <a:pt x="1917" y="4199"/>
                      <a:pt x="1749" y="3795"/>
                      <a:pt x="1749" y="3360"/>
                    </a:cubicBezTo>
                    <a:cubicBezTo>
                      <a:pt x="1749" y="2931"/>
                      <a:pt x="1917" y="2527"/>
                      <a:pt x="2219" y="2220"/>
                    </a:cubicBezTo>
                    <a:cubicBezTo>
                      <a:pt x="2537" y="1908"/>
                      <a:pt x="2946" y="1750"/>
                      <a:pt x="3359" y="1750"/>
                    </a:cubicBezTo>
                    <a:close/>
                    <a:moveTo>
                      <a:pt x="3362" y="1"/>
                    </a:moveTo>
                    <a:cubicBezTo>
                      <a:pt x="2501" y="1"/>
                      <a:pt x="1639" y="328"/>
                      <a:pt x="982" y="983"/>
                    </a:cubicBezTo>
                    <a:cubicBezTo>
                      <a:pt x="347" y="1621"/>
                      <a:pt x="0" y="2466"/>
                      <a:pt x="0" y="3360"/>
                    </a:cubicBezTo>
                    <a:cubicBezTo>
                      <a:pt x="0" y="4260"/>
                      <a:pt x="347" y="5104"/>
                      <a:pt x="982" y="5739"/>
                    </a:cubicBezTo>
                    <a:cubicBezTo>
                      <a:pt x="1641" y="6398"/>
                      <a:pt x="2500" y="6726"/>
                      <a:pt x="3359" y="6726"/>
                    </a:cubicBezTo>
                    <a:cubicBezTo>
                      <a:pt x="3937" y="6726"/>
                      <a:pt x="4510" y="6561"/>
                      <a:pt x="5027" y="6265"/>
                    </a:cubicBezTo>
                    <a:lnTo>
                      <a:pt x="6741" y="7979"/>
                    </a:lnTo>
                    <a:cubicBezTo>
                      <a:pt x="6914" y="8152"/>
                      <a:pt x="7139" y="8234"/>
                      <a:pt x="7359" y="8234"/>
                    </a:cubicBezTo>
                    <a:cubicBezTo>
                      <a:pt x="7584" y="8234"/>
                      <a:pt x="7808" y="8152"/>
                      <a:pt x="7978" y="7979"/>
                    </a:cubicBezTo>
                    <a:cubicBezTo>
                      <a:pt x="8320" y="7635"/>
                      <a:pt x="8320" y="7083"/>
                      <a:pt x="7978" y="6740"/>
                    </a:cubicBezTo>
                    <a:lnTo>
                      <a:pt x="6264" y="5033"/>
                    </a:lnTo>
                    <a:cubicBezTo>
                      <a:pt x="6556" y="4526"/>
                      <a:pt x="6725" y="3959"/>
                      <a:pt x="6725" y="3360"/>
                    </a:cubicBezTo>
                    <a:cubicBezTo>
                      <a:pt x="6725" y="2466"/>
                      <a:pt x="6377" y="1621"/>
                      <a:pt x="5738" y="983"/>
                    </a:cubicBezTo>
                    <a:cubicBezTo>
                      <a:pt x="5083" y="328"/>
                      <a:pt x="4223" y="1"/>
                      <a:pt x="3362" y="1"/>
                    </a:cubicBezTo>
                    <a:close/>
                  </a:path>
                </a:pathLst>
              </a:custGeom>
              <a:gradFill>
                <a:gsLst>
                  <a:gs pos="0">
                    <a:srgbClr val="E57C8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5" name="Google Shape;3625;p90"/>
              <p:cNvSpPr/>
              <p:nvPr/>
            </p:nvSpPr>
            <p:spPr>
              <a:xfrm>
                <a:off x="2629264" y="865783"/>
                <a:ext cx="1145400" cy="132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626" name="Google Shape;3626;p90">
            <a:hlinkClick r:id="rId3"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7" name="Google Shape;3627;p90">
            <a:hlinkClick r:id="rId4"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8" name="Google Shape;3628;p90">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29" name="Google Shape;3629;p90"/>
          <p:cNvGrpSpPr/>
          <p:nvPr/>
        </p:nvGrpSpPr>
        <p:grpSpPr>
          <a:xfrm>
            <a:off x="5017161" y="2231002"/>
            <a:ext cx="440861" cy="441047"/>
            <a:chOff x="948586" y="2887902"/>
            <a:chExt cx="440861" cy="441047"/>
          </a:xfrm>
        </p:grpSpPr>
        <p:sp>
          <p:nvSpPr>
            <p:cNvPr id="3630" name="Google Shape;3630;p90"/>
            <p:cNvSpPr/>
            <p:nvPr/>
          </p:nvSpPr>
          <p:spPr>
            <a:xfrm>
              <a:off x="948586" y="2887902"/>
              <a:ext cx="440861" cy="441047"/>
            </a:xfrm>
            <a:custGeom>
              <a:avLst/>
              <a:gdLst/>
              <a:ahLst/>
              <a:cxnLst/>
              <a:rect l="l" t="t" r="r" b="b"/>
              <a:pathLst>
                <a:path w="14203" h="14209" extrusionOk="0">
                  <a:moveTo>
                    <a:pt x="7104" y="0"/>
                  </a:moveTo>
                  <a:cubicBezTo>
                    <a:pt x="3186" y="0"/>
                    <a:pt x="0" y="3181"/>
                    <a:pt x="0" y="7099"/>
                  </a:cubicBezTo>
                  <a:cubicBezTo>
                    <a:pt x="0" y="9129"/>
                    <a:pt x="847" y="10953"/>
                    <a:pt x="2209" y="12247"/>
                  </a:cubicBezTo>
                  <a:cubicBezTo>
                    <a:pt x="3484" y="13466"/>
                    <a:pt x="5211" y="14208"/>
                    <a:pt x="7104" y="14208"/>
                  </a:cubicBezTo>
                  <a:cubicBezTo>
                    <a:pt x="8998" y="14208"/>
                    <a:pt x="10725" y="13466"/>
                    <a:pt x="12000" y="12247"/>
                  </a:cubicBezTo>
                  <a:cubicBezTo>
                    <a:pt x="13357" y="10948"/>
                    <a:pt x="14202" y="9129"/>
                    <a:pt x="14202" y="7099"/>
                  </a:cubicBezTo>
                  <a:cubicBezTo>
                    <a:pt x="14202" y="3181"/>
                    <a:pt x="11029" y="0"/>
                    <a:pt x="7104" y="0"/>
                  </a:cubicBezTo>
                  <a:close/>
                </a:path>
              </a:pathLst>
            </a:custGeom>
            <a:gradFill>
              <a:gsLst>
                <a:gs pos="0">
                  <a:srgbClr val="E57C85"/>
                </a:gs>
                <a:gs pos="100000">
                  <a:schemeClr val="accent6"/>
                </a:gs>
              </a:gsLst>
              <a:lin ang="5400700" scaled="0"/>
            </a:gradFill>
            <a:ln>
              <a:noFill/>
            </a:ln>
            <a:effectLst>
              <a:outerShdw blurRad="57150" dist="19050" dir="54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1" name="Google Shape;3631;p90"/>
            <p:cNvSpPr/>
            <p:nvPr/>
          </p:nvSpPr>
          <p:spPr>
            <a:xfrm>
              <a:off x="1037200" y="2982875"/>
              <a:ext cx="263625" cy="251100"/>
            </a:xfrm>
            <a:custGeom>
              <a:avLst/>
              <a:gdLst/>
              <a:ahLst/>
              <a:cxnLst/>
              <a:rect l="l" t="t" r="r" b="b"/>
              <a:pathLst>
                <a:path w="10545" h="10044" extrusionOk="0">
                  <a:moveTo>
                    <a:pt x="6464" y="1218"/>
                  </a:moveTo>
                  <a:lnTo>
                    <a:pt x="6464" y="1897"/>
                  </a:lnTo>
                  <a:lnTo>
                    <a:pt x="4082" y="1897"/>
                  </a:lnTo>
                  <a:lnTo>
                    <a:pt x="4082" y="1218"/>
                  </a:lnTo>
                  <a:close/>
                  <a:moveTo>
                    <a:pt x="1861" y="3953"/>
                  </a:moveTo>
                  <a:lnTo>
                    <a:pt x="1861" y="5651"/>
                  </a:lnTo>
                  <a:lnTo>
                    <a:pt x="3560" y="5651"/>
                  </a:lnTo>
                  <a:lnTo>
                    <a:pt x="3560" y="3953"/>
                  </a:lnTo>
                  <a:close/>
                  <a:moveTo>
                    <a:pt x="4424" y="3953"/>
                  </a:moveTo>
                  <a:lnTo>
                    <a:pt x="4424" y="5651"/>
                  </a:lnTo>
                  <a:lnTo>
                    <a:pt x="6121" y="5651"/>
                  </a:lnTo>
                  <a:lnTo>
                    <a:pt x="6121" y="3953"/>
                  </a:lnTo>
                  <a:close/>
                  <a:moveTo>
                    <a:pt x="6985" y="3953"/>
                  </a:moveTo>
                  <a:lnTo>
                    <a:pt x="6985" y="5651"/>
                  </a:lnTo>
                  <a:lnTo>
                    <a:pt x="8684" y="5651"/>
                  </a:lnTo>
                  <a:lnTo>
                    <a:pt x="8684" y="3953"/>
                  </a:lnTo>
                  <a:close/>
                  <a:moveTo>
                    <a:pt x="1861" y="6484"/>
                  </a:moveTo>
                  <a:lnTo>
                    <a:pt x="1861" y="8178"/>
                  </a:lnTo>
                  <a:lnTo>
                    <a:pt x="3560" y="8178"/>
                  </a:lnTo>
                  <a:lnTo>
                    <a:pt x="3560" y="6484"/>
                  </a:lnTo>
                  <a:close/>
                  <a:moveTo>
                    <a:pt x="4424" y="6484"/>
                  </a:moveTo>
                  <a:lnTo>
                    <a:pt x="4424" y="8178"/>
                  </a:lnTo>
                  <a:lnTo>
                    <a:pt x="6121" y="8178"/>
                  </a:lnTo>
                  <a:lnTo>
                    <a:pt x="6121" y="6484"/>
                  </a:lnTo>
                  <a:close/>
                  <a:moveTo>
                    <a:pt x="6985" y="6484"/>
                  </a:moveTo>
                  <a:lnTo>
                    <a:pt x="6985" y="8178"/>
                  </a:lnTo>
                  <a:lnTo>
                    <a:pt x="8684" y="8178"/>
                  </a:lnTo>
                  <a:lnTo>
                    <a:pt x="8684" y="6484"/>
                  </a:lnTo>
                  <a:close/>
                  <a:moveTo>
                    <a:pt x="9527" y="3109"/>
                  </a:moveTo>
                  <a:lnTo>
                    <a:pt x="9527" y="9026"/>
                  </a:lnTo>
                  <a:lnTo>
                    <a:pt x="1018" y="9026"/>
                  </a:lnTo>
                  <a:lnTo>
                    <a:pt x="1018" y="3109"/>
                  </a:lnTo>
                  <a:close/>
                  <a:moveTo>
                    <a:pt x="506" y="0"/>
                  </a:moveTo>
                  <a:cubicBezTo>
                    <a:pt x="230" y="0"/>
                    <a:pt x="1" y="231"/>
                    <a:pt x="1" y="507"/>
                  </a:cubicBezTo>
                  <a:lnTo>
                    <a:pt x="1" y="9533"/>
                  </a:lnTo>
                  <a:cubicBezTo>
                    <a:pt x="1" y="9819"/>
                    <a:pt x="230" y="10043"/>
                    <a:pt x="506" y="10043"/>
                  </a:cubicBezTo>
                  <a:lnTo>
                    <a:pt x="10034" y="10043"/>
                  </a:lnTo>
                  <a:cubicBezTo>
                    <a:pt x="10320" y="10043"/>
                    <a:pt x="10545" y="9819"/>
                    <a:pt x="10545" y="9533"/>
                  </a:cubicBezTo>
                  <a:lnTo>
                    <a:pt x="10545" y="507"/>
                  </a:lnTo>
                  <a:cubicBezTo>
                    <a:pt x="10545" y="231"/>
                    <a:pt x="10320" y="0"/>
                    <a:pt x="10034" y="0"/>
                  </a:cubicBez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32" name="Google Shape;3632;p90"/>
          <p:cNvSpPr txBox="1"/>
          <p:nvPr/>
        </p:nvSpPr>
        <p:spPr>
          <a:xfrm>
            <a:off x="796200" y="109800"/>
            <a:ext cx="1066200" cy="277800"/>
          </a:xfrm>
          <a:prstGeom prst="rect">
            <a:avLst/>
          </a:prstGeom>
          <a:noFill/>
          <a:ln>
            <a:noFill/>
          </a:ln>
        </p:spPr>
        <p:txBody>
          <a:bodyPr spcFirstLastPara="1" wrap="square" lIns="0" tIns="91425" rIns="91425" bIns="91425" anchor="ctr" anchorCtr="0">
            <a:noAutofit/>
          </a:bodyPr>
          <a:lstStyle/>
          <a:p>
            <a:pPr marL="0" lvl="0" indent="0" algn="l" rtl="0">
              <a:spcBef>
                <a:spcPts val="0"/>
              </a:spcBef>
              <a:spcAft>
                <a:spcPts val="0"/>
              </a:spcAft>
              <a:buNone/>
            </a:pPr>
            <a:r>
              <a:rPr lang="en" sz="1000">
                <a:solidFill>
                  <a:schemeClr val="dk2"/>
                </a:solidFill>
                <a:latin typeface="Oswald"/>
                <a:ea typeface="Oswald"/>
                <a:cs typeface="Oswald"/>
                <a:sym typeface="Oswald"/>
              </a:rPr>
              <a:t>YOUR LOGO HERE</a:t>
            </a:r>
            <a:endParaRPr sz="1000" dirty="0">
              <a:solidFill>
                <a:schemeClr val="dk2"/>
              </a:solidFill>
              <a:latin typeface="Oswald"/>
              <a:ea typeface="Oswald"/>
              <a:cs typeface="Oswald"/>
              <a:sym typeface="Oswald"/>
            </a:endParaRPr>
          </a:p>
        </p:txBody>
      </p:sp>
      <p:sp>
        <p:nvSpPr>
          <p:cNvPr id="3633" name="Google Shape;3633;p90">
            <a:hlinkClick r:id="rId5" action="ppaction://hlinksldjump"/>
          </p:cNvPr>
          <p:cNvSpPr txBox="1"/>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3" name="Subtítulo 2">
            <a:extLst>
              <a:ext uri="{FF2B5EF4-FFF2-40B4-BE49-F238E27FC236}">
                <a16:creationId xmlns:a16="http://schemas.microsoft.com/office/drawing/2014/main" id="{4FEF3C0C-5267-AA18-3637-B9D61018BCCE}"/>
              </a:ext>
            </a:extLst>
          </p:cNvPr>
          <p:cNvSpPr>
            <a:spLocks noGrp="1"/>
          </p:cNvSpPr>
          <p:nvPr>
            <p:ph type="subTitle" idx="2"/>
          </p:nvPr>
        </p:nvSpPr>
        <p:spPr/>
        <p:txBody>
          <a:bodyPr/>
          <a:lstStyle/>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1056600" y="1598400"/>
            <a:ext cx="6355582" cy="2595600"/>
          </a:xfrm>
          <a:prstGeom prst="rect">
            <a:avLst/>
          </a:prstGeom>
        </p:spPr>
        <p:txBody>
          <a:bodyPr spcFirstLastPara="1" wrap="square" lIns="91425" tIns="91425" rIns="91425" bIns="91425" anchor="ctr" anchorCtr="0">
            <a:noAutofit/>
          </a:bodyPr>
          <a:lstStyle/>
          <a:p>
            <a:pPr marL="241300" lvl="0" indent="-215900" algn="l" rtl="0">
              <a:spcBef>
                <a:spcPts val="0"/>
              </a:spcBef>
              <a:spcAft>
                <a:spcPts val="0"/>
              </a:spcAft>
              <a:buClr>
                <a:schemeClr val="dk2"/>
              </a:buClr>
              <a:buSzPts val="1400"/>
              <a:buFont typeface="Fira Code"/>
              <a:buChar char="●"/>
            </a:pPr>
            <a:r>
              <a:rPr lang="es-ES" dirty="0"/>
              <a:t>En</a:t>
            </a:r>
            <a:r>
              <a:rPr lang="en" dirty="0"/>
              <a:t> </a:t>
            </a:r>
            <a:r>
              <a:rPr lang="en" b="1" i="1" dirty="0"/>
              <a:t>regex</a:t>
            </a:r>
            <a:r>
              <a:rPr lang="en" dirty="0"/>
              <a:t>, la mayoría de los caracteres representan el propio carácter.</a:t>
            </a:r>
          </a:p>
          <a:p>
            <a:pPr marL="241300" lvl="0" indent="-215900" algn="l" rtl="0">
              <a:spcBef>
                <a:spcPts val="0"/>
              </a:spcBef>
              <a:spcAft>
                <a:spcPts val="0"/>
              </a:spcAft>
              <a:buClr>
                <a:schemeClr val="dk2"/>
              </a:buClr>
              <a:buSzPts val="1400"/>
              <a:buFont typeface="Fira Code"/>
              <a:buChar char="●"/>
            </a:pPr>
            <a:r>
              <a:rPr lang="en" dirty="0"/>
              <a:t>Sin embargo, algunos caracteres no representan ese carácter, sino que cuentan con una función especial. Son los llamados </a:t>
            </a:r>
            <a:r>
              <a:rPr lang="en" b="1" dirty="0"/>
              <a:t>metacaracteres </a:t>
            </a:r>
            <a:r>
              <a:rPr lang="en" dirty="0"/>
              <a:t>(o caracteres comodín).</a:t>
            </a:r>
          </a:p>
          <a:p>
            <a:pPr marL="241300" lvl="0" indent="-215900" algn="l" rtl="0">
              <a:spcBef>
                <a:spcPts val="0"/>
              </a:spcBef>
              <a:spcAft>
                <a:spcPts val="0"/>
              </a:spcAft>
              <a:buClr>
                <a:schemeClr val="dk2"/>
              </a:buClr>
              <a:buSzPts val="1400"/>
              <a:buFont typeface="Fira Code"/>
              <a:buChar char="●"/>
            </a:pPr>
            <a:r>
              <a:rPr lang="en" dirty="0"/>
              <a:t>Según el programa donde las utilicemos, se pueden distinguir o no las mayúsculas de las minúsculas. </a:t>
            </a:r>
          </a:p>
          <a:p>
            <a:pPr marL="241300" lvl="0" indent="-215900" algn="l" rtl="0">
              <a:spcBef>
                <a:spcPts val="0"/>
              </a:spcBef>
              <a:spcAft>
                <a:spcPts val="0"/>
              </a:spcAft>
              <a:buClr>
                <a:schemeClr val="dk2"/>
              </a:buClr>
              <a:buSzPts val="1400"/>
              <a:buFont typeface="Fira Code"/>
              <a:buChar char="●"/>
            </a:pPr>
            <a:r>
              <a:rPr lang="es-ES" dirty="0">
                <a:solidFill>
                  <a:schemeClr val="dk2"/>
                </a:solidFill>
              </a:rPr>
              <a:t>Cuanto más sencilla sea la regla, más resultados obtendremos (es decir, será menos precisa).</a:t>
            </a:r>
          </a:p>
          <a:p>
            <a:pPr marL="241300" lvl="0" indent="-215900" algn="l" rtl="0">
              <a:spcBef>
                <a:spcPts val="0"/>
              </a:spcBef>
              <a:spcAft>
                <a:spcPts val="0"/>
              </a:spcAft>
              <a:buClr>
                <a:schemeClr val="dk2"/>
              </a:buClr>
              <a:buSzPts val="1400"/>
              <a:buFont typeface="Fira Code"/>
              <a:buChar char="●"/>
            </a:pPr>
            <a:r>
              <a:rPr lang="es-ES" dirty="0">
                <a:solidFill>
                  <a:schemeClr val="dk2"/>
                </a:solidFill>
              </a:rPr>
              <a:t>En cambio, cuanto más compleja sea, el número de resultados será menor (la regla será más precisa).</a:t>
            </a:r>
            <a:endParaRPr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/CONCEPTOS BÁSICOS (I)</a:t>
            </a:r>
            <a:endParaRPr dirty="0"/>
          </a:p>
        </p:txBody>
      </p:sp>
      <p:sp>
        <p:nvSpPr>
          <p:cNvPr id="1412" name="Google Shape;1412;p67">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26597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1056600" y="1598400"/>
            <a:ext cx="6536506" cy="25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s-ES" dirty="0">
                <a:solidFill>
                  <a:schemeClr val="dk2"/>
                </a:solidFill>
              </a:rPr>
              <a:t>Cuando</a:t>
            </a:r>
            <a:r>
              <a:rPr lang="en" dirty="0">
                <a:solidFill>
                  <a:schemeClr val="dk2"/>
                </a:solidFill>
              </a:rPr>
              <a:t> usamos las expresiones regulares, conviene tener en cuenta que:</a:t>
            </a:r>
            <a:br>
              <a:rPr lang="en" dirty="0">
                <a:solidFill>
                  <a:schemeClr val="dk2"/>
                </a:solidFill>
              </a:rPr>
            </a:b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n" dirty="0"/>
              <a:t>A veces hay más de una regla que sirve para obtener los mismos resultados.</a:t>
            </a: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n" dirty="0">
                <a:solidFill>
                  <a:schemeClr val="dk2"/>
                </a:solidFill>
              </a:rPr>
              <a:t>No todos los problemas se pueden solucionar con regex.</a:t>
            </a: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n" dirty="0"/>
              <a:t>Es mejor aprender las reglas más sencillas y después atrevernos a complicarlas poco a poco.</a:t>
            </a:r>
          </a:p>
          <a:p>
            <a:pPr marL="241300" lvl="0" indent="-215900" algn="l" rtl="0">
              <a:spcBef>
                <a:spcPts val="0"/>
              </a:spcBef>
              <a:spcAft>
                <a:spcPts val="0"/>
              </a:spcAft>
              <a:buClr>
                <a:schemeClr val="dk2"/>
              </a:buClr>
              <a:buSzPts val="1400"/>
              <a:buFont typeface="Fira Code"/>
              <a:buChar char="●"/>
            </a:pPr>
            <a:r>
              <a:rPr lang="es-ES" dirty="0">
                <a:solidFill>
                  <a:schemeClr val="dk2"/>
                </a:solidFill>
              </a:rPr>
              <a:t>Es recomendable no obsesionarse buscando una regla única y demasiado compleja para abarcar todos los casos; es mejor recurrir a varias reglas.</a:t>
            </a:r>
            <a:endParaRPr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/NOTAS IMPORTANTES (I)</a:t>
            </a:r>
            <a:endParaRPr dirty="0"/>
          </a:p>
        </p:txBody>
      </p:sp>
      <p:sp>
        <p:nvSpPr>
          <p:cNvPr id="1412" name="Google Shape;1412;p67">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09374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94" name="Google Shape;1394;p67"/>
          <p:cNvSpPr txBox="1">
            <a:spLocks noGrp="1"/>
          </p:cNvSpPr>
          <p:nvPr>
            <p:ph type="body" idx="1"/>
          </p:nvPr>
        </p:nvSpPr>
        <p:spPr>
          <a:xfrm>
            <a:off x="1056600" y="1598400"/>
            <a:ext cx="6812782" cy="259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s-ES" dirty="0">
                <a:solidFill>
                  <a:schemeClr val="dk2"/>
                </a:solidFill>
              </a:rPr>
              <a:t>Cuando</a:t>
            </a:r>
            <a:r>
              <a:rPr lang="en" dirty="0">
                <a:solidFill>
                  <a:schemeClr val="dk2"/>
                </a:solidFill>
              </a:rPr>
              <a:t> usamos las expresiones regulares, conviene tener en cuenta que:</a:t>
            </a:r>
            <a:br>
              <a:rPr lang="en" dirty="0">
                <a:solidFill>
                  <a:schemeClr val="dk2"/>
                </a:solidFill>
              </a:rPr>
            </a:b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s-ES" dirty="0"/>
              <a:t>Hay diferentes motores de </a:t>
            </a:r>
            <a:r>
              <a:rPr lang="es-ES" i="1" dirty="0"/>
              <a:t>regex</a:t>
            </a:r>
            <a:r>
              <a:rPr lang="es-ES" dirty="0"/>
              <a:t> que usan versiones de las expresiones regulares (</a:t>
            </a:r>
            <a:r>
              <a:rPr lang="es-ES" i="1" dirty="0"/>
              <a:t>flavours</a:t>
            </a:r>
            <a:r>
              <a:rPr lang="es-ES" dirty="0"/>
              <a:t>, en inglés) diferentes</a:t>
            </a:r>
            <a:r>
              <a:rPr lang="en" dirty="0"/>
              <a:t>. En este curso veremos la versión </a:t>
            </a:r>
            <a:r>
              <a:rPr lang="en" b="1" dirty="0"/>
              <a:t>.NET, </a:t>
            </a:r>
            <a:r>
              <a:rPr lang="en" dirty="0"/>
              <a:t>que es la utilizada por Trados Studio.</a:t>
            </a:r>
            <a:endParaRPr dirty="0">
              <a:solidFill>
                <a:schemeClr val="dk2"/>
              </a:solidFill>
            </a:endParaRPr>
          </a:p>
          <a:p>
            <a:pPr marL="241300" lvl="0" indent="-215900" algn="l" rtl="0">
              <a:spcBef>
                <a:spcPts val="0"/>
              </a:spcBef>
              <a:spcAft>
                <a:spcPts val="0"/>
              </a:spcAft>
              <a:buClr>
                <a:schemeClr val="dk2"/>
              </a:buClr>
              <a:buSzPts val="1400"/>
              <a:buFont typeface="Fira Code"/>
              <a:buChar char="●"/>
            </a:pPr>
            <a:r>
              <a:rPr lang="es-ES" dirty="0">
                <a:solidFill>
                  <a:schemeClr val="dk2"/>
                </a:solidFill>
              </a:rPr>
              <a:t>Estas versiones varían de un programa a otro, lo que provoca que una regla determinada no funcione o no dé los mismos resultados en un programa diferente de en el que fue creada.</a:t>
            </a:r>
            <a:endParaRPr lang="en" dirty="0"/>
          </a:p>
          <a:p>
            <a:pPr marL="241300" indent="-215900">
              <a:buSzPts val="1400"/>
              <a:buFont typeface="Fira Code"/>
              <a:buChar char="●"/>
            </a:pPr>
            <a:r>
              <a:rPr lang="es-ES" dirty="0"/>
              <a:t>Por ejemplo, es muy probable que tengamos que modificar en mayor o menor medida una regla creada en Trados si la queremos utilizar en Xbench, pues las variantes de </a:t>
            </a:r>
            <a:r>
              <a:rPr lang="es-ES" i="1" dirty="0"/>
              <a:t>regex</a:t>
            </a:r>
            <a:r>
              <a:rPr lang="es-ES" dirty="0"/>
              <a:t> de ambos son distintas.</a:t>
            </a:r>
            <a:endParaRPr dirty="0">
              <a:solidFill>
                <a:schemeClr val="dk2"/>
              </a:solidFill>
            </a:endParaRPr>
          </a:p>
        </p:txBody>
      </p:sp>
      <p:grpSp>
        <p:nvGrpSpPr>
          <p:cNvPr id="1396" name="Google Shape;1396;p67"/>
          <p:cNvGrpSpPr/>
          <p:nvPr/>
        </p:nvGrpSpPr>
        <p:grpSpPr>
          <a:xfrm>
            <a:off x="299286" y="189025"/>
            <a:ext cx="133205" cy="119344"/>
            <a:chOff x="222150" y="185025"/>
            <a:chExt cx="170100" cy="152400"/>
          </a:xfrm>
        </p:grpSpPr>
        <p:cxnSp>
          <p:nvCxnSpPr>
            <p:cNvPr id="1397" name="Google Shape;1397;p67"/>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8" name="Google Shape;1398;p67"/>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399" name="Google Shape;1399;p67"/>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400" name="Google Shape;1400;p67"/>
          <p:cNvGrpSpPr/>
          <p:nvPr/>
        </p:nvGrpSpPr>
        <p:grpSpPr>
          <a:xfrm>
            <a:off x="286625" y="3999999"/>
            <a:ext cx="145867" cy="958251"/>
            <a:chOff x="286625" y="3923799"/>
            <a:chExt cx="145867" cy="958251"/>
          </a:xfrm>
        </p:grpSpPr>
        <p:sp>
          <p:nvSpPr>
            <p:cNvPr id="1401" name="Google Shape;1401;p67"/>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2" name="Google Shape;1402;p67"/>
            <p:cNvGrpSpPr/>
            <p:nvPr/>
          </p:nvGrpSpPr>
          <p:grpSpPr>
            <a:xfrm>
              <a:off x="298112" y="4342643"/>
              <a:ext cx="110182" cy="126862"/>
              <a:chOff x="281100" y="2027800"/>
              <a:chExt cx="140700" cy="162000"/>
            </a:xfrm>
          </p:grpSpPr>
          <p:sp>
            <p:nvSpPr>
              <p:cNvPr id="1403" name="Google Shape;1403;p67"/>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04" name="Google Shape;1404;p67"/>
              <p:cNvGrpSpPr/>
              <p:nvPr/>
            </p:nvGrpSpPr>
            <p:grpSpPr>
              <a:xfrm>
                <a:off x="308875" y="2088450"/>
                <a:ext cx="85200" cy="40700"/>
                <a:chOff x="308875" y="2087000"/>
                <a:chExt cx="85200" cy="40700"/>
              </a:xfrm>
            </p:grpSpPr>
            <p:cxnSp>
              <p:nvCxnSpPr>
                <p:cNvPr id="1405" name="Google Shape;1405;p67"/>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67"/>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7" name="Google Shape;1407;p67"/>
            <p:cNvGrpSpPr/>
            <p:nvPr/>
          </p:nvGrpSpPr>
          <p:grpSpPr>
            <a:xfrm>
              <a:off x="286625" y="3923799"/>
              <a:ext cx="133200" cy="133200"/>
              <a:chOff x="286625" y="3648899"/>
              <a:chExt cx="133200" cy="133200"/>
            </a:xfrm>
          </p:grpSpPr>
          <p:sp>
            <p:nvSpPr>
              <p:cNvPr id="1408" name="Google Shape;1408;p67"/>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67"/>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0" name="Google Shape;1410;p67">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411" name="Google Shape;1411;p6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/NOTAS IMPORTANTES (II)</a:t>
            </a:r>
            <a:endParaRPr dirty="0"/>
          </a:p>
        </p:txBody>
      </p:sp>
      <p:sp>
        <p:nvSpPr>
          <p:cNvPr id="1412" name="Google Shape;1412;p67">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67">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67">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67">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16" name="Google Shape;1416;p67"/>
          <p:cNvGrpSpPr/>
          <p:nvPr/>
        </p:nvGrpSpPr>
        <p:grpSpPr>
          <a:xfrm>
            <a:off x="7819199" y="752550"/>
            <a:ext cx="604800" cy="147600"/>
            <a:chOff x="7688649" y="828750"/>
            <a:chExt cx="604800" cy="147600"/>
          </a:xfrm>
        </p:grpSpPr>
        <p:sp>
          <p:nvSpPr>
            <p:cNvPr id="1417" name="Google Shape;1417;p67"/>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67"/>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67"/>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93495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grpSp>
        <p:nvGrpSpPr>
          <p:cNvPr id="1211" name="Google Shape;1211;p59"/>
          <p:cNvGrpSpPr/>
          <p:nvPr/>
        </p:nvGrpSpPr>
        <p:grpSpPr>
          <a:xfrm>
            <a:off x="299286" y="189025"/>
            <a:ext cx="133205" cy="119344"/>
            <a:chOff x="222150" y="185025"/>
            <a:chExt cx="170100" cy="152400"/>
          </a:xfrm>
        </p:grpSpPr>
        <p:cxnSp>
          <p:nvCxnSpPr>
            <p:cNvPr id="1212" name="Google Shape;1212;p59"/>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13" name="Google Shape;1213;p59"/>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214" name="Google Shape;1214;p59"/>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215" name="Google Shape;1215;p59"/>
          <p:cNvGrpSpPr/>
          <p:nvPr/>
        </p:nvGrpSpPr>
        <p:grpSpPr>
          <a:xfrm>
            <a:off x="286625" y="3999999"/>
            <a:ext cx="145867" cy="958251"/>
            <a:chOff x="286625" y="3923799"/>
            <a:chExt cx="145867" cy="958251"/>
          </a:xfrm>
        </p:grpSpPr>
        <p:sp>
          <p:nvSpPr>
            <p:cNvPr id="1216" name="Google Shape;1216;p59"/>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17" name="Google Shape;1217;p59"/>
            <p:cNvGrpSpPr/>
            <p:nvPr/>
          </p:nvGrpSpPr>
          <p:grpSpPr>
            <a:xfrm>
              <a:off x="298112" y="4342643"/>
              <a:ext cx="110182" cy="126862"/>
              <a:chOff x="281100" y="2027800"/>
              <a:chExt cx="140700" cy="162000"/>
            </a:xfrm>
          </p:grpSpPr>
          <p:sp>
            <p:nvSpPr>
              <p:cNvPr id="1218" name="Google Shape;1218;p59"/>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19" name="Google Shape;1219;p59"/>
              <p:cNvGrpSpPr/>
              <p:nvPr/>
            </p:nvGrpSpPr>
            <p:grpSpPr>
              <a:xfrm>
                <a:off x="308875" y="2088450"/>
                <a:ext cx="85200" cy="40700"/>
                <a:chOff x="308875" y="2087000"/>
                <a:chExt cx="85200" cy="40700"/>
              </a:xfrm>
            </p:grpSpPr>
            <p:cxnSp>
              <p:nvCxnSpPr>
                <p:cNvPr id="1220" name="Google Shape;1220;p59"/>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221" name="Google Shape;1221;p59"/>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222" name="Google Shape;1222;p59"/>
            <p:cNvGrpSpPr/>
            <p:nvPr/>
          </p:nvGrpSpPr>
          <p:grpSpPr>
            <a:xfrm>
              <a:off x="286625" y="3923799"/>
              <a:ext cx="133200" cy="133200"/>
              <a:chOff x="286625" y="3648899"/>
              <a:chExt cx="133200" cy="133200"/>
            </a:xfrm>
          </p:grpSpPr>
          <p:sp>
            <p:nvSpPr>
              <p:cNvPr id="1223" name="Google Shape;1223;p59"/>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59"/>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225" name="Google Shape;1225;p59">
            <a:hlinkClick r:id="rId3" action="ppaction://hlinksldjump"/>
          </p:cNvPr>
          <p:cNvSpPr txBox="1">
            <a:spLocks noGrp="1"/>
          </p:cNvSpPr>
          <p:nvPr>
            <p:ph type="subTitle" idx="4294967295"/>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226" name="Google Shape;1226;p59"/>
          <p:cNvSpPr txBox="1">
            <a:spLocks noGrp="1"/>
          </p:cNvSpPr>
          <p:nvPr>
            <p:ph type="title" idx="4294967295"/>
          </p:nvPr>
        </p:nvSpPr>
        <p:spPr>
          <a:xfrm>
            <a:off x="1257538" y="1351338"/>
            <a:ext cx="2420844" cy="6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t>/METACARACTERES</a:t>
            </a:r>
            <a:endParaRPr sz="2200" dirty="0"/>
          </a:p>
        </p:txBody>
      </p:sp>
      <p:sp>
        <p:nvSpPr>
          <p:cNvPr id="1227" name="Google Shape;1227;p59"/>
          <p:cNvSpPr txBox="1">
            <a:spLocks noGrp="1"/>
          </p:cNvSpPr>
          <p:nvPr>
            <p:ph type="subTitle" idx="1"/>
          </p:nvPr>
        </p:nvSpPr>
        <p:spPr>
          <a:xfrm>
            <a:off x="1257513" y="2022163"/>
            <a:ext cx="1830300" cy="7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También</a:t>
            </a:r>
            <a:r>
              <a:rPr lang="en" dirty="0"/>
              <a:t> conocidos como «caracteres comodín».</a:t>
            </a:r>
            <a:endParaRPr dirty="0"/>
          </a:p>
        </p:txBody>
      </p:sp>
      <p:sp>
        <p:nvSpPr>
          <p:cNvPr id="1228" name="Google Shape;1228;p59"/>
          <p:cNvSpPr txBox="1">
            <a:spLocks noGrp="1"/>
          </p:cNvSpPr>
          <p:nvPr>
            <p:ph type="title" idx="4294967295"/>
          </p:nvPr>
        </p:nvSpPr>
        <p:spPr>
          <a:xfrm>
            <a:off x="3755775" y="1351338"/>
            <a:ext cx="2420844" cy="612000"/>
          </a:xfrm>
          <a:prstGeom prst="rect">
            <a:avLst/>
          </a:prstGeom>
        </p:spPr>
        <p:txBody>
          <a:bodyPr spcFirstLastPara="1" wrap="square" lIns="91425" tIns="91425" rIns="91425" bIns="91425" anchor="ctr" anchorCtr="0">
            <a:noAutofit/>
          </a:bodyPr>
          <a:lstStyle/>
          <a:p>
            <a:r>
              <a:rPr lang="en" sz="2200" dirty="0"/>
              <a:t>/CUANTIFICADORES</a:t>
            </a:r>
            <a:endParaRPr sz="2200" dirty="0"/>
          </a:p>
        </p:txBody>
      </p:sp>
      <p:sp>
        <p:nvSpPr>
          <p:cNvPr id="1229" name="Google Shape;1229;p59"/>
          <p:cNvSpPr txBox="1">
            <a:spLocks noGrp="1"/>
          </p:cNvSpPr>
          <p:nvPr>
            <p:ph type="subTitle" idx="3"/>
          </p:nvPr>
        </p:nvSpPr>
        <p:spPr>
          <a:xfrm>
            <a:off x="3755782" y="2022163"/>
            <a:ext cx="1830300" cy="7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Núm. </a:t>
            </a:r>
            <a:r>
              <a:rPr lang="es-ES" dirty="0"/>
              <a:t>de veces en que aparece un elemento.</a:t>
            </a:r>
            <a:endParaRPr dirty="0"/>
          </a:p>
        </p:txBody>
      </p:sp>
      <p:sp>
        <p:nvSpPr>
          <p:cNvPr id="1230" name="Google Shape;1230;p59"/>
          <p:cNvSpPr txBox="1">
            <a:spLocks noGrp="1"/>
          </p:cNvSpPr>
          <p:nvPr>
            <p:ph type="title" idx="4294967295"/>
          </p:nvPr>
        </p:nvSpPr>
        <p:spPr>
          <a:xfrm>
            <a:off x="1257537" y="3058625"/>
            <a:ext cx="2498203" cy="6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t>/GRUPOS Y RANGOS</a:t>
            </a:r>
            <a:endParaRPr sz="2200" dirty="0"/>
          </a:p>
        </p:txBody>
      </p:sp>
      <p:sp>
        <p:nvSpPr>
          <p:cNvPr id="1231" name="Google Shape;1231;p59"/>
          <p:cNvSpPr txBox="1">
            <a:spLocks noGrp="1"/>
          </p:cNvSpPr>
          <p:nvPr>
            <p:ph type="subTitle" idx="5"/>
          </p:nvPr>
        </p:nvSpPr>
        <p:spPr>
          <a:xfrm>
            <a:off x="1257513" y="3729463"/>
            <a:ext cx="2058948" cy="7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Usados para agrupar uno o varios elementos.</a:t>
            </a:r>
            <a:endParaRPr dirty="0"/>
          </a:p>
        </p:txBody>
      </p:sp>
      <p:sp>
        <p:nvSpPr>
          <p:cNvPr id="1232" name="Google Shape;1232;p59"/>
          <p:cNvSpPr txBox="1">
            <a:spLocks noGrp="1"/>
          </p:cNvSpPr>
          <p:nvPr>
            <p:ph type="title" idx="4294967295"/>
          </p:nvPr>
        </p:nvSpPr>
        <p:spPr>
          <a:xfrm>
            <a:off x="3755775" y="3058625"/>
            <a:ext cx="2215534" cy="612000"/>
          </a:xfrm>
          <a:prstGeom prst="rect">
            <a:avLst/>
          </a:prstGeom>
        </p:spPr>
        <p:txBody>
          <a:bodyPr spcFirstLastPara="1" wrap="square" lIns="91425" tIns="91425" rIns="91425" bIns="91425" anchor="ctr" anchorCtr="0">
            <a:noAutofit/>
          </a:bodyPr>
          <a:lstStyle/>
          <a:p>
            <a:r>
              <a:rPr lang="en" sz="2200" dirty="0"/>
              <a:t>/ESPACIOS Y SALTOS DE LÍNEA</a:t>
            </a:r>
            <a:endParaRPr sz="2200" dirty="0"/>
          </a:p>
        </p:txBody>
      </p:sp>
      <p:sp>
        <p:nvSpPr>
          <p:cNvPr id="1233" name="Google Shape;1233;p59"/>
          <p:cNvSpPr txBox="1">
            <a:spLocks noGrp="1"/>
          </p:cNvSpPr>
          <p:nvPr>
            <p:ph type="subTitle" idx="7"/>
          </p:nvPr>
        </p:nvSpPr>
        <p:spPr>
          <a:xfrm>
            <a:off x="3755741" y="3729463"/>
            <a:ext cx="1830300" cy="7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Caracteres invisibles.</a:t>
            </a:r>
            <a:endParaRPr dirty="0"/>
          </a:p>
        </p:txBody>
      </p:sp>
      <p:sp>
        <p:nvSpPr>
          <p:cNvPr id="1234" name="Google Shape;1234;p59"/>
          <p:cNvSpPr txBox="1">
            <a:spLocks noGrp="1"/>
          </p:cNvSpPr>
          <p:nvPr>
            <p:ph type="title" idx="4294967295"/>
          </p:nvPr>
        </p:nvSpPr>
        <p:spPr>
          <a:xfrm>
            <a:off x="6254050" y="1351338"/>
            <a:ext cx="1830300" cy="612000"/>
          </a:xfrm>
          <a:prstGeom prst="rect">
            <a:avLst/>
          </a:prstGeom>
        </p:spPr>
        <p:txBody>
          <a:bodyPr spcFirstLastPara="1" wrap="square" lIns="91425" tIns="91425" rIns="91425" bIns="91425" anchor="ctr" anchorCtr="0">
            <a:noAutofit/>
          </a:bodyPr>
          <a:lstStyle/>
          <a:p>
            <a:r>
              <a:rPr lang="en" sz="2200" dirty="0"/>
              <a:t>/ANCLAS</a:t>
            </a:r>
            <a:endParaRPr sz="2200" dirty="0"/>
          </a:p>
        </p:txBody>
      </p:sp>
      <p:sp>
        <p:nvSpPr>
          <p:cNvPr id="1235" name="Google Shape;1235;p59"/>
          <p:cNvSpPr txBox="1">
            <a:spLocks noGrp="1"/>
          </p:cNvSpPr>
          <p:nvPr>
            <p:ph type="subTitle" idx="9"/>
          </p:nvPr>
        </p:nvSpPr>
        <p:spPr>
          <a:xfrm>
            <a:off x="6254051" y="2022163"/>
            <a:ext cx="1830300" cy="7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Posición en que debe aparecer un elemento.</a:t>
            </a:r>
            <a:endParaRPr dirty="0"/>
          </a:p>
        </p:txBody>
      </p:sp>
      <p:sp>
        <p:nvSpPr>
          <p:cNvPr id="1236" name="Google Shape;1236;p59"/>
          <p:cNvSpPr txBox="1">
            <a:spLocks noGrp="1"/>
          </p:cNvSpPr>
          <p:nvPr>
            <p:ph type="title" idx="4294967295"/>
          </p:nvPr>
        </p:nvSpPr>
        <p:spPr>
          <a:xfrm>
            <a:off x="6254049" y="3058625"/>
            <a:ext cx="2093627" cy="612000"/>
          </a:xfrm>
          <a:prstGeom prst="rect">
            <a:avLst/>
          </a:prstGeom>
        </p:spPr>
        <p:txBody>
          <a:bodyPr spcFirstLastPara="1" wrap="square" lIns="91425" tIns="91425" rIns="91425" bIns="91425" anchor="ctr" anchorCtr="0">
            <a:noAutofit/>
          </a:bodyPr>
          <a:lstStyle/>
          <a:p>
            <a:r>
              <a:rPr lang="en" sz="2200" dirty="0"/>
              <a:t>/SUSTITUCIONES</a:t>
            </a:r>
            <a:endParaRPr sz="2200" dirty="0"/>
          </a:p>
        </p:txBody>
      </p:sp>
      <p:sp>
        <p:nvSpPr>
          <p:cNvPr id="1237" name="Google Shape;1237;p59"/>
          <p:cNvSpPr txBox="1">
            <a:spLocks noGrp="1"/>
          </p:cNvSpPr>
          <p:nvPr>
            <p:ph type="subTitle" idx="14"/>
          </p:nvPr>
        </p:nvSpPr>
        <p:spPr>
          <a:xfrm>
            <a:off x="6254006" y="3729463"/>
            <a:ext cx="2093670" cy="7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Elementos por los que se reemplaza en una búsqueda.</a:t>
            </a:r>
            <a:endParaRPr dirty="0"/>
          </a:p>
        </p:txBody>
      </p:sp>
      <p:sp>
        <p:nvSpPr>
          <p:cNvPr id="1238" name="Google Shape;1238;p59"/>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/DELIMITADORES HABITUALES</a:t>
            </a:r>
            <a:endParaRPr dirty="0"/>
          </a:p>
        </p:txBody>
      </p:sp>
      <p:sp>
        <p:nvSpPr>
          <p:cNvPr id="1239" name="Google Shape;1239;p59"/>
          <p:cNvSpPr/>
          <p:nvPr/>
        </p:nvSpPr>
        <p:spPr>
          <a:xfrm>
            <a:off x="1028946" y="2302038"/>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sp>
        <p:nvSpPr>
          <p:cNvPr id="1240" name="Google Shape;1240;p59"/>
          <p:cNvSpPr/>
          <p:nvPr/>
        </p:nvSpPr>
        <p:spPr>
          <a:xfrm>
            <a:off x="1028946" y="4009338"/>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sp>
        <p:nvSpPr>
          <p:cNvPr id="1241" name="Google Shape;1241;p59"/>
          <p:cNvSpPr/>
          <p:nvPr/>
        </p:nvSpPr>
        <p:spPr>
          <a:xfrm>
            <a:off x="3527046" y="2302038"/>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sp>
        <p:nvSpPr>
          <p:cNvPr id="1242" name="Google Shape;1242;p59"/>
          <p:cNvSpPr/>
          <p:nvPr/>
        </p:nvSpPr>
        <p:spPr>
          <a:xfrm>
            <a:off x="3527046" y="4009338"/>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sp>
        <p:nvSpPr>
          <p:cNvPr id="1243" name="Google Shape;1243;p59"/>
          <p:cNvSpPr/>
          <p:nvPr/>
        </p:nvSpPr>
        <p:spPr>
          <a:xfrm>
            <a:off x="6025321" y="2302038"/>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sp>
        <p:nvSpPr>
          <p:cNvPr id="1244" name="Google Shape;1244;p59"/>
          <p:cNvSpPr/>
          <p:nvPr/>
        </p:nvSpPr>
        <p:spPr>
          <a:xfrm>
            <a:off x="6025321" y="4009338"/>
            <a:ext cx="76322" cy="151849"/>
          </a:xfrm>
          <a:custGeom>
            <a:avLst/>
            <a:gdLst/>
            <a:ahLst/>
            <a:cxnLst/>
            <a:rect l="l" t="t" r="r" b="b"/>
            <a:pathLst>
              <a:path w="5478" h="10895" extrusionOk="0">
                <a:moveTo>
                  <a:pt x="74" y="0"/>
                </a:moveTo>
                <a:lnTo>
                  <a:pt x="5478" y="5404"/>
                </a:lnTo>
                <a:lnTo>
                  <a:pt x="0" y="10895"/>
                </a:lnTo>
              </a:path>
            </a:pathLst>
          </a:custGeom>
          <a:noFill/>
          <a:ln w="9525" cap="flat" cmpd="sng">
            <a:solidFill>
              <a:schemeClr val="dk2"/>
            </a:solidFill>
            <a:prstDash val="solid"/>
            <a:round/>
            <a:headEnd type="none" w="med" len="med"/>
            <a:tailEnd type="none" w="med" len="med"/>
          </a:ln>
        </p:spPr>
      </p:sp>
      <p:sp>
        <p:nvSpPr>
          <p:cNvPr id="1245" name="Google Shape;1245;p59">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59">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59">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59">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9" name="Google Shape;1249;p59"/>
          <p:cNvGrpSpPr/>
          <p:nvPr/>
        </p:nvGrpSpPr>
        <p:grpSpPr>
          <a:xfrm>
            <a:off x="7819199" y="752550"/>
            <a:ext cx="604800" cy="147600"/>
            <a:chOff x="7688649" y="828750"/>
            <a:chExt cx="604800" cy="147600"/>
          </a:xfrm>
        </p:grpSpPr>
        <p:sp>
          <p:nvSpPr>
            <p:cNvPr id="1250" name="Google Shape;1250;p59"/>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59"/>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59"/>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54576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grpSp>
        <p:nvGrpSpPr>
          <p:cNvPr id="1763" name="Google Shape;1763;p81"/>
          <p:cNvGrpSpPr/>
          <p:nvPr/>
        </p:nvGrpSpPr>
        <p:grpSpPr>
          <a:xfrm>
            <a:off x="299286" y="189025"/>
            <a:ext cx="133205" cy="119344"/>
            <a:chOff x="222150" y="185025"/>
            <a:chExt cx="170100" cy="152400"/>
          </a:xfrm>
        </p:grpSpPr>
        <p:cxnSp>
          <p:nvCxnSpPr>
            <p:cNvPr id="1764" name="Google Shape;1764;p81"/>
            <p:cNvCxnSpPr/>
            <p:nvPr/>
          </p:nvCxnSpPr>
          <p:spPr>
            <a:xfrm>
              <a:off x="222150" y="1850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5" name="Google Shape;1765;p81"/>
            <p:cNvCxnSpPr/>
            <p:nvPr/>
          </p:nvCxnSpPr>
          <p:spPr>
            <a:xfrm>
              <a:off x="222150" y="337425"/>
              <a:ext cx="170100" cy="0"/>
            </a:xfrm>
            <a:prstGeom prst="straightConnector1">
              <a:avLst/>
            </a:prstGeom>
            <a:noFill/>
            <a:ln w="9525" cap="rnd" cmpd="sng">
              <a:solidFill>
                <a:schemeClr val="dk2"/>
              </a:solidFill>
              <a:prstDash val="solid"/>
              <a:round/>
              <a:headEnd type="none" w="med" len="med"/>
              <a:tailEnd type="none" w="med" len="med"/>
            </a:ln>
          </p:spPr>
        </p:cxnSp>
        <p:cxnSp>
          <p:nvCxnSpPr>
            <p:cNvPr id="1766" name="Google Shape;1766;p81"/>
            <p:cNvCxnSpPr/>
            <p:nvPr/>
          </p:nvCxnSpPr>
          <p:spPr>
            <a:xfrm>
              <a:off x="222150" y="261225"/>
              <a:ext cx="170100" cy="0"/>
            </a:xfrm>
            <a:prstGeom prst="straightConnector1">
              <a:avLst/>
            </a:prstGeom>
            <a:noFill/>
            <a:ln w="9525" cap="rnd" cmpd="sng">
              <a:solidFill>
                <a:schemeClr val="dk2"/>
              </a:solidFill>
              <a:prstDash val="solid"/>
              <a:round/>
              <a:headEnd type="none" w="med" len="med"/>
              <a:tailEnd type="none" w="med" len="med"/>
            </a:ln>
          </p:spPr>
        </p:cxnSp>
      </p:grpSp>
      <p:grpSp>
        <p:nvGrpSpPr>
          <p:cNvPr id="1767" name="Google Shape;1767;p81"/>
          <p:cNvGrpSpPr/>
          <p:nvPr/>
        </p:nvGrpSpPr>
        <p:grpSpPr>
          <a:xfrm>
            <a:off x="286625" y="3999999"/>
            <a:ext cx="145867" cy="958251"/>
            <a:chOff x="286625" y="3923799"/>
            <a:chExt cx="145867" cy="958251"/>
          </a:xfrm>
        </p:grpSpPr>
        <p:sp>
          <p:nvSpPr>
            <p:cNvPr id="1768" name="Google Shape;1768;p81"/>
            <p:cNvSpPr/>
            <p:nvPr/>
          </p:nvSpPr>
          <p:spPr>
            <a:xfrm>
              <a:off x="299292" y="4755150"/>
              <a:ext cx="133200" cy="126900"/>
            </a:xfrm>
            <a:prstGeom prst="star5">
              <a:avLst>
                <a:gd name="adj" fmla="val 25435"/>
                <a:gd name="hf" fmla="val 105146"/>
                <a:gd name="vf" fmla="val 11055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69" name="Google Shape;1769;p81"/>
            <p:cNvGrpSpPr/>
            <p:nvPr/>
          </p:nvGrpSpPr>
          <p:grpSpPr>
            <a:xfrm>
              <a:off x="298112" y="4342643"/>
              <a:ext cx="110182" cy="126862"/>
              <a:chOff x="281100" y="2027800"/>
              <a:chExt cx="140700" cy="162000"/>
            </a:xfrm>
          </p:grpSpPr>
          <p:sp>
            <p:nvSpPr>
              <p:cNvPr id="1770" name="Google Shape;1770;p81"/>
              <p:cNvSpPr/>
              <p:nvPr/>
            </p:nvSpPr>
            <p:spPr>
              <a:xfrm>
                <a:off x="281100" y="2027800"/>
                <a:ext cx="140700" cy="16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71" name="Google Shape;1771;p81"/>
              <p:cNvGrpSpPr/>
              <p:nvPr/>
            </p:nvGrpSpPr>
            <p:grpSpPr>
              <a:xfrm>
                <a:off x="308875" y="2088450"/>
                <a:ext cx="85200" cy="40700"/>
                <a:chOff x="308875" y="2087000"/>
                <a:chExt cx="85200" cy="40700"/>
              </a:xfrm>
            </p:grpSpPr>
            <p:cxnSp>
              <p:nvCxnSpPr>
                <p:cNvPr id="1772" name="Google Shape;1772;p81"/>
                <p:cNvCxnSpPr/>
                <p:nvPr/>
              </p:nvCxnSpPr>
              <p:spPr>
                <a:xfrm>
                  <a:off x="308875" y="2087000"/>
                  <a:ext cx="85200" cy="0"/>
                </a:xfrm>
                <a:prstGeom prst="straightConnector1">
                  <a:avLst/>
                </a:prstGeom>
                <a:noFill/>
                <a:ln w="9525" cap="flat" cmpd="sng">
                  <a:solidFill>
                    <a:schemeClr val="dk2"/>
                  </a:solidFill>
                  <a:prstDash val="solid"/>
                  <a:round/>
                  <a:headEnd type="none" w="med" len="med"/>
                  <a:tailEnd type="none" w="med" len="med"/>
                </a:ln>
              </p:spPr>
            </p:cxnSp>
            <p:cxnSp>
              <p:nvCxnSpPr>
                <p:cNvPr id="1773" name="Google Shape;1773;p81"/>
                <p:cNvCxnSpPr/>
                <p:nvPr/>
              </p:nvCxnSpPr>
              <p:spPr>
                <a:xfrm>
                  <a:off x="308875" y="2127700"/>
                  <a:ext cx="85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774" name="Google Shape;1774;p81"/>
            <p:cNvGrpSpPr/>
            <p:nvPr/>
          </p:nvGrpSpPr>
          <p:grpSpPr>
            <a:xfrm>
              <a:off x="286625" y="3923799"/>
              <a:ext cx="133200" cy="133200"/>
              <a:chOff x="286625" y="3648899"/>
              <a:chExt cx="133200" cy="133200"/>
            </a:xfrm>
          </p:grpSpPr>
          <p:sp>
            <p:nvSpPr>
              <p:cNvPr id="1775" name="Google Shape;1775;p81"/>
              <p:cNvSpPr/>
              <p:nvPr/>
            </p:nvSpPr>
            <p:spPr>
              <a:xfrm>
                <a:off x="286625" y="3648899"/>
                <a:ext cx="133200" cy="13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6" name="Google Shape;1776;p81"/>
              <p:cNvSpPr/>
              <p:nvPr/>
            </p:nvSpPr>
            <p:spPr>
              <a:xfrm>
                <a:off x="319164" y="3681436"/>
                <a:ext cx="68100" cy="68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77" name="Google Shape;1777;p81">
            <a:hlinkClick r:id="rId3" action="ppaction://hlinksldjump"/>
          </p:cNvPr>
          <p:cNvSpPr txBox="1">
            <a:spLocks noGrp="1"/>
          </p:cNvSpPr>
          <p:nvPr>
            <p:ph type="subTitle" idx="2"/>
          </p:nvPr>
        </p:nvSpPr>
        <p:spPr>
          <a:xfrm>
            <a:off x="7791350" y="4755900"/>
            <a:ext cx="1066200" cy="2778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s-ES" sz="1000" dirty="0">
                <a:solidFill>
                  <a:schemeClr val="dk2"/>
                </a:solidFill>
                <a:latin typeface="Oswald"/>
                <a:ea typeface="Oswald"/>
                <a:cs typeface="Oswald"/>
                <a:sym typeface="Oswald"/>
              </a:rPr>
              <a:t>José Manuel Manteca Merino</a:t>
            </a:r>
            <a:endParaRPr sz="1000" dirty="0">
              <a:solidFill>
                <a:schemeClr val="dk2"/>
              </a:solidFill>
              <a:latin typeface="Oswald"/>
              <a:ea typeface="Oswald"/>
              <a:cs typeface="Oswald"/>
              <a:sym typeface="Oswald"/>
            </a:endParaRPr>
          </a:p>
        </p:txBody>
      </p:sp>
      <p:sp>
        <p:nvSpPr>
          <p:cNvPr id="1778" name="Google Shape;1778;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81"/>
          <p:cNvSpPr txBox="1">
            <a:spLocks noGrp="1"/>
          </p:cNvSpPr>
          <p:nvPr>
            <p:ph type="title"/>
          </p:nvPr>
        </p:nvSpPr>
        <p:spPr>
          <a:xfrm>
            <a:off x="720000" y="540000"/>
            <a:ext cx="7203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/METACARACTERES (I)</a:t>
            </a:r>
            <a:endParaRPr dirty="0"/>
          </a:p>
        </p:txBody>
      </p:sp>
      <p:sp>
        <p:nvSpPr>
          <p:cNvPr id="1780" name="Google Shape;1780;p81">
            <a:hlinkClick r:id="rId4" action="ppaction://hlinksldjump"/>
          </p:cNvPr>
          <p:cNvSpPr/>
          <p:nvPr/>
        </p:nvSpPr>
        <p:spPr>
          <a:xfrm>
            <a:off x="282938" y="169500"/>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781" name="Google Shape;1781;p81"/>
          <p:cNvGraphicFramePr/>
          <p:nvPr>
            <p:extLst>
              <p:ext uri="{D42A27DB-BD31-4B8C-83A1-F6EECF244321}">
                <p14:modId xmlns:p14="http://schemas.microsoft.com/office/powerpoint/2010/main" val="4016645535"/>
              </p:ext>
            </p:extLst>
          </p:nvPr>
        </p:nvGraphicFramePr>
        <p:xfrm>
          <a:off x="719999" y="2377935"/>
          <a:ext cx="7556399" cy="2194410"/>
        </p:xfrm>
        <a:graphic>
          <a:graphicData uri="http://schemas.openxmlformats.org/drawingml/2006/table">
            <a:tbl>
              <a:tblPr>
                <a:noFill/>
                <a:tableStyleId>{A27B2FEB-CAAE-45C4-86CF-4F3B0564AB99}</a:tableStyleId>
              </a:tblPr>
              <a:tblGrid>
                <a:gridCol w="1521177">
                  <a:extLst>
                    <a:ext uri="{9D8B030D-6E8A-4147-A177-3AD203B41FA5}">
                      <a16:colId xmlns:a16="http://schemas.microsoft.com/office/drawing/2014/main" val="20000"/>
                    </a:ext>
                  </a:extLst>
                </a:gridCol>
                <a:gridCol w="6035222">
                  <a:extLst>
                    <a:ext uri="{9D8B030D-6E8A-4147-A177-3AD203B41FA5}">
                      <a16:colId xmlns:a16="http://schemas.microsoft.com/office/drawing/2014/main" val="20001"/>
                    </a:ext>
                  </a:extLst>
                </a:gridCol>
              </a:tblGrid>
              <a:tr h="457865">
                <a:tc>
                  <a:txBody>
                    <a:bodyPr/>
                    <a:lstStyle/>
                    <a:p>
                      <a:pPr marL="0" lvl="0" indent="0" algn="l" rtl="0">
                        <a:spcBef>
                          <a:spcPts val="0"/>
                        </a:spcBef>
                        <a:spcAft>
                          <a:spcPts val="0"/>
                        </a:spcAft>
                        <a:buNone/>
                      </a:pPr>
                      <a:r>
                        <a:rPr lang="en" b="1" dirty="0">
                          <a:solidFill>
                            <a:schemeClr val="dk2"/>
                          </a:solidFill>
                          <a:latin typeface="Fira Code"/>
                          <a:ea typeface="Fira Code"/>
                          <a:cs typeface="Fira Code"/>
                          <a:sym typeface="Fira Code"/>
                        </a:rPr>
                        <a:t>^</a:t>
                      </a:r>
                      <a:endParaRPr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Inicio de una línea o</a:t>
                      </a:r>
                      <a:r>
                        <a:rPr lang="es-ES" baseline="0" dirty="0">
                          <a:solidFill>
                            <a:schemeClr val="dk2"/>
                          </a:solidFill>
                          <a:latin typeface="Fira Code"/>
                          <a:ea typeface="Fira Code"/>
                          <a:cs typeface="Fira Code"/>
                          <a:sym typeface="Fira Code"/>
                        </a:rPr>
                        <a:t> segmento. Entre corchetes indica la negación del elemento al que precede.</a:t>
                      </a:r>
                      <a:endParaRPr lang="es-ES"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4200">
                <a:tc>
                  <a:txBody>
                    <a:bodyPr/>
                    <a:lstStyle/>
                    <a:p>
                      <a:pPr marL="0" lvl="0" indent="0" algn="l" rtl="0">
                        <a:spcBef>
                          <a:spcPts val="0"/>
                        </a:spcBef>
                        <a:spcAft>
                          <a:spcPts val="0"/>
                        </a:spcAft>
                        <a:buNone/>
                      </a:pPr>
                      <a:r>
                        <a:rPr lang="es-ES" b="1" dirty="0">
                          <a:solidFill>
                            <a:schemeClr val="dk2"/>
                          </a:solidFill>
                          <a:latin typeface="Fira Code"/>
                          <a:ea typeface="Fira Code"/>
                          <a:cs typeface="Fira Code"/>
                          <a:sym typeface="Fira Code"/>
                        </a:rPr>
                        <a:t>$</a:t>
                      </a:r>
                      <a:endParaRPr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dirty="0">
                          <a:solidFill>
                            <a:schemeClr val="dk2"/>
                          </a:solidFill>
                          <a:latin typeface="Fira Code"/>
                          <a:ea typeface="Fira Code"/>
                          <a:cs typeface="Fira Code"/>
                          <a:sym typeface="Fira Code"/>
                        </a:rPr>
                        <a:t>Final de una línea o segmento.</a:t>
                      </a:r>
                      <a:endParaRPr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4200">
                <a:tc>
                  <a:txBody>
                    <a:bodyPr/>
                    <a:lstStyle/>
                    <a:p>
                      <a:pPr marL="0" lvl="0" indent="0" algn="l" rtl="0">
                        <a:spcBef>
                          <a:spcPts val="0"/>
                        </a:spcBef>
                        <a:spcAft>
                          <a:spcPts val="0"/>
                        </a:spcAft>
                        <a:buNone/>
                      </a:pPr>
                      <a:r>
                        <a:rPr lang="en" b="1" dirty="0">
                          <a:solidFill>
                            <a:schemeClr val="dk2"/>
                          </a:solidFill>
                          <a:latin typeface="Fira Code"/>
                          <a:ea typeface="Fira Code"/>
                          <a:cs typeface="Fira Code"/>
                          <a:sym typeface="Fira Code"/>
                        </a:rPr>
                        <a:t>.</a:t>
                      </a:r>
                      <a:endParaRPr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dirty="0">
                          <a:solidFill>
                            <a:schemeClr val="dk2"/>
                          </a:solidFill>
                          <a:latin typeface="Fira Code"/>
                          <a:ea typeface="Fira Code"/>
                          <a:cs typeface="Fira Code"/>
                          <a:sym typeface="Fira Code"/>
                        </a:rPr>
                        <a:t>Cualquier</a:t>
                      </a:r>
                      <a:r>
                        <a:rPr lang="en" baseline="0" dirty="0">
                          <a:solidFill>
                            <a:schemeClr val="dk2"/>
                          </a:solidFill>
                          <a:latin typeface="Fira Code"/>
                          <a:ea typeface="Fira Code"/>
                          <a:cs typeface="Fira Code"/>
                          <a:sym typeface="Fira Code"/>
                        </a:rPr>
                        <a:t> carácter, salvo saltos de línea.</a:t>
                      </a:r>
                      <a:endParaRPr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4200">
                <a:tc>
                  <a:txBody>
                    <a:bodyPr/>
                    <a:lstStyle/>
                    <a:p>
                      <a:pPr marL="0" marR="0" lvl="0" indent="0" algn="l" rtl="0">
                        <a:lnSpc>
                          <a:spcPct val="100000"/>
                        </a:lnSpc>
                        <a:spcBef>
                          <a:spcPts val="0"/>
                        </a:spcBef>
                        <a:spcAft>
                          <a:spcPts val="0"/>
                        </a:spcAft>
                        <a:buClr>
                          <a:srgbClr val="000000"/>
                        </a:buClr>
                        <a:buFont typeface="Arial"/>
                        <a:buNone/>
                      </a:pPr>
                      <a:r>
                        <a:rPr lang="es-ES" sz="1400" b="1" i="0" u="none" strike="noStrike" cap="none" dirty="0">
                          <a:solidFill>
                            <a:schemeClr val="dk2"/>
                          </a:solidFill>
                          <a:latin typeface="Fira Code"/>
                          <a:ea typeface="Fira Code"/>
                          <a:cs typeface="Fira Code"/>
                          <a:sym typeface="Arial"/>
                        </a:rPr>
                        <a:t>( ) </a:t>
                      </a:r>
                      <a:endParaRPr sz="1400" b="1" i="0" u="none" strike="noStrike" cap="none" dirty="0">
                        <a:solidFill>
                          <a:schemeClr val="dk2"/>
                        </a:solidFill>
                        <a:latin typeface="Fira Code"/>
                        <a:ea typeface="Fira Code"/>
                        <a:cs typeface="Fira Code"/>
                        <a:sym typeface="Arial"/>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dirty="0">
                          <a:solidFill>
                            <a:schemeClr val="dk2"/>
                          </a:solidFill>
                          <a:latin typeface="Fira Code"/>
                          <a:ea typeface="Fira Code"/>
                          <a:cs typeface="Fira Code"/>
                          <a:sym typeface="Fira Code"/>
                        </a:rPr>
                        <a:t>Grupo</a:t>
                      </a:r>
                      <a:r>
                        <a:rPr lang="en" baseline="0" dirty="0">
                          <a:solidFill>
                            <a:schemeClr val="dk2"/>
                          </a:solidFill>
                          <a:latin typeface="Fira Code"/>
                          <a:ea typeface="Fira Code"/>
                          <a:cs typeface="Fira Code"/>
                          <a:sym typeface="Fira Code"/>
                        </a:rPr>
                        <a:t> de captura.</a:t>
                      </a:r>
                      <a:endParaRPr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4200">
                <a:tc>
                  <a:txBody>
                    <a:bodyPr/>
                    <a:lstStyle/>
                    <a:p>
                      <a:pPr marL="0" lvl="0" indent="0" algn="l" rtl="0">
                        <a:spcBef>
                          <a:spcPts val="0"/>
                        </a:spcBef>
                        <a:spcAft>
                          <a:spcPts val="0"/>
                        </a:spcAft>
                        <a:buNone/>
                      </a:pPr>
                      <a:r>
                        <a:rPr lang="en" b="1" dirty="0">
                          <a:solidFill>
                            <a:schemeClr val="dk2"/>
                          </a:solidFill>
                          <a:latin typeface="Fira Code"/>
                          <a:ea typeface="Fira Code"/>
                          <a:cs typeface="Fira Code"/>
                          <a:sym typeface="Fira Code"/>
                        </a:rPr>
                        <a:t>[ ]</a:t>
                      </a:r>
                      <a:endParaRPr b="1" dirty="0">
                        <a:solidFill>
                          <a:schemeClr val="dk2"/>
                        </a:solidFill>
                        <a:latin typeface="Fira Code"/>
                        <a:ea typeface="Fira Code"/>
                        <a:cs typeface="Fira Code"/>
                        <a:sym typeface="Fira Code"/>
                      </a:endParaRPr>
                    </a:p>
                  </a:txBody>
                  <a:tcPr marL="18287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dirty="0">
                          <a:solidFill>
                            <a:schemeClr val="dk2"/>
                          </a:solidFill>
                          <a:latin typeface="Fira Code"/>
                          <a:ea typeface="Fira Code"/>
                          <a:cs typeface="Fira Code"/>
                          <a:sym typeface="Fira Code"/>
                        </a:rPr>
                        <a:t>Un conjunto de caracteres. </a:t>
                      </a:r>
                      <a:endParaRPr dirty="0">
                        <a:solidFill>
                          <a:schemeClr val="dk2"/>
                        </a:solidFill>
                        <a:latin typeface="Fira Code"/>
                        <a:ea typeface="Fira Code"/>
                        <a:cs typeface="Fira Code"/>
                        <a:sym typeface="Fira Code"/>
                      </a:endParaRPr>
                    </a:p>
                  </a:txBody>
                  <a:tcPr marL="91425" marR="91425" marT="91425" marB="914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782" name="Google Shape;1782;p81">
            <a:hlinkClick r:id="rId4" action="ppaction://hlinksldjump"/>
          </p:cNvPr>
          <p:cNvSpPr/>
          <p:nvPr/>
        </p:nvSpPr>
        <p:spPr>
          <a:xfrm>
            <a:off x="276600" y="439992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81">
            <a:hlinkClick r:id="rId5" action="ppaction://hlinksldjump"/>
          </p:cNvPr>
          <p:cNvSpPr/>
          <p:nvPr/>
        </p:nvSpPr>
        <p:spPr>
          <a:xfrm>
            <a:off x="276600" y="39926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81">
            <a:hlinkClick r:id="" action="ppaction://noaction"/>
          </p:cNvPr>
          <p:cNvSpPr/>
          <p:nvPr/>
        </p:nvSpPr>
        <p:spPr>
          <a:xfrm>
            <a:off x="276600" y="4821475"/>
            <a:ext cx="165900" cy="15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85" name="Google Shape;1785;p81"/>
          <p:cNvGrpSpPr/>
          <p:nvPr/>
        </p:nvGrpSpPr>
        <p:grpSpPr>
          <a:xfrm>
            <a:off x="7819199" y="752550"/>
            <a:ext cx="604800" cy="147600"/>
            <a:chOff x="7688649" y="828750"/>
            <a:chExt cx="604800" cy="147600"/>
          </a:xfrm>
        </p:grpSpPr>
        <p:sp>
          <p:nvSpPr>
            <p:cNvPr id="1786" name="Google Shape;1786;p81"/>
            <p:cNvSpPr/>
            <p:nvPr/>
          </p:nvSpPr>
          <p:spPr>
            <a:xfrm>
              <a:off x="81458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7" name="Google Shape;1787;p81"/>
            <p:cNvSpPr/>
            <p:nvPr/>
          </p:nvSpPr>
          <p:spPr>
            <a:xfrm>
              <a:off x="79172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81"/>
            <p:cNvSpPr/>
            <p:nvPr/>
          </p:nvSpPr>
          <p:spPr>
            <a:xfrm>
              <a:off x="7688649" y="828750"/>
              <a:ext cx="147600" cy="147600"/>
            </a:xfrm>
            <a:prstGeom prst="ellipse">
              <a:avLst/>
            </a:prstGeom>
            <a:solidFill>
              <a:srgbClr val="29283D"/>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89" name="Google Shape;1789;p81"/>
          <p:cNvSpPr txBox="1"/>
          <p:nvPr/>
        </p:nvSpPr>
        <p:spPr>
          <a:xfrm>
            <a:off x="719999"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lt2"/>
                </a:solidFill>
                <a:latin typeface="Oswald"/>
                <a:ea typeface="Oswald"/>
                <a:cs typeface="Oswald"/>
                <a:sym typeface="Oswald"/>
              </a:rPr>
              <a:t>/CARÁCTER</a:t>
            </a:r>
            <a:endParaRPr sz="2000" b="1" dirty="0">
              <a:solidFill>
                <a:schemeClr val="lt2"/>
              </a:solidFill>
              <a:latin typeface="Oswald"/>
              <a:ea typeface="Oswald"/>
              <a:cs typeface="Oswald"/>
              <a:sym typeface="Oswald"/>
            </a:endParaRPr>
          </a:p>
        </p:txBody>
      </p:sp>
      <p:sp>
        <p:nvSpPr>
          <p:cNvPr id="1790" name="Google Shape;1790;p81"/>
          <p:cNvSpPr txBox="1"/>
          <p:nvPr/>
        </p:nvSpPr>
        <p:spPr>
          <a:xfrm>
            <a:off x="2495224" y="1950349"/>
            <a:ext cx="1694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3"/>
                </a:solidFill>
                <a:latin typeface="Oswald"/>
                <a:ea typeface="Oswald"/>
                <a:cs typeface="Oswald"/>
                <a:sym typeface="Oswald"/>
              </a:rPr>
              <a:t>/SIGNIFICADO</a:t>
            </a:r>
            <a:endParaRPr sz="2000" b="1" dirty="0">
              <a:solidFill>
                <a:schemeClr val="accent3"/>
              </a:solidFill>
              <a:latin typeface="Oswald"/>
              <a:ea typeface="Oswald"/>
              <a:cs typeface="Oswald"/>
              <a:sym typeface="Oswald"/>
            </a:endParaRPr>
          </a:p>
        </p:txBody>
      </p:sp>
      <p:sp>
        <p:nvSpPr>
          <p:cNvPr id="1791" name="Google Shape;1791;p81"/>
          <p:cNvSpPr txBox="1"/>
          <p:nvPr/>
        </p:nvSpPr>
        <p:spPr>
          <a:xfrm>
            <a:off x="796199" y="1369700"/>
            <a:ext cx="7703999" cy="27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solidFill>
                  <a:schemeClr val="dk2"/>
                </a:solidFill>
                <a:latin typeface="Fira Code"/>
                <a:ea typeface="Fira Code"/>
                <a:cs typeface="Fira Code"/>
                <a:sym typeface="Fira Code"/>
              </a:rPr>
              <a:t>Aquellos caracteres que no representan el propio carácter, sino que se usan con una función especial. También llamados </a:t>
            </a:r>
            <a:r>
              <a:rPr lang="es-ES" b="1" dirty="0">
                <a:solidFill>
                  <a:schemeClr val="dk2"/>
                </a:solidFill>
                <a:latin typeface="Fira Code"/>
                <a:ea typeface="Fira Code"/>
                <a:cs typeface="Fira Code"/>
                <a:sym typeface="Fira Code"/>
              </a:rPr>
              <a:t>caracteres comodín</a:t>
            </a:r>
            <a:r>
              <a:rPr lang="es-ES" dirty="0">
                <a:solidFill>
                  <a:schemeClr val="dk2"/>
                </a:solidFill>
                <a:latin typeface="Fira Code"/>
                <a:ea typeface="Fira Code"/>
                <a:cs typeface="Fira Code"/>
                <a:sym typeface="Fira Code"/>
              </a:rPr>
              <a:t>.</a:t>
            </a:r>
          </a:p>
        </p:txBody>
      </p:sp>
    </p:spTree>
    <p:extLst>
      <p:ext uri="{BB962C8B-B14F-4D97-AF65-F5344CB8AC3E}">
        <p14:creationId xmlns:p14="http://schemas.microsoft.com/office/powerpoint/2010/main" val="702336645"/>
      </p:ext>
    </p:extLst>
  </p:cSld>
  <p:clrMapOvr>
    <a:masterClrMapping/>
  </p:clrMapOvr>
</p:sld>
</file>

<file path=ppt/theme/theme1.xml><?xml version="1.0" encoding="utf-8"?>
<a:theme xmlns:a="http://schemas.openxmlformats.org/drawingml/2006/main" name="How to Code Workshop by Slidesgo">
  <a:themeElements>
    <a:clrScheme name="Simple Light">
      <a:dk1>
        <a:srgbClr val="1E1E2C"/>
      </a:dk1>
      <a:lt1>
        <a:srgbClr val="FFFFFF"/>
      </a:lt1>
      <a:dk2>
        <a:srgbClr val="E2E2E2"/>
      </a:dk2>
      <a:lt2>
        <a:srgbClr val="FFEA7D"/>
      </a:lt2>
      <a:accent1>
        <a:srgbClr val="E5A083"/>
      </a:accent1>
      <a:accent2>
        <a:srgbClr val="E07A88"/>
      </a:accent2>
      <a:accent3>
        <a:srgbClr val="24BFEB"/>
      </a:accent3>
      <a:accent4>
        <a:srgbClr val="0887F2"/>
      </a:accent4>
      <a:accent5>
        <a:srgbClr val="2B218D"/>
      </a:accent5>
      <a:accent6>
        <a:srgbClr val="7E3BBE"/>
      </a:accent6>
      <a:hlink>
        <a:srgbClr val="E2E2E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1123</TotalTime>
  <Words>3495</Words>
  <Application>Microsoft Office PowerPoint</Application>
  <PresentationFormat>Presentación en pantalla (16:9)</PresentationFormat>
  <Paragraphs>467</Paragraphs>
  <Slides>45</Slides>
  <Notes>45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45</vt:i4>
      </vt:variant>
    </vt:vector>
  </HeadingPairs>
  <TitlesOfParts>
    <vt:vector size="55" baseType="lpstr">
      <vt:lpstr>Arial</vt:lpstr>
      <vt:lpstr>Roboto Condensed Light</vt:lpstr>
      <vt:lpstr>Oswald</vt:lpstr>
      <vt:lpstr>Fira Code Light</vt:lpstr>
      <vt:lpstr>Courier New</vt:lpstr>
      <vt:lpstr>Fira Code</vt:lpstr>
      <vt:lpstr>Helvetica</vt:lpstr>
      <vt:lpstr>Bebas Neue</vt:lpstr>
      <vt:lpstr>Open Sans</vt:lpstr>
      <vt:lpstr>How to Code Workshop by Slidesgo</vt:lpstr>
      <vt:lpstr>/EXPRESIONES REGULARES</vt:lpstr>
      <vt:lpstr>/RESUMEN DEL MÓDULO</vt:lpstr>
      <vt:lpstr>¿Qué son las expresiones regulares?</vt:lpstr>
      <vt:lpstr>Presentación de PowerPoint</vt:lpstr>
      <vt:lpstr>/CONCEPTOS BÁSICOS (I)</vt:lpstr>
      <vt:lpstr>/NOTAS IMPORTANTES (I)</vt:lpstr>
      <vt:lpstr>/NOTAS IMPORTANTES (II)</vt:lpstr>
      <vt:lpstr>/METACARACTERES</vt:lpstr>
      <vt:lpstr>/METACARACTERES (I)</vt:lpstr>
      <vt:lpstr>/METACARACTERES (II)</vt:lpstr>
      <vt:lpstr>/METACARACTERES (III)</vt:lpstr>
      <vt:lpstr>/ METACARACTERES (IV)</vt:lpstr>
      <vt:lpstr>/ METACARACTERES (V)</vt:lpstr>
      <vt:lpstr>/ METACARACTERES (VI)</vt:lpstr>
      <vt:lpstr>/Ejemplos de metacaracteres</vt:lpstr>
      <vt:lpstr>/Ejemplos de metacaracteres</vt:lpstr>
      <vt:lpstr>/CUANTIFICADORES</vt:lpstr>
      <vt:lpstr>/Ejemplos de cuantificadores</vt:lpstr>
      <vt:lpstr>/Delimitemos nuestras búsquedas</vt:lpstr>
      <vt:lpstr>/ Con un ejemplo se entiende mejor</vt:lpstr>
      <vt:lpstr>/ Comparemos los resultados</vt:lpstr>
      <vt:lpstr>/Delimitemos nuestras búsquedas</vt:lpstr>
      <vt:lpstr>/Delimitemos nuestras búsquedas</vt:lpstr>
      <vt:lpstr>/ANCLAS</vt:lpstr>
      <vt:lpstr>/Ejemplos de anclas</vt:lpstr>
      <vt:lpstr>/GRUPOS</vt:lpstr>
      <vt:lpstr>/Ejemplos de grupos</vt:lpstr>
      <vt:lpstr>/RANGOS (I)</vt:lpstr>
      <vt:lpstr>/RANGOS (II)</vt:lpstr>
      <vt:lpstr>/Ejemplos de rangos</vt:lpstr>
      <vt:lpstr>/Espacios y saltos de línea</vt:lpstr>
      <vt:lpstr>/Ejemplos de espacios y saltos de línea</vt:lpstr>
      <vt:lpstr>/ Caracteres Unicode</vt:lpstr>
      <vt:lpstr>/SUSTITUCIÓN DE CADENAS</vt:lpstr>
      <vt:lpstr>/Ejemplos de sustituciones</vt:lpstr>
      <vt:lpstr>/BÚSQUEDAS AVANZADAS EN WORD (I)</vt:lpstr>
      <vt:lpstr>// BÚSQUEDAS AVANZADAS EN WORD (II)</vt:lpstr>
      <vt:lpstr>/Ejemplos de búsquedas avanzadas en Word</vt:lpstr>
      <vt:lpstr>/ BÚSQUEDAS AVANZADAS EN WORD (III)</vt:lpstr>
      <vt:lpstr>/ BÚSQUEDAS AVANZADAS EN WORD (IV)</vt:lpstr>
      <vt:lpstr>/ BÚSQUEDAS AVANZADAS EN WORD (V)</vt:lpstr>
      <vt:lpstr>/¡MANOS A LA OBRA!</vt:lpstr>
      <vt:lpstr>/Búsquedas en el texto de prueba</vt:lpstr>
      <vt:lpstr>/RECURSOS INTERESANTES</vt:lpstr>
      <vt:lpstr>/ESTO ES TODO POR HOY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/EXPRESIONES REGULARES</dc:title>
  <cp:lastModifiedBy>José Manuel Manteca</cp:lastModifiedBy>
  <cp:revision>99</cp:revision>
  <dcterms:modified xsi:type="dcterms:W3CDTF">2022-11-25T11:52:21Z</dcterms:modified>
</cp:coreProperties>
</file>