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44"/>
  </p:notesMasterIdLst>
  <p:sldIdLst>
    <p:sldId id="256" r:id="rId2"/>
    <p:sldId id="257" r:id="rId3"/>
    <p:sldId id="258" r:id="rId4"/>
    <p:sldId id="342" r:id="rId5"/>
    <p:sldId id="416" r:id="rId6"/>
    <p:sldId id="419" r:id="rId7"/>
    <p:sldId id="420" r:id="rId8"/>
    <p:sldId id="421" r:id="rId9"/>
    <p:sldId id="388" r:id="rId10"/>
    <p:sldId id="390" r:id="rId11"/>
    <p:sldId id="389" r:id="rId12"/>
    <p:sldId id="391" r:id="rId13"/>
    <p:sldId id="418" r:id="rId14"/>
    <p:sldId id="394" r:id="rId15"/>
    <p:sldId id="392" r:id="rId16"/>
    <p:sldId id="393" r:id="rId17"/>
    <p:sldId id="422" r:id="rId18"/>
    <p:sldId id="424" r:id="rId19"/>
    <p:sldId id="423" r:id="rId20"/>
    <p:sldId id="386" r:id="rId21"/>
    <p:sldId id="395" r:id="rId22"/>
    <p:sldId id="396" r:id="rId23"/>
    <p:sldId id="400" r:id="rId24"/>
    <p:sldId id="401" r:id="rId25"/>
    <p:sldId id="403" r:id="rId26"/>
    <p:sldId id="402" r:id="rId27"/>
    <p:sldId id="404" r:id="rId28"/>
    <p:sldId id="405" r:id="rId29"/>
    <p:sldId id="408" r:id="rId30"/>
    <p:sldId id="409" r:id="rId31"/>
    <p:sldId id="415" r:id="rId32"/>
    <p:sldId id="385" r:id="rId33"/>
    <p:sldId id="397" r:id="rId34"/>
    <p:sldId id="410" r:id="rId35"/>
    <p:sldId id="398" r:id="rId36"/>
    <p:sldId id="413" r:id="rId37"/>
    <p:sldId id="411" r:id="rId38"/>
    <p:sldId id="412" r:id="rId39"/>
    <p:sldId id="414" r:id="rId40"/>
    <p:sldId id="387" r:id="rId41"/>
    <p:sldId id="346" r:id="rId42"/>
    <p:sldId id="315" r:id="rId43"/>
  </p:sldIdLst>
  <p:sldSz cx="9144000" cy="5143500" type="screen16x9"/>
  <p:notesSz cx="6858000" cy="9144000"/>
  <p:embeddedFontLst>
    <p:embeddedFont>
      <p:font typeface="Fira Code" panose="020B0809050000020004" pitchFamily="49" charset="0"/>
      <p:regular r:id="rId45"/>
      <p:bold r:id="rId46"/>
    </p:embeddedFont>
    <p:embeddedFont>
      <p:font typeface="Fira Code Light" panose="020B0809050000020004" pitchFamily="49" charset="0"/>
      <p:regular r:id="rId47"/>
      <p:bold r:id="rId48"/>
    </p:embeddedFont>
    <p:embeddedFont>
      <p:font typeface="Open Sans" panose="020B0606030504020204" pitchFamily="34" charset="0"/>
      <p:regular r:id="rId49"/>
      <p:bold r:id="rId50"/>
      <p:italic r:id="rId51"/>
      <p:boldItalic r:id="rId52"/>
    </p:embeddedFont>
    <p:embeddedFont>
      <p:font typeface="Oswald" pitchFamily="2" charset="0"/>
      <p:regular r:id="rId53"/>
      <p:bold r:id="rId54"/>
    </p:embeddedFont>
    <p:embeddedFont>
      <p:font typeface="Roboto Condensed Light" panose="02000000000000000000" pitchFamily="2" charset="0"/>
      <p:regular r:id="rId55"/>
      <p: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7B2FEB-CAAE-45C4-86CF-4F3B0564AB99}">
  <a:tblStyle styleId="{A27B2FEB-CAAE-45C4-86CF-4F3B0564AB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8" autoAdjust="0"/>
    <p:restoredTop sz="94660"/>
  </p:normalViewPr>
  <p:slideViewPr>
    <p:cSldViewPr snapToGrid="0">
      <p:cViewPr varScale="1">
        <p:scale>
          <a:sx n="138" d="100"/>
          <a:sy n="138" d="100"/>
        </p:scale>
        <p:origin x="2406"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9d68ab4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f9d68ab4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445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1783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fad8134eea_0_2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fad8134eea_0_2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270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fad8134eea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fad8134eea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077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723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9259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978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6149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071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358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6584017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f6584017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fad8134eea_0_2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fad8134eea_0_2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2313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5509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8448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9632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3485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489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382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7756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5556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849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fad8134eea_0_2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fad8134eea_0_2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1961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3055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fad8134eea_0_2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fad8134eea_0_2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5273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5209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0922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1633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4452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7419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6973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454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fad8134eea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fad8134eea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6408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fad8134eea_0_2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fad8134eea_0_2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1937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8640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gfad8134eea_0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4" name="Google Shape;3544;gfad8134eea_0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848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325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257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813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7517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hyperlink" Target="http://bit.ly/2TtBDf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20000" y="7401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txBox="1">
            <a:spLocks noGrp="1"/>
          </p:cNvSpPr>
          <p:nvPr>
            <p:ph type="ctrTitle"/>
          </p:nvPr>
        </p:nvSpPr>
        <p:spPr>
          <a:xfrm>
            <a:off x="926425" y="1317325"/>
            <a:ext cx="4087800" cy="1607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5000" b="1">
                <a:solidFill>
                  <a:schemeClr val="dk2"/>
                </a:solidFill>
                <a:latin typeface="Oswald"/>
                <a:ea typeface="Oswald"/>
                <a:cs typeface="Oswald"/>
                <a:sym typeface="Oswal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dirty="0"/>
          </a:p>
        </p:txBody>
      </p:sp>
      <p:sp>
        <p:nvSpPr>
          <p:cNvPr id="11" name="Google Shape;11;p2"/>
          <p:cNvSpPr txBox="1">
            <a:spLocks noGrp="1"/>
          </p:cNvSpPr>
          <p:nvPr>
            <p:ph type="subTitle" idx="1"/>
          </p:nvPr>
        </p:nvSpPr>
        <p:spPr>
          <a:xfrm>
            <a:off x="926425" y="3090600"/>
            <a:ext cx="2966400" cy="42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2"/>
                </a:solidFill>
                <a:latin typeface="Fira Code Light"/>
                <a:ea typeface="Fira Code Light"/>
                <a:cs typeface="Fira Code Light"/>
                <a:sym typeface="Fira Code Ligh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8424000" y="209250"/>
            <a:ext cx="433550" cy="78899"/>
            <a:chOff x="8424000" y="285450"/>
            <a:chExt cx="433550" cy="78899"/>
          </a:xfrm>
        </p:grpSpPr>
        <p:cxnSp>
          <p:nvCxnSpPr>
            <p:cNvPr id="13" name="Google Shape;13;p2"/>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14" name="Google Shape;14;p2"/>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 name="Google Shape;15;p2"/>
            <p:cNvGrpSpPr/>
            <p:nvPr/>
          </p:nvGrpSpPr>
          <p:grpSpPr>
            <a:xfrm>
              <a:off x="8785929" y="285450"/>
              <a:ext cx="71621" cy="78899"/>
              <a:chOff x="3621700" y="273825"/>
              <a:chExt cx="100875" cy="111125"/>
            </a:xfrm>
          </p:grpSpPr>
          <p:cxnSp>
            <p:nvCxnSpPr>
              <p:cNvPr id="16" name="Google Shape;16;p2"/>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17" name="Google Shape;17;p2"/>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5FE844F9-66A2-DDAF-5414-D500DB37D20A}"/>
              </a:ext>
            </a:extLst>
          </p:cNvPr>
          <p:cNvSpPr>
            <a:spLocks noGrp="1"/>
          </p:cNvSpPr>
          <p:nvPr>
            <p:ph type="dt" sz="half" idx="10"/>
          </p:nvPr>
        </p:nvSpPr>
        <p:spPr/>
        <p:txBody>
          <a:bodyPr/>
          <a:lstStyle>
            <a:lvl1pPr>
              <a:defRPr>
                <a:latin typeface="Oswald" pitchFamily="2" charset="0"/>
              </a:defRPr>
            </a:lvl1pPr>
          </a:lstStyle>
          <a:p>
            <a:r>
              <a:rPr lang="es-ES" dirty="0"/>
              <a:t>23/11/2022</a:t>
            </a:r>
          </a:p>
        </p:txBody>
      </p:sp>
      <p:sp>
        <p:nvSpPr>
          <p:cNvPr id="3" name="Marcador de pie de página 2">
            <a:extLst>
              <a:ext uri="{FF2B5EF4-FFF2-40B4-BE49-F238E27FC236}">
                <a16:creationId xmlns:a16="http://schemas.microsoft.com/office/drawing/2014/main" id="{5AF7711B-E2D0-5674-4DCD-F7E9D75068BF}"/>
              </a:ext>
            </a:extLst>
          </p:cNvPr>
          <p:cNvSpPr>
            <a:spLocks noGrp="1"/>
          </p:cNvSpPr>
          <p:nvPr>
            <p:ph type="ftr" sz="quarter" idx="11"/>
          </p:nvPr>
        </p:nvSpPr>
        <p:spPr/>
        <p:txBody>
          <a:bodyPr/>
          <a:lstStyle>
            <a:lvl1pPr>
              <a:defRPr>
                <a:latin typeface="Oswald" pitchFamily="2" charset="0"/>
              </a:defRPr>
            </a:lvl1pPr>
          </a:lstStyle>
          <a:p>
            <a:r>
              <a:rPr lang="es-ES" dirty="0"/>
              <a:t>José Manuel Manteca Merino</a:t>
            </a:r>
          </a:p>
        </p:txBody>
      </p:sp>
      <p:sp>
        <p:nvSpPr>
          <p:cNvPr id="4" name="Marcador de número de diapositiva 3">
            <a:extLst>
              <a:ext uri="{FF2B5EF4-FFF2-40B4-BE49-F238E27FC236}">
                <a16:creationId xmlns:a16="http://schemas.microsoft.com/office/drawing/2014/main" id="{B6F14D9E-08F6-C5F4-D8A9-960B17922493}"/>
              </a:ext>
            </a:extLst>
          </p:cNvPr>
          <p:cNvSpPr>
            <a:spLocks noGrp="1"/>
          </p:cNvSpPr>
          <p:nvPr>
            <p:ph type="sldNum" sz="quarter" idx="12"/>
          </p:nvPr>
        </p:nvSpPr>
        <p:spPr/>
        <p:txBody>
          <a:bodyPr/>
          <a:lstStyle>
            <a:lvl1pPr>
              <a:defRPr>
                <a:latin typeface="Oswald" pitchFamily="2" charset="0"/>
              </a:defRPr>
            </a:lvl1pPr>
          </a:lstStyle>
          <a:p>
            <a:fld id="{BAC9DE54-7CD0-4BB8-BBB6-76289D77A8B4}" type="slidenum">
              <a:rPr lang="es-ES" smtClean="0"/>
              <a:pPr/>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4EAE1843-380C-A895-F3EE-E7106E3C705E}"/>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1"/>
        <p:cNvGrpSpPr/>
        <p:nvPr/>
      </p:nvGrpSpPr>
      <p:grpSpPr>
        <a:xfrm>
          <a:off x="0" y="0"/>
          <a:ext cx="0" cy="0"/>
          <a:chOff x="0" y="0"/>
          <a:chExt cx="0" cy="0"/>
        </a:xfrm>
      </p:grpSpPr>
      <p:sp>
        <p:nvSpPr>
          <p:cNvPr id="132" name="Google Shape;132;p14"/>
          <p:cNvSpPr/>
          <p:nvPr/>
        </p:nvSpPr>
        <p:spPr>
          <a:xfrm>
            <a:off x="720000" y="7475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4"/>
          <p:cNvSpPr txBox="1">
            <a:spLocks noGrp="1"/>
          </p:cNvSpPr>
          <p:nvPr>
            <p:ph type="title"/>
          </p:nvPr>
        </p:nvSpPr>
        <p:spPr>
          <a:xfrm>
            <a:off x="2143500" y="3457200"/>
            <a:ext cx="4857000" cy="41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4" name="Google Shape;134;p14"/>
          <p:cNvSpPr txBox="1">
            <a:spLocks noGrp="1"/>
          </p:cNvSpPr>
          <p:nvPr>
            <p:ph type="subTitle" idx="1"/>
          </p:nvPr>
        </p:nvSpPr>
        <p:spPr>
          <a:xfrm>
            <a:off x="2143500" y="1743588"/>
            <a:ext cx="4857000" cy="1713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000">
                <a:solidFill>
                  <a:schemeClr val="dk2"/>
                </a:solidFill>
                <a:latin typeface="Fira Code"/>
                <a:ea typeface="Fira Code"/>
                <a:cs typeface="Fira Code"/>
                <a:sym typeface="Fira Code"/>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35" name="Google Shape;135;p14"/>
          <p:cNvGrpSpPr/>
          <p:nvPr/>
        </p:nvGrpSpPr>
        <p:grpSpPr>
          <a:xfrm>
            <a:off x="8424000" y="209250"/>
            <a:ext cx="433550" cy="78899"/>
            <a:chOff x="8424000" y="285450"/>
            <a:chExt cx="433550" cy="78899"/>
          </a:xfrm>
        </p:grpSpPr>
        <p:cxnSp>
          <p:nvCxnSpPr>
            <p:cNvPr id="136" name="Google Shape;136;p14"/>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137" name="Google Shape;137;p14"/>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8" name="Google Shape;138;p14"/>
            <p:cNvGrpSpPr/>
            <p:nvPr/>
          </p:nvGrpSpPr>
          <p:grpSpPr>
            <a:xfrm>
              <a:off x="8785929" y="285450"/>
              <a:ext cx="71621" cy="78899"/>
              <a:chOff x="3621700" y="273825"/>
              <a:chExt cx="100875" cy="111125"/>
            </a:xfrm>
          </p:grpSpPr>
          <p:cxnSp>
            <p:nvCxnSpPr>
              <p:cNvPr id="139" name="Google Shape;139;p14"/>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140" name="Google Shape;140;p14"/>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FB17954A-3DFF-FC9B-F5FF-EBA92DF96841}"/>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BA471AB5-01AA-D0F2-563F-3F03CB5AE560}"/>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E0A74D1B-EE79-4A52-72A6-A0919256980D}"/>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8202B116-1C16-078C-B4D7-45F03B373C20}"/>
              </a:ext>
            </a:extLst>
          </p:cNvPr>
          <p:cNvPicPr>
            <a:picLocks noChangeAspect="1"/>
          </p:cNvPicPr>
          <p:nvPr userDrawn="1"/>
        </p:nvPicPr>
        <p:blipFill>
          <a:blip r:embed="rId2"/>
          <a:stretch>
            <a:fillRect/>
          </a:stretch>
        </p:blipFill>
        <p:spPr>
          <a:xfrm>
            <a:off x="792313" y="49200"/>
            <a:ext cx="543675" cy="543675"/>
          </a:xfrm>
          <a:prstGeom prst="rect">
            <a:avLst/>
          </a:prstGeom>
        </p:spPr>
      </p:pic>
    </p:spTree>
    <p:extLst>
      <p:ext uri="{BB962C8B-B14F-4D97-AF65-F5344CB8AC3E}">
        <p14:creationId xmlns:p14="http://schemas.microsoft.com/office/powerpoint/2010/main" val="37821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p:nvPr/>
        </p:nvSpPr>
        <p:spPr>
          <a:xfrm>
            <a:off x="720000" y="1188900"/>
            <a:ext cx="7704000" cy="3414600"/>
          </a:xfrm>
          <a:prstGeom prst="roundRect">
            <a:avLst>
              <a:gd name="adj" fmla="val 4651"/>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4"/>
          <p:cNvSpPr txBox="1">
            <a:spLocks noGrp="1"/>
          </p:cNvSpPr>
          <p:nvPr>
            <p:ph type="body" idx="1"/>
          </p:nvPr>
        </p:nvSpPr>
        <p:spPr>
          <a:xfrm>
            <a:off x="720000" y="1188900"/>
            <a:ext cx="7704000" cy="3380100"/>
          </a:xfrm>
          <a:prstGeom prst="rect">
            <a:avLst/>
          </a:prstGeom>
        </p:spPr>
        <p:txBody>
          <a:bodyPr spcFirstLastPara="1" wrap="square" lIns="91425" tIns="91425" rIns="91425" bIns="91425" anchor="ctr" anchorCtr="0">
            <a:noAutofit/>
          </a:bodyPr>
          <a:lstStyle>
            <a:lvl1pPr marL="457200" lvl="0" indent="-298450" rtl="0">
              <a:lnSpc>
                <a:spcPct val="100000"/>
              </a:lnSpc>
              <a:spcBef>
                <a:spcPts val="0"/>
              </a:spcBef>
              <a:spcAft>
                <a:spcPts val="0"/>
              </a:spcAft>
              <a:buClr>
                <a:schemeClr val="accent1"/>
              </a:buClr>
              <a:buSzPts val="1100"/>
              <a:buAutoNum type="arabicPeriod"/>
              <a:defRPr sz="100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grpSp>
        <p:nvGrpSpPr>
          <p:cNvPr id="33" name="Google Shape;33;p4"/>
          <p:cNvGrpSpPr/>
          <p:nvPr/>
        </p:nvGrpSpPr>
        <p:grpSpPr>
          <a:xfrm>
            <a:off x="8424000" y="209250"/>
            <a:ext cx="433550" cy="78899"/>
            <a:chOff x="8424000" y="285450"/>
            <a:chExt cx="433550" cy="78899"/>
          </a:xfrm>
        </p:grpSpPr>
        <p:cxnSp>
          <p:nvCxnSpPr>
            <p:cNvPr id="34" name="Google Shape;34;p4"/>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35" name="Google Shape;35;p4"/>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oogle Shape;36;p4"/>
            <p:cNvGrpSpPr/>
            <p:nvPr/>
          </p:nvGrpSpPr>
          <p:grpSpPr>
            <a:xfrm>
              <a:off x="8785929" y="285450"/>
              <a:ext cx="71621" cy="78899"/>
              <a:chOff x="3621700" y="273825"/>
              <a:chExt cx="100875" cy="111125"/>
            </a:xfrm>
          </p:grpSpPr>
          <p:cxnSp>
            <p:nvCxnSpPr>
              <p:cNvPr id="37" name="Google Shape;37;p4"/>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38" name="Google Shape;38;p4"/>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8B500E1B-01DA-1AD9-66D2-F80DB0E72687}"/>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E997C595-BB95-7540-BDF4-A1DAE1E31BA9}"/>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A14EC357-1F7D-9BE8-C6B7-12BBA927D0F8}"/>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976A5BE9-0532-EA18-E52E-7AF8438C2074}"/>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
          <p:cNvSpPr/>
          <p:nvPr/>
        </p:nvSpPr>
        <p:spPr>
          <a:xfrm>
            <a:off x="720000" y="1188900"/>
            <a:ext cx="7704000" cy="3414600"/>
          </a:xfrm>
          <a:prstGeom prst="roundRect">
            <a:avLst>
              <a:gd name="adj" fmla="val 4651"/>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6"/>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6" name="Google Shape;56;p6"/>
          <p:cNvGrpSpPr/>
          <p:nvPr/>
        </p:nvGrpSpPr>
        <p:grpSpPr>
          <a:xfrm>
            <a:off x="8424000" y="209250"/>
            <a:ext cx="433550" cy="78899"/>
            <a:chOff x="8424000" y="285450"/>
            <a:chExt cx="433550" cy="78899"/>
          </a:xfrm>
        </p:grpSpPr>
        <p:cxnSp>
          <p:nvCxnSpPr>
            <p:cNvPr id="57" name="Google Shape;57;p6"/>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58" name="Google Shape;58;p6"/>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9" name="Google Shape;59;p6"/>
            <p:cNvGrpSpPr/>
            <p:nvPr/>
          </p:nvGrpSpPr>
          <p:grpSpPr>
            <a:xfrm>
              <a:off x="8785929" y="285450"/>
              <a:ext cx="71621" cy="78899"/>
              <a:chOff x="3621700" y="273825"/>
              <a:chExt cx="100875" cy="111125"/>
            </a:xfrm>
          </p:grpSpPr>
          <p:cxnSp>
            <p:nvCxnSpPr>
              <p:cNvPr id="60" name="Google Shape;60;p6"/>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61" name="Google Shape;61;p6"/>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70127D51-3A0E-2E5C-3502-23D1120CB5BB}"/>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1A057CCA-F57B-6125-4E76-8523BCF92B30}"/>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590EE0C3-841C-68A7-D9E7-4A9F19DCEBCB}"/>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1AC2048B-A854-8D47-39D5-6A6EFA1E50C4}"/>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7"/>
          <p:cNvSpPr/>
          <p:nvPr/>
        </p:nvSpPr>
        <p:spPr>
          <a:xfrm>
            <a:off x="720000" y="1188900"/>
            <a:ext cx="7704000" cy="3414600"/>
          </a:xfrm>
          <a:prstGeom prst="roundRect">
            <a:avLst>
              <a:gd name="adj" fmla="val 4651"/>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7"/>
          <p:cNvSpPr txBox="1">
            <a:spLocks noGrp="1"/>
          </p:cNvSpPr>
          <p:nvPr>
            <p:ph type="body" idx="1"/>
          </p:nvPr>
        </p:nvSpPr>
        <p:spPr>
          <a:xfrm>
            <a:off x="1056600" y="1598400"/>
            <a:ext cx="3492000" cy="2595600"/>
          </a:xfrm>
          <a:prstGeom prst="rect">
            <a:avLst/>
          </a:prstGeom>
        </p:spPr>
        <p:txBody>
          <a:bodyPr spcFirstLastPara="1" wrap="square" lIns="91425" tIns="91425" rIns="91425" bIns="91425" anchor="ctr" anchorCtr="0">
            <a:noAutofit/>
          </a:bodyPr>
          <a:lstStyle>
            <a:lvl1pPr marL="457200" lvl="0" indent="-279400" rtl="0">
              <a:lnSpc>
                <a:spcPct val="100000"/>
              </a:lnSpc>
              <a:spcBef>
                <a:spcPts val="0"/>
              </a:spcBef>
              <a:spcAft>
                <a:spcPts val="0"/>
              </a:spcAft>
              <a:buSzPts val="800"/>
              <a:buFont typeface="Open Sans"/>
              <a:buChar char="●"/>
              <a:defRPr sz="1400"/>
            </a:lvl1pPr>
            <a:lvl2pPr marL="914400" lvl="1" indent="-279400" rtl="0">
              <a:lnSpc>
                <a:spcPct val="115000"/>
              </a:lnSpc>
              <a:spcBef>
                <a:spcPts val="0"/>
              </a:spcBef>
              <a:spcAft>
                <a:spcPts val="0"/>
              </a:spcAft>
              <a:buSzPts val="800"/>
              <a:buFont typeface="Open Sans"/>
              <a:buChar char="○"/>
              <a:defRPr/>
            </a:lvl2pPr>
            <a:lvl3pPr marL="1371600" lvl="2" indent="-279400" rtl="0">
              <a:lnSpc>
                <a:spcPct val="115000"/>
              </a:lnSpc>
              <a:spcBef>
                <a:spcPts val="0"/>
              </a:spcBef>
              <a:spcAft>
                <a:spcPts val="0"/>
              </a:spcAft>
              <a:buSzPts val="800"/>
              <a:buFont typeface="Open Sans"/>
              <a:buChar char="■"/>
              <a:defRPr/>
            </a:lvl3pPr>
            <a:lvl4pPr marL="1828800" lvl="3" indent="-279400" rtl="0">
              <a:lnSpc>
                <a:spcPct val="115000"/>
              </a:lnSpc>
              <a:spcBef>
                <a:spcPts val="0"/>
              </a:spcBef>
              <a:spcAft>
                <a:spcPts val="0"/>
              </a:spcAft>
              <a:buSzPts val="800"/>
              <a:buFont typeface="Open Sans"/>
              <a:buChar char="●"/>
              <a:defRPr/>
            </a:lvl4pPr>
            <a:lvl5pPr marL="2286000" lvl="4" indent="-304800" rtl="0">
              <a:lnSpc>
                <a:spcPct val="115000"/>
              </a:lnSpc>
              <a:spcBef>
                <a:spcPts val="0"/>
              </a:spcBef>
              <a:spcAft>
                <a:spcPts val="0"/>
              </a:spcAft>
              <a:buSzPts val="1200"/>
              <a:buFont typeface="Open Sans"/>
              <a:buChar char="○"/>
              <a:defRPr/>
            </a:lvl5pPr>
            <a:lvl6pPr marL="2743200" lvl="5" indent="-304800" rtl="0">
              <a:lnSpc>
                <a:spcPct val="115000"/>
              </a:lnSpc>
              <a:spcBef>
                <a:spcPts val="0"/>
              </a:spcBef>
              <a:spcAft>
                <a:spcPts val="0"/>
              </a:spcAft>
              <a:buSzPts val="1200"/>
              <a:buFont typeface="Open Sans"/>
              <a:buChar char="■"/>
              <a:defRPr/>
            </a:lvl6pPr>
            <a:lvl7pPr marL="3200400" lvl="6" indent="-273050" rtl="0">
              <a:lnSpc>
                <a:spcPct val="115000"/>
              </a:lnSpc>
              <a:spcBef>
                <a:spcPts val="0"/>
              </a:spcBef>
              <a:spcAft>
                <a:spcPts val="0"/>
              </a:spcAft>
              <a:buSzPts val="700"/>
              <a:buFont typeface="Open Sans"/>
              <a:buChar char="●"/>
              <a:defRPr/>
            </a:lvl7pPr>
            <a:lvl8pPr marL="3657600" lvl="7" indent="-273050" rtl="0">
              <a:lnSpc>
                <a:spcPct val="115000"/>
              </a:lnSpc>
              <a:spcBef>
                <a:spcPts val="0"/>
              </a:spcBef>
              <a:spcAft>
                <a:spcPts val="0"/>
              </a:spcAft>
              <a:buSzPts val="700"/>
              <a:buFont typeface="Open Sans"/>
              <a:buChar char="○"/>
              <a:defRPr/>
            </a:lvl8pPr>
            <a:lvl9pPr marL="4114800" lvl="8" indent="-266700" rtl="0">
              <a:lnSpc>
                <a:spcPct val="115000"/>
              </a:lnSpc>
              <a:spcBef>
                <a:spcPts val="0"/>
              </a:spcBef>
              <a:spcAft>
                <a:spcPts val="0"/>
              </a:spcAft>
              <a:buSzPts val="600"/>
              <a:buFont typeface="Open Sans"/>
              <a:buChar char="■"/>
              <a:defRPr/>
            </a:lvl9pPr>
          </a:lstStyle>
          <a:p>
            <a:endParaRPr/>
          </a:p>
        </p:txBody>
      </p:sp>
      <p:grpSp>
        <p:nvGrpSpPr>
          <p:cNvPr id="66" name="Google Shape;66;p7"/>
          <p:cNvGrpSpPr/>
          <p:nvPr/>
        </p:nvGrpSpPr>
        <p:grpSpPr>
          <a:xfrm>
            <a:off x="8424000" y="209250"/>
            <a:ext cx="433550" cy="78899"/>
            <a:chOff x="8424000" y="285450"/>
            <a:chExt cx="433550" cy="78899"/>
          </a:xfrm>
        </p:grpSpPr>
        <p:cxnSp>
          <p:nvCxnSpPr>
            <p:cNvPr id="67" name="Google Shape;67;p7"/>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68" name="Google Shape;68;p7"/>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9" name="Google Shape;69;p7"/>
            <p:cNvGrpSpPr/>
            <p:nvPr/>
          </p:nvGrpSpPr>
          <p:grpSpPr>
            <a:xfrm>
              <a:off x="8785929" y="285450"/>
              <a:ext cx="71621" cy="78899"/>
              <a:chOff x="3621700" y="273825"/>
              <a:chExt cx="100875" cy="111125"/>
            </a:xfrm>
          </p:grpSpPr>
          <p:cxnSp>
            <p:nvCxnSpPr>
              <p:cNvPr id="70" name="Google Shape;70;p7"/>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71" name="Google Shape;71;p7"/>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5B84002D-D00F-2FBD-2BDF-BE1C759F5EA4}"/>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5125A171-09D2-64B5-E38D-B87F22A03AC9}"/>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D55FC3D3-EF9F-10D9-3EEF-B3E30802C0EA}"/>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CD08F50F-5509-31A4-6B9C-0438BE902BDF}"/>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161"/>
        <p:cNvGrpSpPr/>
        <p:nvPr/>
      </p:nvGrpSpPr>
      <p:grpSpPr>
        <a:xfrm>
          <a:off x="0" y="0"/>
          <a:ext cx="0" cy="0"/>
          <a:chOff x="0" y="0"/>
          <a:chExt cx="0" cy="0"/>
        </a:xfrm>
      </p:grpSpPr>
      <p:sp>
        <p:nvSpPr>
          <p:cNvPr id="162" name="Google Shape;162;p17"/>
          <p:cNvSpPr/>
          <p:nvPr/>
        </p:nvSpPr>
        <p:spPr>
          <a:xfrm>
            <a:off x="720000" y="7475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17"/>
          <p:cNvSpPr txBox="1">
            <a:spLocks noGrp="1"/>
          </p:cNvSpPr>
          <p:nvPr>
            <p:ph type="subTitle" idx="1"/>
          </p:nvPr>
        </p:nvSpPr>
        <p:spPr>
          <a:xfrm>
            <a:off x="2450700" y="2569350"/>
            <a:ext cx="4242600" cy="891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 name="Google Shape;164;p17"/>
          <p:cNvSpPr txBox="1">
            <a:spLocks noGrp="1"/>
          </p:cNvSpPr>
          <p:nvPr>
            <p:ph type="title"/>
          </p:nvPr>
        </p:nvSpPr>
        <p:spPr>
          <a:xfrm>
            <a:off x="1796250" y="1266475"/>
            <a:ext cx="5551500" cy="130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9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5" name="Google Shape;165;p17"/>
          <p:cNvGrpSpPr/>
          <p:nvPr/>
        </p:nvGrpSpPr>
        <p:grpSpPr>
          <a:xfrm>
            <a:off x="8424000" y="209250"/>
            <a:ext cx="433550" cy="78899"/>
            <a:chOff x="8424000" y="285450"/>
            <a:chExt cx="433550" cy="78899"/>
          </a:xfrm>
        </p:grpSpPr>
        <p:cxnSp>
          <p:nvCxnSpPr>
            <p:cNvPr id="166" name="Google Shape;166;p17"/>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167" name="Google Shape;167;p17"/>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 name="Google Shape;168;p17"/>
            <p:cNvGrpSpPr/>
            <p:nvPr/>
          </p:nvGrpSpPr>
          <p:grpSpPr>
            <a:xfrm>
              <a:off x="8785929" y="285450"/>
              <a:ext cx="71621" cy="78899"/>
              <a:chOff x="3621700" y="273825"/>
              <a:chExt cx="100875" cy="111125"/>
            </a:xfrm>
          </p:grpSpPr>
          <p:cxnSp>
            <p:nvCxnSpPr>
              <p:cNvPr id="169" name="Google Shape;169;p17"/>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170" name="Google Shape;170;p17"/>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C2C15D92-DC9F-2D46-242C-23E1F8B25442}"/>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E0C9EB5F-8FD9-8F3D-7D01-4CDFA9CC3F87}"/>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81540476-702D-DE43-4555-53126E6B83CA}"/>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276FD098-246A-DCAB-93F4-2BBF21A6CC20}"/>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270"/>
        <p:cNvGrpSpPr/>
        <p:nvPr/>
      </p:nvGrpSpPr>
      <p:grpSpPr>
        <a:xfrm>
          <a:off x="0" y="0"/>
          <a:ext cx="0" cy="0"/>
          <a:chOff x="0" y="0"/>
          <a:chExt cx="0" cy="0"/>
        </a:xfrm>
      </p:grpSpPr>
      <p:sp>
        <p:nvSpPr>
          <p:cNvPr id="271" name="Google Shape;271;p24"/>
          <p:cNvSpPr/>
          <p:nvPr/>
        </p:nvSpPr>
        <p:spPr>
          <a:xfrm>
            <a:off x="720000" y="7475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24"/>
          <p:cNvSpPr txBox="1">
            <a:spLocks noGrp="1"/>
          </p:cNvSpPr>
          <p:nvPr>
            <p:ph type="ctrTitle"/>
          </p:nvPr>
        </p:nvSpPr>
        <p:spPr>
          <a:xfrm>
            <a:off x="948600" y="947473"/>
            <a:ext cx="4284000" cy="8595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3" name="Google Shape;273;p24"/>
          <p:cNvSpPr txBox="1">
            <a:spLocks noGrp="1"/>
          </p:cNvSpPr>
          <p:nvPr>
            <p:ph type="subTitle" idx="1"/>
          </p:nvPr>
        </p:nvSpPr>
        <p:spPr>
          <a:xfrm>
            <a:off x="948600" y="1806966"/>
            <a:ext cx="4293900" cy="457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b="1">
                <a:solidFill>
                  <a:schemeClr val="dk2"/>
                </a:solidFill>
                <a:latin typeface="Oswald"/>
                <a:ea typeface="Oswald"/>
                <a:cs typeface="Oswald"/>
                <a:sym typeface="Oswa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74" name="Google Shape;274;p24"/>
          <p:cNvSpPr txBox="1">
            <a:spLocks noGrp="1"/>
          </p:cNvSpPr>
          <p:nvPr>
            <p:ph type="subTitle" idx="2"/>
          </p:nvPr>
        </p:nvSpPr>
        <p:spPr>
          <a:xfrm>
            <a:off x="948600" y="2264775"/>
            <a:ext cx="2698800" cy="606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200">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75" name="Google Shape;275;p24"/>
          <p:cNvSpPr txBox="1"/>
          <p:nvPr/>
        </p:nvSpPr>
        <p:spPr>
          <a:xfrm>
            <a:off x="948600" y="3511225"/>
            <a:ext cx="6139500" cy="5541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 sz="1200">
                <a:solidFill>
                  <a:schemeClr val="dk2"/>
                </a:solidFill>
                <a:latin typeface="Fira Code"/>
                <a:ea typeface="Fira Code"/>
                <a:cs typeface="Fira Code"/>
                <a:sym typeface="Fira Code"/>
              </a:rPr>
              <a:t>CREDITS: This presentation template was created by </a:t>
            </a:r>
            <a:r>
              <a:rPr lang="en" sz="1200" b="1">
                <a:solidFill>
                  <a:schemeClr val="dk2"/>
                </a:solidFill>
                <a:uFill>
                  <a:noFill/>
                </a:uFill>
                <a:latin typeface="Fira Code"/>
                <a:ea typeface="Fira Code"/>
                <a:cs typeface="Fira Code"/>
                <a:sym typeface="Fira Code"/>
                <a:hlinkClick r:id="rId2">
                  <a:extLst>
                    <a:ext uri="{A12FA001-AC4F-418D-AE19-62706E023703}">
                      <ahyp:hlinkClr xmlns:ahyp="http://schemas.microsoft.com/office/drawing/2018/hyperlinkcolor" val="tx"/>
                    </a:ext>
                  </a:extLst>
                </a:hlinkClick>
              </a:rPr>
              <a:t>Slidesgo</a:t>
            </a:r>
            <a:r>
              <a:rPr lang="en" sz="1200" b="1">
                <a:solidFill>
                  <a:schemeClr val="dk2"/>
                </a:solidFill>
                <a:latin typeface="Fira Code"/>
                <a:ea typeface="Fira Code"/>
                <a:cs typeface="Fira Code"/>
                <a:sym typeface="Fira Code"/>
              </a:rPr>
              <a:t>,</a:t>
            </a:r>
            <a:r>
              <a:rPr lang="en" sz="1200">
                <a:solidFill>
                  <a:schemeClr val="dk2"/>
                </a:solidFill>
                <a:latin typeface="Fira Code"/>
                <a:ea typeface="Fira Code"/>
                <a:cs typeface="Fira Code"/>
                <a:sym typeface="Fira Code"/>
              </a:rPr>
              <a:t> and includes icons by </a:t>
            </a:r>
            <a:r>
              <a:rPr lang="en" sz="1200" b="1">
                <a:solidFill>
                  <a:schemeClr val="dk2"/>
                </a:solidFill>
                <a:uFill>
                  <a:noFill/>
                </a:uFill>
                <a:latin typeface="Fira Code"/>
                <a:ea typeface="Fira Code"/>
                <a:cs typeface="Fira Code"/>
                <a:sym typeface="Fira Code"/>
                <a:hlinkClick r:id="rId3">
                  <a:extLst>
                    <a:ext uri="{A12FA001-AC4F-418D-AE19-62706E023703}">
                      <ahyp:hlinkClr xmlns:ahyp="http://schemas.microsoft.com/office/drawing/2018/hyperlinkcolor" val="tx"/>
                    </a:ext>
                  </a:extLst>
                </a:hlinkClick>
              </a:rPr>
              <a:t>Flaticon</a:t>
            </a:r>
            <a:r>
              <a:rPr lang="en" sz="1200" b="1">
                <a:solidFill>
                  <a:schemeClr val="dk2"/>
                </a:solidFill>
                <a:latin typeface="Fira Code"/>
                <a:ea typeface="Fira Code"/>
                <a:cs typeface="Fira Code"/>
                <a:sym typeface="Fira Code"/>
              </a:rPr>
              <a:t>,</a:t>
            </a:r>
            <a:r>
              <a:rPr lang="en" sz="1200">
                <a:solidFill>
                  <a:schemeClr val="dk2"/>
                </a:solidFill>
                <a:latin typeface="Fira Code"/>
                <a:ea typeface="Fira Code"/>
                <a:cs typeface="Fira Code"/>
                <a:sym typeface="Fira Code"/>
              </a:rPr>
              <a:t> and infographics &amp; images by </a:t>
            </a:r>
            <a:r>
              <a:rPr lang="en" sz="1200" b="1">
                <a:solidFill>
                  <a:schemeClr val="dk2"/>
                </a:solidFill>
                <a:uFill>
                  <a:noFill/>
                </a:uFill>
                <a:latin typeface="Fira Code"/>
                <a:ea typeface="Fira Code"/>
                <a:cs typeface="Fira Code"/>
                <a:sym typeface="Fira Code"/>
                <a:hlinkClick r:id="rId4">
                  <a:extLst>
                    <a:ext uri="{A12FA001-AC4F-418D-AE19-62706E023703}">
                      <ahyp:hlinkClr xmlns:ahyp="http://schemas.microsoft.com/office/drawing/2018/hyperlinkcolor" val="tx"/>
                    </a:ext>
                  </a:extLst>
                </a:hlinkClick>
              </a:rPr>
              <a:t>Freepik</a:t>
            </a:r>
            <a:endParaRPr sz="1200" b="1" dirty="0">
              <a:solidFill>
                <a:schemeClr val="dk2"/>
              </a:solidFill>
              <a:latin typeface="Fira Code"/>
              <a:ea typeface="Fira Code"/>
              <a:cs typeface="Fira Code"/>
              <a:sym typeface="Fira Code"/>
            </a:endParaRPr>
          </a:p>
        </p:txBody>
      </p:sp>
      <p:grpSp>
        <p:nvGrpSpPr>
          <p:cNvPr id="276" name="Google Shape;276;p24"/>
          <p:cNvGrpSpPr/>
          <p:nvPr/>
        </p:nvGrpSpPr>
        <p:grpSpPr>
          <a:xfrm>
            <a:off x="8424000" y="209250"/>
            <a:ext cx="433550" cy="78899"/>
            <a:chOff x="8424000" y="285450"/>
            <a:chExt cx="433550" cy="78899"/>
          </a:xfrm>
        </p:grpSpPr>
        <p:cxnSp>
          <p:nvCxnSpPr>
            <p:cNvPr id="277" name="Google Shape;277;p24"/>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278" name="Google Shape;278;p24"/>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9" name="Google Shape;279;p24"/>
            <p:cNvGrpSpPr/>
            <p:nvPr/>
          </p:nvGrpSpPr>
          <p:grpSpPr>
            <a:xfrm>
              <a:off x="8785929" y="285450"/>
              <a:ext cx="71621" cy="78899"/>
              <a:chOff x="3621700" y="273825"/>
              <a:chExt cx="100875" cy="111125"/>
            </a:xfrm>
          </p:grpSpPr>
          <p:cxnSp>
            <p:nvCxnSpPr>
              <p:cNvPr id="280" name="Google Shape;280;p24"/>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281" name="Google Shape;281;p24"/>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FD6A9FBE-591A-C5EA-ECF2-15F3496325F3}"/>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F701DE69-5E63-E51A-64CB-D4C241556981}"/>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47F3B13E-7306-9D0C-3EEF-5516E817D430}"/>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582BE9A0-DB70-47B9-DFC0-AFD07753384F}"/>
              </a:ext>
            </a:extLst>
          </p:cNvPr>
          <p:cNvPicPr>
            <a:picLocks noChangeAspect="1"/>
          </p:cNvPicPr>
          <p:nvPr userDrawn="1"/>
        </p:nvPicPr>
        <p:blipFill>
          <a:blip r:embed="rId5"/>
          <a:stretch>
            <a:fillRect/>
          </a:stretch>
        </p:blipFill>
        <p:spPr>
          <a:xfrm>
            <a:off x="792313" y="49200"/>
            <a:ext cx="543675" cy="543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userDrawn="1">
  <p:cSld name="CUSTOM_8">
    <p:spTree>
      <p:nvGrpSpPr>
        <p:cNvPr id="1" name="Shape 282"/>
        <p:cNvGrpSpPr/>
        <p:nvPr/>
      </p:nvGrpSpPr>
      <p:grpSpPr>
        <a:xfrm>
          <a:off x="0" y="0"/>
          <a:ext cx="0" cy="0"/>
          <a:chOff x="0" y="0"/>
          <a:chExt cx="0" cy="0"/>
        </a:xfrm>
      </p:grpSpPr>
      <p:grpSp>
        <p:nvGrpSpPr>
          <p:cNvPr id="284" name="Google Shape;284;p25"/>
          <p:cNvGrpSpPr/>
          <p:nvPr/>
        </p:nvGrpSpPr>
        <p:grpSpPr>
          <a:xfrm>
            <a:off x="286625" y="3999999"/>
            <a:ext cx="145867" cy="958251"/>
            <a:chOff x="286625" y="3923799"/>
            <a:chExt cx="145867" cy="958251"/>
          </a:xfrm>
        </p:grpSpPr>
        <p:sp>
          <p:nvSpPr>
            <p:cNvPr id="285" name="Google Shape;285;p25"/>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6" name="Google Shape;286;p25"/>
            <p:cNvGrpSpPr/>
            <p:nvPr/>
          </p:nvGrpSpPr>
          <p:grpSpPr>
            <a:xfrm>
              <a:off x="298112" y="4342643"/>
              <a:ext cx="110182" cy="126862"/>
              <a:chOff x="281100" y="2027800"/>
              <a:chExt cx="140700" cy="162000"/>
            </a:xfrm>
          </p:grpSpPr>
          <p:sp>
            <p:nvSpPr>
              <p:cNvPr id="287" name="Google Shape;287;p25"/>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8" name="Google Shape;288;p25"/>
              <p:cNvGrpSpPr/>
              <p:nvPr/>
            </p:nvGrpSpPr>
            <p:grpSpPr>
              <a:xfrm>
                <a:off x="308875" y="2088450"/>
                <a:ext cx="85200" cy="40700"/>
                <a:chOff x="308875" y="2087000"/>
                <a:chExt cx="85200" cy="40700"/>
              </a:xfrm>
            </p:grpSpPr>
            <p:cxnSp>
              <p:nvCxnSpPr>
                <p:cNvPr id="289" name="Google Shape;289;p25"/>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290" name="Google Shape;290;p25"/>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91" name="Google Shape;291;p25"/>
            <p:cNvGrpSpPr/>
            <p:nvPr/>
          </p:nvGrpSpPr>
          <p:grpSpPr>
            <a:xfrm>
              <a:off x="286625" y="3923799"/>
              <a:ext cx="133200" cy="133200"/>
              <a:chOff x="286625" y="3648899"/>
              <a:chExt cx="133200" cy="133200"/>
            </a:xfrm>
          </p:grpSpPr>
          <p:sp>
            <p:nvSpPr>
              <p:cNvPr id="292" name="Google Shape;292;p25"/>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25"/>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95" name="Google Shape;295;p25"/>
          <p:cNvSpPr/>
          <p:nvPr/>
        </p:nvSpPr>
        <p:spPr>
          <a:xfrm>
            <a:off x="720000" y="7475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6" name="Google Shape;296;p25"/>
          <p:cNvGrpSpPr/>
          <p:nvPr/>
        </p:nvGrpSpPr>
        <p:grpSpPr>
          <a:xfrm>
            <a:off x="8424000" y="209250"/>
            <a:ext cx="433550" cy="78899"/>
            <a:chOff x="8424000" y="285450"/>
            <a:chExt cx="433550" cy="78899"/>
          </a:xfrm>
        </p:grpSpPr>
        <p:cxnSp>
          <p:nvCxnSpPr>
            <p:cNvPr id="297" name="Google Shape;297;p25"/>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298" name="Google Shape;298;p25"/>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9" name="Google Shape;299;p25"/>
            <p:cNvGrpSpPr/>
            <p:nvPr/>
          </p:nvGrpSpPr>
          <p:grpSpPr>
            <a:xfrm>
              <a:off x="8785929" y="285450"/>
              <a:ext cx="71621" cy="78899"/>
              <a:chOff x="3621700" y="273825"/>
              <a:chExt cx="100875" cy="111125"/>
            </a:xfrm>
          </p:grpSpPr>
          <p:cxnSp>
            <p:nvCxnSpPr>
              <p:cNvPr id="300" name="Google Shape;300;p25"/>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301" name="Google Shape;301;p25"/>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grpSp>
        <p:nvGrpSpPr>
          <p:cNvPr id="302" name="Google Shape;302;p25"/>
          <p:cNvGrpSpPr/>
          <p:nvPr/>
        </p:nvGrpSpPr>
        <p:grpSpPr>
          <a:xfrm>
            <a:off x="299286" y="189025"/>
            <a:ext cx="133205" cy="119344"/>
            <a:chOff x="222150" y="185025"/>
            <a:chExt cx="170100" cy="152400"/>
          </a:xfrm>
        </p:grpSpPr>
        <p:cxnSp>
          <p:nvCxnSpPr>
            <p:cNvPr id="303" name="Google Shape;303;p25"/>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04" name="Google Shape;304;p25"/>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05" name="Google Shape;305;p25"/>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sp>
        <p:nvSpPr>
          <p:cNvPr id="2" name="Título 1">
            <a:extLst>
              <a:ext uri="{FF2B5EF4-FFF2-40B4-BE49-F238E27FC236}">
                <a16:creationId xmlns:a16="http://schemas.microsoft.com/office/drawing/2014/main" id="{A1355C39-6591-3FBF-D2A6-90722915FDD7}"/>
              </a:ext>
            </a:extLst>
          </p:cNvPr>
          <p:cNvSpPr>
            <a:spLocks noGrp="1"/>
          </p:cNvSpPr>
          <p:nvPr>
            <p:ph type="title"/>
          </p:nvPr>
        </p:nvSpPr>
        <p:spPr/>
        <p:txBody>
          <a:body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id="{C44FCDB5-CCA7-4FBB-E439-8A77AAF28D60}"/>
              </a:ext>
            </a:extLst>
          </p:cNvPr>
          <p:cNvSpPr>
            <a:spLocks noGrp="1"/>
          </p:cNvSpPr>
          <p:nvPr>
            <p:ph type="dt" sz="half" idx="10"/>
          </p:nvPr>
        </p:nvSpPr>
        <p:spPr/>
        <p:txBody>
          <a:bodyPr/>
          <a:lstStyle/>
          <a:p>
            <a:r>
              <a:rPr lang="es-ES" dirty="0"/>
              <a:t>23/11/2022</a:t>
            </a:r>
          </a:p>
        </p:txBody>
      </p:sp>
      <p:sp>
        <p:nvSpPr>
          <p:cNvPr id="4" name="Marcador de pie de página 3">
            <a:extLst>
              <a:ext uri="{FF2B5EF4-FFF2-40B4-BE49-F238E27FC236}">
                <a16:creationId xmlns:a16="http://schemas.microsoft.com/office/drawing/2014/main" id="{392A2469-BE59-BEC1-BF3E-9D4FE169A4BD}"/>
              </a:ext>
            </a:extLst>
          </p:cNvPr>
          <p:cNvSpPr>
            <a:spLocks noGrp="1"/>
          </p:cNvSpPr>
          <p:nvPr>
            <p:ph type="ftr" sz="quarter" idx="11"/>
          </p:nvPr>
        </p:nvSpPr>
        <p:spPr/>
        <p:txBody>
          <a:bodyPr/>
          <a:lstStyle/>
          <a:p>
            <a:r>
              <a:rPr lang="es-ES" dirty="0"/>
              <a:t>José Manuel Manteca Merino</a:t>
            </a:r>
          </a:p>
        </p:txBody>
      </p:sp>
      <p:sp>
        <p:nvSpPr>
          <p:cNvPr id="5" name="Marcador de número de diapositiva 4">
            <a:extLst>
              <a:ext uri="{FF2B5EF4-FFF2-40B4-BE49-F238E27FC236}">
                <a16:creationId xmlns:a16="http://schemas.microsoft.com/office/drawing/2014/main" id="{B776A2C6-653D-E8F7-E50B-F8BC20BBF92B}"/>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8" name="Imagen 7" descr="Logotipo, nombre de la empresa&#10;&#10;Descripción generada automáticamente">
            <a:extLst>
              <a:ext uri="{FF2B5EF4-FFF2-40B4-BE49-F238E27FC236}">
                <a16:creationId xmlns:a16="http://schemas.microsoft.com/office/drawing/2014/main" id="{E5ACFD19-5F35-FA93-CE97-B441BD65834A}"/>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306"/>
        <p:cNvGrpSpPr/>
        <p:nvPr/>
      </p:nvGrpSpPr>
      <p:grpSpPr>
        <a:xfrm>
          <a:off x="0" y="0"/>
          <a:ext cx="0" cy="0"/>
          <a:chOff x="0" y="0"/>
          <a:chExt cx="0" cy="0"/>
        </a:xfrm>
      </p:grpSpPr>
      <p:grpSp>
        <p:nvGrpSpPr>
          <p:cNvPr id="308" name="Google Shape;308;p26"/>
          <p:cNvGrpSpPr/>
          <p:nvPr/>
        </p:nvGrpSpPr>
        <p:grpSpPr>
          <a:xfrm>
            <a:off x="286625" y="3999999"/>
            <a:ext cx="145867" cy="958251"/>
            <a:chOff x="286625" y="3923799"/>
            <a:chExt cx="145867" cy="958251"/>
          </a:xfrm>
        </p:grpSpPr>
        <p:sp>
          <p:nvSpPr>
            <p:cNvPr id="309" name="Google Shape;309;p26"/>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0" name="Google Shape;310;p26"/>
            <p:cNvGrpSpPr/>
            <p:nvPr/>
          </p:nvGrpSpPr>
          <p:grpSpPr>
            <a:xfrm>
              <a:off x="298112" y="4342643"/>
              <a:ext cx="110182" cy="126862"/>
              <a:chOff x="281100" y="2027800"/>
              <a:chExt cx="140700" cy="162000"/>
            </a:xfrm>
          </p:grpSpPr>
          <p:sp>
            <p:nvSpPr>
              <p:cNvPr id="311" name="Google Shape;311;p26"/>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2" name="Google Shape;312;p26"/>
              <p:cNvGrpSpPr/>
              <p:nvPr/>
            </p:nvGrpSpPr>
            <p:grpSpPr>
              <a:xfrm>
                <a:off x="308875" y="2088450"/>
                <a:ext cx="85200" cy="40700"/>
                <a:chOff x="308875" y="2087000"/>
                <a:chExt cx="85200" cy="40700"/>
              </a:xfrm>
            </p:grpSpPr>
            <p:cxnSp>
              <p:nvCxnSpPr>
                <p:cNvPr id="313" name="Google Shape;313;p26"/>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314" name="Google Shape;314;p26"/>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315" name="Google Shape;315;p26"/>
            <p:cNvGrpSpPr/>
            <p:nvPr/>
          </p:nvGrpSpPr>
          <p:grpSpPr>
            <a:xfrm>
              <a:off x="286625" y="3923799"/>
              <a:ext cx="133200" cy="133200"/>
              <a:chOff x="286625" y="3648899"/>
              <a:chExt cx="133200" cy="133200"/>
            </a:xfrm>
          </p:grpSpPr>
          <p:sp>
            <p:nvSpPr>
              <p:cNvPr id="316" name="Google Shape;316;p26"/>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26"/>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19" name="Google Shape;319;p26"/>
          <p:cNvGrpSpPr/>
          <p:nvPr/>
        </p:nvGrpSpPr>
        <p:grpSpPr>
          <a:xfrm>
            <a:off x="8424000" y="209250"/>
            <a:ext cx="433550" cy="78899"/>
            <a:chOff x="8424000" y="285450"/>
            <a:chExt cx="433550" cy="78899"/>
          </a:xfrm>
        </p:grpSpPr>
        <p:cxnSp>
          <p:nvCxnSpPr>
            <p:cNvPr id="320" name="Google Shape;320;p26"/>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321" name="Google Shape;321;p26"/>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2" name="Google Shape;322;p26"/>
            <p:cNvGrpSpPr/>
            <p:nvPr/>
          </p:nvGrpSpPr>
          <p:grpSpPr>
            <a:xfrm>
              <a:off x="8785929" y="285450"/>
              <a:ext cx="71621" cy="78899"/>
              <a:chOff x="3621700" y="273825"/>
              <a:chExt cx="100875" cy="111125"/>
            </a:xfrm>
          </p:grpSpPr>
          <p:cxnSp>
            <p:nvCxnSpPr>
              <p:cNvPr id="323" name="Google Shape;323;p26"/>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324" name="Google Shape;324;p26"/>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grpSp>
        <p:nvGrpSpPr>
          <p:cNvPr id="325" name="Google Shape;325;p26"/>
          <p:cNvGrpSpPr/>
          <p:nvPr/>
        </p:nvGrpSpPr>
        <p:grpSpPr>
          <a:xfrm>
            <a:off x="299286" y="189025"/>
            <a:ext cx="133205" cy="119344"/>
            <a:chOff x="222150" y="185025"/>
            <a:chExt cx="170100" cy="152400"/>
          </a:xfrm>
        </p:grpSpPr>
        <p:cxnSp>
          <p:nvCxnSpPr>
            <p:cNvPr id="326" name="Google Shape;326;p26"/>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27" name="Google Shape;327;p26"/>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28" name="Google Shape;328;p26"/>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sp>
        <p:nvSpPr>
          <p:cNvPr id="2" name="Marcador de fecha 1">
            <a:extLst>
              <a:ext uri="{FF2B5EF4-FFF2-40B4-BE49-F238E27FC236}">
                <a16:creationId xmlns:a16="http://schemas.microsoft.com/office/drawing/2014/main" id="{7A660F9C-0463-20DA-0CDD-F4CCE11201F5}"/>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AEADEA05-84E1-6FB4-0B3C-AD3FDB1FB8B3}"/>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A629F81D-7551-1D53-1A9C-1F05051A04C3}"/>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321D3F6B-36EC-78B1-E86A-A9DA56CA6D5F}"/>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8_1_1">
    <p:spTree>
      <p:nvGrpSpPr>
        <p:cNvPr id="1" name="Shape 329"/>
        <p:cNvGrpSpPr/>
        <p:nvPr/>
      </p:nvGrpSpPr>
      <p:grpSpPr>
        <a:xfrm>
          <a:off x="0" y="0"/>
          <a:ext cx="0" cy="0"/>
          <a:chOff x="0" y="0"/>
          <a:chExt cx="0" cy="0"/>
        </a:xfrm>
      </p:grpSpPr>
      <p:grpSp>
        <p:nvGrpSpPr>
          <p:cNvPr id="331" name="Google Shape;331;p27"/>
          <p:cNvGrpSpPr/>
          <p:nvPr/>
        </p:nvGrpSpPr>
        <p:grpSpPr>
          <a:xfrm>
            <a:off x="286625" y="3999999"/>
            <a:ext cx="145867" cy="958251"/>
            <a:chOff x="286625" y="3923799"/>
            <a:chExt cx="145867" cy="958251"/>
          </a:xfrm>
        </p:grpSpPr>
        <p:sp>
          <p:nvSpPr>
            <p:cNvPr id="332" name="Google Shape;332;p2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3" name="Google Shape;333;p27"/>
            <p:cNvGrpSpPr/>
            <p:nvPr/>
          </p:nvGrpSpPr>
          <p:grpSpPr>
            <a:xfrm>
              <a:off x="298112" y="4342643"/>
              <a:ext cx="110182" cy="126862"/>
              <a:chOff x="281100" y="2027800"/>
              <a:chExt cx="140700" cy="162000"/>
            </a:xfrm>
          </p:grpSpPr>
          <p:sp>
            <p:nvSpPr>
              <p:cNvPr id="334" name="Google Shape;334;p2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5" name="Google Shape;335;p27"/>
              <p:cNvGrpSpPr/>
              <p:nvPr/>
            </p:nvGrpSpPr>
            <p:grpSpPr>
              <a:xfrm>
                <a:off x="308875" y="2088450"/>
                <a:ext cx="85200" cy="40700"/>
                <a:chOff x="308875" y="2087000"/>
                <a:chExt cx="85200" cy="40700"/>
              </a:xfrm>
            </p:grpSpPr>
            <p:cxnSp>
              <p:nvCxnSpPr>
                <p:cNvPr id="336" name="Google Shape;336;p2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337" name="Google Shape;337;p2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338" name="Google Shape;338;p27"/>
            <p:cNvGrpSpPr/>
            <p:nvPr/>
          </p:nvGrpSpPr>
          <p:grpSpPr>
            <a:xfrm>
              <a:off x="286625" y="3923799"/>
              <a:ext cx="133200" cy="133200"/>
              <a:chOff x="286625" y="3648899"/>
              <a:chExt cx="133200" cy="133200"/>
            </a:xfrm>
          </p:grpSpPr>
          <p:sp>
            <p:nvSpPr>
              <p:cNvPr id="339" name="Google Shape;339;p2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2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42" name="Google Shape;342;p27"/>
          <p:cNvSpPr/>
          <p:nvPr/>
        </p:nvSpPr>
        <p:spPr>
          <a:xfrm>
            <a:off x="720000" y="7475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3" name="Google Shape;343;p27"/>
          <p:cNvGrpSpPr/>
          <p:nvPr/>
        </p:nvGrpSpPr>
        <p:grpSpPr>
          <a:xfrm>
            <a:off x="8424000" y="209250"/>
            <a:ext cx="433550" cy="78899"/>
            <a:chOff x="8424000" y="285450"/>
            <a:chExt cx="433550" cy="78899"/>
          </a:xfrm>
        </p:grpSpPr>
        <p:cxnSp>
          <p:nvCxnSpPr>
            <p:cNvPr id="344" name="Google Shape;344;p27"/>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345" name="Google Shape;345;p27"/>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6" name="Google Shape;346;p27"/>
            <p:cNvGrpSpPr/>
            <p:nvPr/>
          </p:nvGrpSpPr>
          <p:grpSpPr>
            <a:xfrm>
              <a:off x="8785929" y="285450"/>
              <a:ext cx="71621" cy="78899"/>
              <a:chOff x="3621700" y="273825"/>
              <a:chExt cx="100875" cy="111125"/>
            </a:xfrm>
          </p:grpSpPr>
          <p:cxnSp>
            <p:nvCxnSpPr>
              <p:cNvPr id="347" name="Google Shape;347;p27"/>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348" name="Google Shape;348;p27"/>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grpSp>
        <p:nvGrpSpPr>
          <p:cNvPr id="349" name="Google Shape;349;p27"/>
          <p:cNvGrpSpPr/>
          <p:nvPr/>
        </p:nvGrpSpPr>
        <p:grpSpPr>
          <a:xfrm>
            <a:off x="299286" y="189025"/>
            <a:ext cx="133205" cy="119344"/>
            <a:chOff x="222150" y="185025"/>
            <a:chExt cx="170100" cy="152400"/>
          </a:xfrm>
        </p:grpSpPr>
        <p:cxnSp>
          <p:nvCxnSpPr>
            <p:cNvPr id="350" name="Google Shape;350;p2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51" name="Google Shape;351;p2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52" name="Google Shape;352;p2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353" name="Google Shape;353;p27"/>
          <p:cNvGrpSpPr/>
          <p:nvPr/>
        </p:nvGrpSpPr>
        <p:grpSpPr>
          <a:xfrm>
            <a:off x="1028975" y="1070563"/>
            <a:ext cx="2136214" cy="3002387"/>
            <a:chOff x="5380450" y="1070563"/>
            <a:chExt cx="2136214" cy="3002387"/>
          </a:xfrm>
        </p:grpSpPr>
        <p:sp>
          <p:nvSpPr>
            <p:cNvPr id="354" name="Google Shape;354;p27"/>
            <p:cNvSpPr/>
            <p:nvPr/>
          </p:nvSpPr>
          <p:spPr>
            <a:xfrm>
              <a:off x="6164625" y="1344650"/>
              <a:ext cx="1334100" cy="2405100"/>
            </a:xfrm>
            <a:prstGeom prst="roundRect">
              <a:avLst>
                <a:gd name="adj" fmla="val 0"/>
              </a:avLst>
            </a:prstGeom>
            <a:solidFill>
              <a:schemeClr val="accent3"/>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27"/>
            <p:cNvSpPr/>
            <p:nvPr/>
          </p:nvSpPr>
          <p:spPr>
            <a:xfrm>
              <a:off x="6298575" y="1546875"/>
              <a:ext cx="1066200" cy="449700"/>
            </a:xfrm>
            <a:prstGeom prst="roundRect">
              <a:avLst>
                <a:gd name="adj" fmla="val 18711"/>
              </a:avLst>
            </a:pr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27"/>
            <p:cNvSpPr/>
            <p:nvPr/>
          </p:nvSpPr>
          <p:spPr>
            <a:xfrm>
              <a:off x="6298575" y="2078800"/>
              <a:ext cx="1066200" cy="999900"/>
            </a:xfrm>
            <a:prstGeom prst="roundRect">
              <a:avLst>
                <a:gd name="adj" fmla="val 7939"/>
              </a:avLst>
            </a:pr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27"/>
            <p:cNvSpPr/>
            <p:nvPr/>
          </p:nvSpPr>
          <p:spPr>
            <a:xfrm>
              <a:off x="6298575" y="3140800"/>
              <a:ext cx="1066200" cy="449700"/>
            </a:xfrm>
            <a:prstGeom prst="roundRect">
              <a:avLst>
                <a:gd name="adj" fmla="val 18711"/>
              </a:avLst>
            </a:pr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27"/>
            <p:cNvSpPr/>
            <p:nvPr/>
          </p:nvSpPr>
          <p:spPr>
            <a:xfrm>
              <a:off x="6146677" y="1070563"/>
              <a:ext cx="1369987" cy="3002387"/>
            </a:xfrm>
            <a:custGeom>
              <a:avLst/>
              <a:gdLst/>
              <a:ahLst/>
              <a:cxnLst/>
              <a:rect l="l" t="t" r="r" b="b"/>
              <a:pathLst>
                <a:path w="20528" h="44988" extrusionOk="0">
                  <a:moveTo>
                    <a:pt x="10264" y="1252"/>
                  </a:moveTo>
                  <a:cubicBezTo>
                    <a:pt x="10544" y="1252"/>
                    <a:pt x="10773" y="1481"/>
                    <a:pt x="10773" y="1760"/>
                  </a:cubicBezTo>
                  <a:cubicBezTo>
                    <a:pt x="10773" y="2041"/>
                    <a:pt x="10544" y="2270"/>
                    <a:pt x="10264" y="2270"/>
                  </a:cubicBezTo>
                  <a:cubicBezTo>
                    <a:pt x="9985" y="2270"/>
                    <a:pt x="9755" y="2041"/>
                    <a:pt x="9755" y="1760"/>
                  </a:cubicBezTo>
                  <a:cubicBezTo>
                    <a:pt x="9755" y="1481"/>
                    <a:pt x="9985" y="1252"/>
                    <a:pt x="10264" y="1252"/>
                  </a:cubicBezTo>
                  <a:close/>
                  <a:moveTo>
                    <a:pt x="11765" y="3221"/>
                  </a:moveTo>
                  <a:cubicBezTo>
                    <a:pt x="11887" y="3221"/>
                    <a:pt x="11984" y="3317"/>
                    <a:pt x="11984" y="3435"/>
                  </a:cubicBezTo>
                  <a:cubicBezTo>
                    <a:pt x="11984" y="3557"/>
                    <a:pt x="11887" y="3648"/>
                    <a:pt x="11765" y="3648"/>
                  </a:cubicBezTo>
                  <a:lnTo>
                    <a:pt x="8763" y="3648"/>
                  </a:lnTo>
                  <a:cubicBezTo>
                    <a:pt x="8641" y="3648"/>
                    <a:pt x="8545" y="3557"/>
                    <a:pt x="8545" y="3435"/>
                  </a:cubicBezTo>
                  <a:cubicBezTo>
                    <a:pt x="8545" y="3379"/>
                    <a:pt x="8570" y="3324"/>
                    <a:pt x="8611" y="3282"/>
                  </a:cubicBezTo>
                  <a:cubicBezTo>
                    <a:pt x="8646" y="3247"/>
                    <a:pt x="8702" y="3221"/>
                    <a:pt x="8763" y="3221"/>
                  </a:cubicBezTo>
                  <a:close/>
                  <a:moveTo>
                    <a:pt x="19322" y="5541"/>
                  </a:moveTo>
                  <a:cubicBezTo>
                    <a:pt x="19536" y="5541"/>
                    <a:pt x="19708" y="5715"/>
                    <a:pt x="19708" y="5929"/>
                  </a:cubicBezTo>
                  <a:lnTo>
                    <a:pt x="19708" y="38902"/>
                  </a:lnTo>
                  <a:cubicBezTo>
                    <a:pt x="19708" y="39116"/>
                    <a:pt x="19536" y="39289"/>
                    <a:pt x="19322" y="39289"/>
                  </a:cubicBezTo>
                  <a:lnTo>
                    <a:pt x="1206" y="39289"/>
                  </a:lnTo>
                  <a:cubicBezTo>
                    <a:pt x="993" y="39289"/>
                    <a:pt x="820" y="39116"/>
                    <a:pt x="820" y="38902"/>
                  </a:cubicBezTo>
                  <a:lnTo>
                    <a:pt x="820" y="5929"/>
                  </a:lnTo>
                  <a:cubicBezTo>
                    <a:pt x="820" y="5715"/>
                    <a:pt x="993" y="5541"/>
                    <a:pt x="1206" y="5541"/>
                  </a:cubicBezTo>
                  <a:close/>
                  <a:moveTo>
                    <a:pt x="10264" y="40607"/>
                  </a:moveTo>
                  <a:cubicBezTo>
                    <a:pt x="11145" y="40607"/>
                    <a:pt x="11857" y="41314"/>
                    <a:pt x="11857" y="42190"/>
                  </a:cubicBezTo>
                  <a:cubicBezTo>
                    <a:pt x="11857" y="43064"/>
                    <a:pt x="11145" y="43777"/>
                    <a:pt x="10264" y="43777"/>
                  </a:cubicBezTo>
                  <a:cubicBezTo>
                    <a:pt x="9384" y="43777"/>
                    <a:pt x="8677" y="43064"/>
                    <a:pt x="8677" y="42190"/>
                  </a:cubicBezTo>
                  <a:cubicBezTo>
                    <a:pt x="8677" y="41314"/>
                    <a:pt x="9384" y="40607"/>
                    <a:pt x="10264" y="40607"/>
                  </a:cubicBezTo>
                  <a:close/>
                  <a:moveTo>
                    <a:pt x="2098" y="1"/>
                  </a:moveTo>
                  <a:cubicBezTo>
                    <a:pt x="943" y="1"/>
                    <a:pt x="1" y="926"/>
                    <a:pt x="1" y="2061"/>
                  </a:cubicBezTo>
                  <a:lnTo>
                    <a:pt x="1" y="42927"/>
                  </a:lnTo>
                  <a:cubicBezTo>
                    <a:pt x="1" y="44067"/>
                    <a:pt x="943" y="44987"/>
                    <a:pt x="2098" y="44987"/>
                  </a:cubicBezTo>
                  <a:lnTo>
                    <a:pt x="18432" y="44987"/>
                  </a:lnTo>
                  <a:cubicBezTo>
                    <a:pt x="19586" y="44987"/>
                    <a:pt x="20527" y="44067"/>
                    <a:pt x="20527" y="42927"/>
                  </a:cubicBezTo>
                  <a:lnTo>
                    <a:pt x="20527" y="2061"/>
                  </a:lnTo>
                  <a:cubicBezTo>
                    <a:pt x="20527" y="926"/>
                    <a:pt x="19586" y="1"/>
                    <a:pt x="18432" y="1"/>
                  </a:cubicBezTo>
                  <a:close/>
                </a:path>
              </a:pathLst>
            </a:custGeom>
            <a:gradFill>
              <a:gsLst>
                <a:gs pos="0">
                  <a:srgbClr val="FFFFFF"/>
                </a:gs>
                <a:gs pos="100000">
                  <a:srgbClr val="C5C7F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9" name="Google Shape;359;p27"/>
            <p:cNvGrpSpPr/>
            <p:nvPr/>
          </p:nvGrpSpPr>
          <p:grpSpPr>
            <a:xfrm>
              <a:off x="5380450" y="1200275"/>
              <a:ext cx="1386600" cy="449700"/>
              <a:chOff x="5270675" y="1411375"/>
              <a:chExt cx="1386600" cy="449700"/>
            </a:xfrm>
          </p:grpSpPr>
          <p:sp>
            <p:nvSpPr>
              <p:cNvPr id="360" name="Google Shape;360;p27"/>
              <p:cNvSpPr/>
              <p:nvPr/>
            </p:nvSpPr>
            <p:spPr>
              <a:xfrm>
                <a:off x="5270675" y="1411375"/>
                <a:ext cx="1386600" cy="449700"/>
              </a:xfrm>
              <a:prstGeom prst="roundRect">
                <a:avLst>
                  <a:gd name="adj" fmla="val 18711"/>
                </a:avLst>
              </a:prstGeom>
              <a:gradFill>
                <a:gsLst>
                  <a:gs pos="0">
                    <a:schemeClr val="lt2"/>
                  </a:gs>
                  <a:gs pos="100000">
                    <a:srgbClr val="E57C85"/>
                  </a:gs>
                </a:gsLst>
                <a:lin ang="5400700"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27"/>
              <p:cNvSpPr/>
              <p:nvPr/>
            </p:nvSpPr>
            <p:spPr>
              <a:xfrm>
                <a:off x="5370729" y="1459698"/>
                <a:ext cx="336576" cy="336718"/>
              </a:xfrm>
              <a:custGeom>
                <a:avLst/>
                <a:gdLst/>
                <a:ahLst/>
                <a:cxnLst/>
                <a:rect l="l" t="t" r="r" b="b"/>
                <a:pathLst>
                  <a:path w="14203" h="14209" extrusionOk="0">
                    <a:moveTo>
                      <a:pt x="7104" y="0"/>
                    </a:moveTo>
                    <a:cubicBezTo>
                      <a:pt x="3186" y="0"/>
                      <a:pt x="0" y="3181"/>
                      <a:pt x="0" y="7099"/>
                    </a:cubicBezTo>
                    <a:cubicBezTo>
                      <a:pt x="0" y="9129"/>
                      <a:pt x="847" y="10953"/>
                      <a:pt x="2209" y="12247"/>
                    </a:cubicBezTo>
                    <a:cubicBezTo>
                      <a:pt x="3484" y="13466"/>
                      <a:pt x="5211" y="14208"/>
                      <a:pt x="7104" y="14208"/>
                    </a:cubicBezTo>
                    <a:cubicBezTo>
                      <a:pt x="8998" y="14208"/>
                      <a:pt x="10725" y="13466"/>
                      <a:pt x="12000" y="12247"/>
                    </a:cubicBezTo>
                    <a:cubicBezTo>
                      <a:pt x="13357" y="10948"/>
                      <a:pt x="14202" y="9129"/>
                      <a:pt x="14202" y="7099"/>
                    </a:cubicBezTo>
                    <a:cubicBezTo>
                      <a:pt x="14202" y="3181"/>
                      <a:pt x="11029" y="0"/>
                      <a:pt x="7104" y="0"/>
                    </a:cubicBezTo>
                    <a:close/>
                  </a:path>
                </a:pathLst>
              </a:custGeom>
              <a:gradFill>
                <a:gsLst>
                  <a:gs pos="0">
                    <a:srgbClr val="FFFFFF"/>
                  </a:gs>
                  <a:gs pos="100000">
                    <a:srgbClr val="C5C7F4"/>
                  </a:gs>
                </a:gsLst>
                <a:lin ang="5400700" scaled="0"/>
              </a:gradFill>
              <a:ln>
                <a:noFill/>
              </a:ln>
              <a:effectLst>
                <a:outerShdw blurRad="57150" dist="19050" dir="540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27"/>
              <p:cNvSpPr/>
              <p:nvPr/>
            </p:nvSpPr>
            <p:spPr>
              <a:xfrm>
                <a:off x="5433171" y="1520542"/>
                <a:ext cx="211691" cy="215028"/>
              </a:xfrm>
              <a:custGeom>
                <a:avLst/>
                <a:gdLst/>
                <a:ahLst/>
                <a:cxnLst/>
                <a:rect l="l" t="t" r="r" b="b"/>
                <a:pathLst>
                  <a:path w="21410" h="21753" extrusionOk="0">
                    <a:moveTo>
                      <a:pt x="10706" y="6083"/>
                    </a:moveTo>
                    <a:cubicBezTo>
                      <a:pt x="10835" y="6083"/>
                      <a:pt x="10966" y="6088"/>
                      <a:pt x="11098" y="6098"/>
                    </a:cubicBezTo>
                    <a:cubicBezTo>
                      <a:pt x="13419" y="6281"/>
                      <a:pt x="15307" y="8163"/>
                      <a:pt x="15491" y="10491"/>
                    </a:cubicBezTo>
                    <a:cubicBezTo>
                      <a:pt x="15709" y="13314"/>
                      <a:pt x="13478" y="15677"/>
                      <a:pt x="10700" y="15677"/>
                    </a:cubicBezTo>
                    <a:cubicBezTo>
                      <a:pt x="10574" y="15677"/>
                      <a:pt x="10447" y="15672"/>
                      <a:pt x="10320" y="15662"/>
                    </a:cubicBezTo>
                    <a:cubicBezTo>
                      <a:pt x="7991" y="15478"/>
                      <a:pt x="6109" y="13590"/>
                      <a:pt x="5927" y="11269"/>
                    </a:cubicBezTo>
                    <a:cubicBezTo>
                      <a:pt x="5702" y="8444"/>
                      <a:pt x="7927" y="6083"/>
                      <a:pt x="10706" y="6083"/>
                    </a:cubicBezTo>
                    <a:close/>
                    <a:moveTo>
                      <a:pt x="8134" y="0"/>
                    </a:moveTo>
                    <a:lnTo>
                      <a:pt x="7677" y="2883"/>
                    </a:lnTo>
                    <a:cubicBezTo>
                      <a:pt x="6808" y="3215"/>
                      <a:pt x="6006" y="3685"/>
                      <a:pt x="5304" y="4263"/>
                    </a:cubicBezTo>
                    <a:lnTo>
                      <a:pt x="2569" y="3215"/>
                    </a:lnTo>
                    <a:lnTo>
                      <a:pt x="1" y="7666"/>
                    </a:lnTo>
                    <a:lnTo>
                      <a:pt x="2271" y="9507"/>
                    </a:lnTo>
                    <a:cubicBezTo>
                      <a:pt x="2197" y="9953"/>
                      <a:pt x="2163" y="10411"/>
                      <a:pt x="2163" y="10879"/>
                    </a:cubicBezTo>
                    <a:cubicBezTo>
                      <a:pt x="2163" y="11343"/>
                      <a:pt x="2197" y="11806"/>
                      <a:pt x="2271" y="12252"/>
                    </a:cubicBezTo>
                    <a:lnTo>
                      <a:pt x="1" y="14089"/>
                    </a:lnTo>
                    <a:lnTo>
                      <a:pt x="2569" y="18545"/>
                    </a:lnTo>
                    <a:lnTo>
                      <a:pt x="5304" y="17497"/>
                    </a:lnTo>
                    <a:cubicBezTo>
                      <a:pt x="6006" y="18075"/>
                      <a:pt x="6808" y="18539"/>
                      <a:pt x="7677" y="18870"/>
                    </a:cubicBezTo>
                    <a:lnTo>
                      <a:pt x="8134" y="21753"/>
                    </a:lnTo>
                    <a:lnTo>
                      <a:pt x="13276" y="21753"/>
                    </a:lnTo>
                    <a:lnTo>
                      <a:pt x="13733" y="18870"/>
                    </a:lnTo>
                    <a:cubicBezTo>
                      <a:pt x="14604" y="18539"/>
                      <a:pt x="15404" y="18075"/>
                      <a:pt x="16114" y="17497"/>
                    </a:cubicBezTo>
                    <a:lnTo>
                      <a:pt x="18841" y="18545"/>
                    </a:lnTo>
                    <a:lnTo>
                      <a:pt x="21410" y="14089"/>
                    </a:lnTo>
                    <a:lnTo>
                      <a:pt x="19139" y="12252"/>
                    </a:lnTo>
                    <a:cubicBezTo>
                      <a:pt x="19213" y="11800"/>
                      <a:pt x="19253" y="11343"/>
                      <a:pt x="19253" y="10879"/>
                    </a:cubicBezTo>
                    <a:cubicBezTo>
                      <a:pt x="19253" y="10411"/>
                      <a:pt x="19213" y="9953"/>
                      <a:pt x="19139" y="9507"/>
                    </a:cubicBezTo>
                    <a:lnTo>
                      <a:pt x="21410" y="7666"/>
                    </a:lnTo>
                    <a:lnTo>
                      <a:pt x="18841" y="3215"/>
                    </a:lnTo>
                    <a:lnTo>
                      <a:pt x="16114" y="4263"/>
                    </a:lnTo>
                    <a:cubicBezTo>
                      <a:pt x="15404" y="3685"/>
                      <a:pt x="14604" y="3215"/>
                      <a:pt x="13733" y="2883"/>
                    </a:cubicBezTo>
                    <a:lnTo>
                      <a:pt x="13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3" name="Google Shape;363;p27"/>
              <p:cNvGrpSpPr/>
              <p:nvPr/>
            </p:nvGrpSpPr>
            <p:grpSpPr>
              <a:xfrm>
                <a:off x="5794626" y="1542600"/>
                <a:ext cx="706512" cy="187247"/>
                <a:chOff x="5784976" y="732725"/>
                <a:chExt cx="706512" cy="187247"/>
              </a:xfrm>
            </p:grpSpPr>
            <p:sp>
              <p:nvSpPr>
                <p:cNvPr id="364" name="Google Shape;364;p27"/>
                <p:cNvSpPr/>
                <p:nvPr/>
              </p:nvSpPr>
              <p:spPr>
                <a:xfrm>
                  <a:off x="5784987" y="732725"/>
                  <a:ext cx="7065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27"/>
                <p:cNvSpPr/>
                <p:nvPr/>
              </p:nvSpPr>
              <p:spPr>
                <a:xfrm>
                  <a:off x="5784987" y="805955"/>
                  <a:ext cx="7065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27"/>
                <p:cNvSpPr/>
                <p:nvPr/>
              </p:nvSpPr>
              <p:spPr>
                <a:xfrm>
                  <a:off x="5784976" y="879172"/>
                  <a:ext cx="4653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67" name="Google Shape;367;p27"/>
            <p:cNvGrpSpPr/>
            <p:nvPr/>
          </p:nvGrpSpPr>
          <p:grpSpPr>
            <a:xfrm>
              <a:off x="5573850" y="3355500"/>
              <a:ext cx="381600" cy="356700"/>
              <a:chOff x="1062200" y="3366813"/>
              <a:chExt cx="381600" cy="356700"/>
            </a:xfrm>
          </p:grpSpPr>
          <p:sp>
            <p:nvSpPr>
              <p:cNvPr id="368" name="Google Shape;368;p27"/>
              <p:cNvSpPr/>
              <p:nvPr/>
            </p:nvSpPr>
            <p:spPr>
              <a:xfrm>
                <a:off x="1062200" y="3366813"/>
                <a:ext cx="381600" cy="356700"/>
              </a:xfrm>
              <a:prstGeom prst="roundRect">
                <a:avLst>
                  <a:gd name="adj" fmla="val 18293"/>
                </a:avLst>
              </a:prstGeom>
              <a:gradFill>
                <a:gsLst>
                  <a:gs pos="0">
                    <a:srgbClr val="3DB0FD"/>
                  </a:gs>
                  <a:gs pos="100000">
                    <a:srgbClr val="308EF7"/>
                  </a:gs>
                </a:gsLst>
                <a:lin ang="2698631"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9" name="Google Shape;369;p27"/>
              <p:cNvGrpSpPr/>
              <p:nvPr/>
            </p:nvGrpSpPr>
            <p:grpSpPr>
              <a:xfrm>
                <a:off x="1138484" y="3433275"/>
                <a:ext cx="229200" cy="229200"/>
                <a:chOff x="955447" y="3891500"/>
                <a:chExt cx="229200" cy="229200"/>
              </a:xfrm>
            </p:grpSpPr>
            <p:sp>
              <p:nvSpPr>
                <p:cNvPr id="370" name="Google Shape;370;p27"/>
                <p:cNvSpPr/>
                <p:nvPr/>
              </p:nvSpPr>
              <p:spPr>
                <a:xfrm>
                  <a:off x="955447" y="3985700"/>
                  <a:ext cx="2292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27"/>
                <p:cNvSpPr/>
                <p:nvPr/>
              </p:nvSpPr>
              <p:spPr>
                <a:xfrm rot="5400000">
                  <a:off x="955447" y="3985700"/>
                  <a:ext cx="2292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72" name="Google Shape;372;p27"/>
            <p:cNvGrpSpPr/>
            <p:nvPr/>
          </p:nvGrpSpPr>
          <p:grpSpPr>
            <a:xfrm rot="5400000">
              <a:off x="5462261" y="2839775"/>
              <a:ext cx="604800" cy="147600"/>
              <a:chOff x="7688649" y="828750"/>
              <a:chExt cx="604800" cy="147600"/>
            </a:xfrm>
          </p:grpSpPr>
          <p:sp>
            <p:nvSpPr>
              <p:cNvPr id="373" name="Google Shape;373;p27"/>
              <p:cNvSpPr/>
              <p:nvPr/>
            </p:nvSpPr>
            <p:spPr>
              <a:xfrm>
                <a:off x="8145849" y="828750"/>
                <a:ext cx="147600" cy="147600"/>
              </a:xfrm>
              <a:prstGeom prst="ellipse">
                <a:avLst/>
              </a:prstGeom>
              <a:gradFill>
                <a:gsLst>
                  <a:gs pos="0">
                    <a:srgbClr val="E9A984"/>
                  </a:gs>
                  <a:gs pos="100000">
                    <a:srgbClr val="E57C85"/>
                  </a:gs>
                </a:gsLst>
                <a:lin ang="2698631" scaled="0"/>
              </a:gra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27"/>
              <p:cNvSpPr/>
              <p:nvPr/>
            </p:nvSpPr>
            <p:spPr>
              <a:xfrm>
                <a:off x="7917249" y="828750"/>
                <a:ext cx="147600" cy="147600"/>
              </a:xfrm>
              <a:prstGeom prst="ellipse">
                <a:avLst/>
              </a:prstGeom>
              <a:gradFill>
                <a:gsLst>
                  <a:gs pos="0">
                    <a:srgbClr val="FFF68E"/>
                  </a:gs>
                  <a:gs pos="100000">
                    <a:srgbClr val="FFD966"/>
                  </a:gs>
                </a:gsLst>
                <a:path path="circle">
                  <a:fillToRect l="50000" t="50000" r="50000" b="50000"/>
                </a:path>
                <a:tileRect/>
              </a:gra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27"/>
              <p:cNvSpPr/>
              <p:nvPr/>
            </p:nvSpPr>
            <p:spPr>
              <a:xfrm>
                <a:off x="7688649" y="828750"/>
                <a:ext cx="147600" cy="147600"/>
              </a:xfrm>
              <a:prstGeom prst="ellipse">
                <a:avLst/>
              </a:prstGeom>
              <a:gradFill>
                <a:gsLst>
                  <a:gs pos="0">
                    <a:srgbClr val="8D90E1"/>
                  </a:gs>
                  <a:gs pos="100000">
                    <a:schemeClr val="accent6"/>
                  </a:gs>
                </a:gsLst>
                <a:lin ang="5400700" scaled="0"/>
              </a:gra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76" name="Google Shape;376;p27"/>
          <p:cNvGrpSpPr/>
          <p:nvPr/>
        </p:nvGrpSpPr>
        <p:grpSpPr>
          <a:xfrm>
            <a:off x="2282900" y="2966425"/>
            <a:ext cx="1710600" cy="263700"/>
            <a:chOff x="2282900" y="800475"/>
            <a:chExt cx="1710600" cy="263700"/>
          </a:xfrm>
        </p:grpSpPr>
        <p:sp>
          <p:nvSpPr>
            <p:cNvPr id="377" name="Google Shape;377;p27"/>
            <p:cNvSpPr/>
            <p:nvPr/>
          </p:nvSpPr>
          <p:spPr>
            <a:xfrm>
              <a:off x="2282900" y="800475"/>
              <a:ext cx="1710600" cy="263700"/>
            </a:xfrm>
            <a:prstGeom prst="roundRect">
              <a:avLst>
                <a:gd name="adj" fmla="val 28586"/>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27"/>
            <p:cNvSpPr/>
            <p:nvPr/>
          </p:nvSpPr>
          <p:spPr>
            <a:xfrm>
              <a:off x="2375150" y="844350"/>
              <a:ext cx="177653" cy="175796"/>
            </a:xfrm>
            <a:custGeom>
              <a:avLst/>
              <a:gdLst/>
              <a:ahLst/>
              <a:cxnLst/>
              <a:rect l="l" t="t" r="r" b="b"/>
              <a:pathLst>
                <a:path w="8321" h="8234" extrusionOk="0">
                  <a:moveTo>
                    <a:pt x="3359" y="1750"/>
                  </a:moveTo>
                  <a:cubicBezTo>
                    <a:pt x="3774" y="1750"/>
                    <a:pt x="4188" y="1908"/>
                    <a:pt x="4501" y="2220"/>
                  </a:cubicBezTo>
                  <a:cubicBezTo>
                    <a:pt x="4808" y="2527"/>
                    <a:pt x="4976" y="2931"/>
                    <a:pt x="4976" y="3360"/>
                  </a:cubicBezTo>
                  <a:cubicBezTo>
                    <a:pt x="4976" y="3795"/>
                    <a:pt x="4808" y="4199"/>
                    <a:pt x="4501" y="4500"/>
                  </a:cubicBezTo>
                  <a:cubicBezTo>
                    <a:pt x="4188" y="4815"/>
                    <a:pt x="3775" y="4973"/>
                    <a:pt x="3362" y="4973"/>
                  </a:cubicBezTo>
                  <a:cubicBezTo>
                    <a:pt x="2948" y="4973"/>
                    <a:pt x="2534" y="4815"/>
                    <a:pt x="2219" y="4500"/>
                  </a:cubicBezTo>
                  <a:cubicBezTo>
                    <a:pt x="1917" y="4199"/>
                    <a:pt x="1749" y="3795"/>
                    <a:pt x="1749" y="3360"/>
                  </a:cubicBezTo>
                  <a:cubicBezTo>
                    <a:pt x="1749" y="2931"/>
                    <a:pt x="1917" y="2527"/>
                    <a:pt x="2219" y="2220"/>
                  </a:cubicBezTo>
                  <a:cubicBezTo>
                    <a:pt x="2537" y="1908"/>
                    <a:pt x="2946" y="1750"/>
                    <a:pt x="3359" y="1750"/>
                  </a:cubicBezTo>
                  <a:close/>
                  <a:moveTo>
                    <a:pt x="3362" y="1"/>
                  </a:moveTo>
                  <a:cubicBezTo>
                    <a:pt x="2501" y="1"/>
                    <a:pt x="1639" y="328"/>
                    <a:pt x="982" y="983"/>
                  </a:cubicBezTo>
                  <a:cubicBezTo>
                    <a:pt x="347" y="1621"/>
                    <a:pt x="0" y="2466"/>
                    <a:pt x="0" y="3360"/>
                  </a:cubicBezTo>
                  <a:cubicBezTo>
                    <a:pt x="0" y="4260"/>
                    <a:pt x="347" y="5104"/>
                    <a:pt x="982" y="5739"/>
                  </a:cubicBezTo>
                  <a:cubicBezTo>
                    <a:pt x="1641" y="6398"/>
                    <a:pt x="2500" y="6726"/>
                    <a:pt x="3359" y="6726"/>
                  </a:cubicBezTo>
                  <a:cubicBezTo>
                    <a:pt x="3937" y="6726"/>
                    <a:pt x="4510" y="6561"/>
                    <a:pt x="5027" y="6265"/>
                  </a:cubicBezTo>
                  <a:lnTo>
                    <a:pt x="6741" y="7979"/>
                  </a:lnTo>
                  <a:cubicBezTo>
                    <a:pt x="6914" y="8152"/>
                    <a:pt x="7139" y="8234"/>
                    <a:pt x="7359" y="8234"/>
                  </a:cubicBezTo>
                  <a:cubicBezTo>
                    <a:pt x="7584" y="8234"/>
                    <a:pt x="7808" y="8152"/>
                    <a:pt x="7978" y="7979"/>
                  </a:cubicBezTo>
                  <a:cubicBezTo>
                    <a:pt x="8320" y="7635"/>
                    <a:pt x="8320" y="7083"/>
                    <a:pt x="7978" y="6740"/>
                  </a:cubicBezTo>
                  <a:lnTo>
                    <a:pt x="6264" y="5033"/>
                  </a:lnTo>
                  <a:cubicBezTo>
                    <a:pt x="6556" y="4526"/>
                    <a:pt x="6725" y="3959"/>
                    <a:pt x="6725" y="3360"/>
                  </a:cubicBezTo>
                  <a:cubicBezTo>
                    <a:pt x="6725" y="2466"/>
                    <a:pt x="6377" y="1621"/>
                    <a:pt x="5738" y="983"/>
                  </a:cubicBezTo>
                  <a:cubicBezTo>
                    <a:pt x="5083" y="328"/>
                    <a:pt x="4223" y="1"/>
                    <a:pt x="3362" y="1"/>
                  </a:cubicBezTo>
                  <a:close/>
                </a:path>
              </a:pathLst>
            </a:custGeom>
            <a:gradFill>
              <a:gsLst>
                <a:gs pos="0">
                  <a:srgbClr val="E57C8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27"/>
            <p:cNvSpPr/>
            <p:nvPr/>
          </p:nvSpPr>
          <p:spPr>
            <a:xfrm>
              <a:off x="2663000" y="865783"/>
              <a:ext cx="1257000" cy="1329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0" name="Google Shape;380;p27"/>
          <p:cNvGrpSpPr/>
          <p:nvPr/>
        </p:nvGrpSpPr>
        <p:grpSpPr>
          <a:xfrm>
            <a:off x="2740505" y="1862116"/>
            <a:ext cx="795391" cy="626114"/>
            <a:chOff x="7760767" y="1176066"/>
            <a:chExt cx="795391" cy="626114"/>
          </a:xfrm>
        </p:grpSpPr>
        <p:sp>
          <p:nvSpPr>
            <p:cNvPr id="381" name="Google Shape;381;p27"/>
            <p:cNvSpPr/>
            <p:nvPr/>
          </p:nvSpPr>
          <p:spPr>
            <a:xfrm>
              <a:off x="7760767" y="1176066"/>
              <a:ext cx="795391" cy="626114"/>
            </a:xfrm>
            <a:custGeom>
              <a:avLst/>
              <a:gdLst/>
              <a:ahLst/>
              <a:cxnLst/>
              <a:rect l="l" t="t" r="r" b="b"/>
              <a:pathLst>
                <a:path w="29245" h="23021" extrusionOk="0">
                  <a:moveTo>
                    <a:pt x="2248" y="1"/>
                  </a:moveTo>
                  <a:cubicBezTo>
                    <a:pt x="1007" y="1"/>
                    <a:pt x="0" y="1007"/>
                    <a:pt x="0" y="2248"/>
                  </a:cubicBezTo>
                  <a:lnTo>
                    <a:pt x="0" y="19573"/>
                  </a:lnTo>
                  <a:lnTo>
                    <a:pt x="0" y="22542"/>
                  </a:lnTo>
                  <a:cubicBezTo>
                    <a:pt x="0" y="22835"/>
                    <a:pt x="238" y="23021"/>
                    <a:pt x="482" y="23021"/>
                  </a:cubicBezTo>
                  <a:cubicBezTo>
                    <a:pt x="618" y="23021"/>
                    <a:pt x="757" y="22963"/>
                    <a:pt x="858" y="22833"/>
                  </a:cubicBezTo>
                  <a:lnTo>
                    <a:pt x="3364" y="19573"/>
                  </a:lnTo>
                  <a:lnTo>
                    <a:pt x="26996" y="19573"/>
                  </a:lnTo>
                  <a:cubicBezTo>
                    <a:pt x="28237" y="19573"/>
                    <a:pt x="29245" y="18567"/>
                    <a:pt x="29245" y="17326"/>
                  </a:cubicBezTo>
                  <a:lnTo>
                    <a:pt x="29245" y="2248"/>
                  </a:lnTo>
                  <a:cubicBezTo>
                    <a:pt x="29245" y="1007"/>
                    <a:pt x="28237" y="1"/>
                    <a:pt x="26996" y="1"/>
                  </a:cubicBezTo>
                  <a:close/>
                </a:path>
              </a:pathLst>
            </a:custGeom>
            <a:gradFill>
              <a:gsLst>
                <a:gs pos="0">
                  <a:srgbClr val="E57C85"/>
                </a:gs>
                <a:gs pos="100000">
                  <a:schemeClr val="accent6"/>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2" name="Google Shape;382;p27"/>
            <p:cNvGrpSpPr/>
            <p:nvPr/>
          </p:nvGrpSpPr>
          <p:grpSpPr>
            <a:xfrm>
              <a:off x="7815937" y="1292090"/>
              <a:ext cx="594430" cy="276787"/>
              <a:chOff x="7603656" y="1520706"/>
              <a:chExt cx="657046" cy="305943"/>
            </a:xfrm>
          </p:grpSpPr>
          <p:sp>
            <p:nvSpPr>
              <p:cNvPr id="383" name="Google Shape;383;p27"/>
              <p:cNvSpPr/>
              <p:nvPr/>
            </p:nvSpPr>
            <p:spPr>
              <a:xfrm>
                <a:off x="7603656" y="1520706"/>
                <a:ext cx="296446" cy="38931"/>
              </a:xfrm>
              <a:custGeom>
                <a:avLst/>
                <a:gdLst/>
                <a:ahLst/>
                <a:cxnLst/>
                <a:rect l="l" t="t" r="r" b="b"/>
                <a:pathLst>
                  <a:path w="9861" h="1295" extrusionOk="0">
                    <a:moveTo>
                      <a:pt x="647" y="1"/>
                    </a:moveTo>
                    <a:cubicBezTo>
                      <a:pt x="286" y="1"/>
                      <a:pt x="0" y="288"/>
                      <a:pt x="0" y="648"/>
                    </a:cubicBezTo>
                    <a:cubicBezTo>
                      <a:pt x="0" y="1002"/>
                      <a:pt x="286" y="1294"/>
                      <a:pt x="647" y="1294"/>
                    </a:cubicBezTo>
                    <a:lnTo>
                      <a:pt x="9215" y="1294"/>
                    </a:lnTo>
                    <a:cubicBezTo>
                      <a:pt x="9570" y="1294"/>
                      <a:pt x="9861" y="1002"/>
                      <a:pt x="9861" y="648"/>
                    </a:cubicBezTo>
                    <a:cubicBezTo>
                      <a:pt x="9861" y="288"/>
                      <a:pt x="9570"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27"/>
              <p:cNvSpPr/>
              <p:nvPr/>
            </p:nvSpPr>
            <p:spPr>
              <a:xfrm>
                <a:off x="7603656" y="1611163"/>
                <a:ext cx="657046" cy="38931"/>
              </a:xfrm>
              <a:custGeom>
                <a:avLst/>
                <a:gdLst/>
                <a:ahLst/>
                <a:cxnLst/>
                <a:rect l="l" t="t" r="r" b="b"/>
                <a:pathLst>
                  <a:path w="21856" h="1295" extrusionOk="0">
                    <a:moveTo>
                      <a:pt x="647" y="1"/>
                    </a:moveTo>
                    <a:cubicBezTo>
                      <a:pt x="286" y="1"/>
                      <a:pt x="0" y="286"/>
                      <a:pt x="0" y="648"/>
                    </a:cubicBezTo>
                    <a:cubicBezTo>
                      <a:pt x="0" y="1002"/>
                      <a:pt x="286" y="1294"/>
                      <a:pt x="647" y="1294"/>
                    </a:cubicBezTo>
                    <a:lnTo>
                      <a:pt x="21209" y="1294"/>
                    </a:lnTo>
                    <a:cubicBezTo>
                      <a:pt x="21570" y="1294"/>
                      <a:pt x="21855" y="1002"/>
                      <a:pt x="21855" y="648"/>
                    </a:cubicBezTo>
                    <a:cubicBezTo>
                      <a:pt x="21855" y="286"/>
                      <a:pt x="21570" y="1"/>
                      <a:pt x="2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27"/>
              <p:cNvSpPr/>
              <p:nvPr/>
            </p:nvSpPr>
            <p:spPr>
              <a:xfrm>
                <a:off x="7603656" y="1699576"/>
                <a:ext cx="657046" cy="38871"/>
              </a:xfrm>
              <a:custGeom>
                <a:avLst/>
                <a:gdLst/>
                <a:ahLst/>
                <a:cxnLst/>
                <a:rect l="l" t="t" r="r" b="b"/>
                <a:pathLst>
                  <a:path w="21856" h="1293" extrusionOk="0">
                    <a:moveTo>
                      <a:pt x="647" y="0"/>
                    </a:moveTo>
                    <a:cubicBezTo>
                      <a:pt x="286" y="0"/>
                      <a:pt x="0" y="291"/>
                      <a:pt x="0" y="646"/>
                    </a:cubicBezTo>
                    <a:cubicBezTo>
                      <a:pt x="0" y="1007"/>
                      <a:pt x="286" y="1292"/>
                      <a:pt x="647" y="1292"/>
                    </a:cubicBezTo>
                    <a:lnTo>
                      <a:pt x="21209" y="1292"/>
                    </a:lnTo>
                    <a:cubicBezTo>
                      <a:pt x="21570" y="1292"/>
                      <a:pt x="21855" y="1007"/>
                      <a:pt x="21855" y="646"/>
                    </a:cubicBezTo>
                    <a:cubicBezTo>
                      <a:pt x="21855" y="291"/>
                      <a:pt x="21570" y="0"/>
                      <a:pt x="21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27"/>
              <p:cNvSpPr/>
              <p:nvPr/>
            </p:nvSpPr>
            <p:spPr>
              <a:xfrm>
                <a:off x="7603656" y="1787748"/>
                <a:ext cx="549212" cy="38901"/>
              </a:xfrm>
              <a:custGeom>
                <a:avLst/>
                <a:gdLst/>
                <a:ahLst/>
                <a:cxnLst/>
                <a:rect l="l" t="t" r="r" b="b"/>
                <a:pathLst>
                  <a:path w="18269" h="1294" extrusionOk="0">
                    <a:moveTo>
                      <a:pt x="647" y="1"/>
                    </a:moveTo>
                    <a:cubicBezTo>
                      <a:pt x="286" y="1"/>
                      <a:pt x="0" y="293"/>
                      <a:pt x="0" y="647"/>
                    </a:cubicBezTo>
                    <a:cubicBezTo>
                      <a:pt x="0" y="1007"/>
                      <a:pt x="286" y="1294"/>
                      <a:pt x="647" y="1294"/>
                    </a:cubicBezTo>
                    <a:lnTo>
                      <a:pt x="17623" y="1294"/>
                    </a:lnTo>
                    <a:cubicBezTo>
                      <a:pt x="17978" y="1294"/>
                      <a:pt x="18269" y="1007"/>
                      <a:pt x="18269" y="647"/>
                    </a:cubicBezTo>
                    <a:cubicBezTo>
                      <a:pt x="18269" y="293"/>
                      <a:pt x="17978" y="1"/>
                      <a:pt x="176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 name="Marcador de fecha 1">
            <a:extLst>
              <a:ext uri="{FF2B5EF4-FFF2-40B4-BE49-F238E27FC236}">
                <a16:creationId xmlns:a16="http://schemas.microsoft.com/office/drawing/2014/main" id="{4F1B6FBE-A700-B8D1-0DB8-88399306E522}"/>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6410A80C-0A35-7F76-F78F-7F7BDD28DFE7}"/>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CA846F62-16BF-1DFA-9CE6-D3043B7B0EE1}"/>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BCAAC4E0-75F2-67A6-48BF-BBC99639167C}"/>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616200"/>
            <a:ext cx="77040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Fira Code"/>
              <a:buChar char="●"/>
              <a:defRPr>
                <a:solidFill>
                  <a:schemeClr val="dk2"/>
                </a:solidFill>
                <a:latin typeface="Fira Code"/>
                <a:ea typeface="Fira Code"/>
                <a:cs typeface="Fira Code"/>
                <a:sym typeface="Fira Code"/>
              </a:defRPr>
            </a:lvl1pPr>
            <a:lvl2pPr marL="914400" lvl="1"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2pPr>
            <a:lvl3pPr marL="1371600" lvl="2"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3pPr>
            <a:lvl4pPr marL="1828800" lvl="3"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4pPr>
            <a:lvl5pPr marL="2286000" lvl="4"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5pPr>
            <a:lvl6pPr marL="2743200" lvl="5"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6pPr>
            <a:lvl7pPr marL="3200400" lvl="6"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7pPr>
            <a:lvl8pPr marL="3657600" lvl="7"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8pPr>
            <a:lvl9pPr marL="4114800" lvl="8" indent="-317500" rtl="0">
              <a:lnSpc>
                <a:spcPct val="115000"/>
              </a:lnSpc>
              <a:spcBef>
                <a:spcPts val="1600"/>
              </a:spcBef>
              <a:spcAft>
                <a:spcPts val="1600"/>
              </a:spcAft>
              <a:buClr>
                <a:schemeClr val="dk2"/>
              </a:buClr>
              <a:buSzPts val="1400"/>
              <a:buFont typeface="Fira Code"/>
              <a:buChar char="■"/>
              <a:defRPr>
                <a:solidFill>
                  <a:schemeClr val="dk2"/>
                </a:solidFill>
                <a:latin typeface="Fira Code"/>
                <a:ea typeface="Fira Code"/>
                <a:cs typeface="Fira Code"/>
                <a:sym typeface="Fira Code"/>
              </a:defRPr>
            </a:lvl9pPr>
          </a:lstStyle>
          <a:p>
            <a:endParaRPr/>
          </a:p>
        </p:txBody>
      </p:sp>
      <p:sp>
        <p:nvSpPr>
          <p:cNvPr id="2" name="Marcador de pie de página 1">
            <a:extLst>
              <a:ext uri="{FF2B5EF4-FFF2-40B4-BE49-F238E27FC236}">
                <a16:creationId xmlns:a16="http://schemas.microsoft.com/office/drawing/2014/main" id="{1587D82A-554C-E2AA-4412-F3584FF2116A}"/>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Oswald" pitchFamily="2" charset="0"/>
              </a:defRPr>
            </a:lvl1pPr>
          </a:lstStyle>
          <a:p>
            <a:r>
              <a:rPr lang="es-ES" dirty="0"/>
              <a:t>José Manuel Manteca Merino</a:t>
            </a:r>
          </a:p>
        </p:txBody>
      </p:sp>
      <p:sp>
        <p:nvSpPr>
          <p:cNvPr id="3" name="Marcador de número de diapositiva 2">
            <a:extLst>
              <a:ext uri="{FF2B5EF4-FFF2-40B4-BE49-F238E27FC236}">
                <a16:creationId xmlns:a16="http://schemas.microsoft.com/office/drawing/2014/main" id="{6EA7E8E3-3790-4B3D-B579-8F4FEF2D9C1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Oswald" pitchFamily="2" charset="0"/>
              </a:defRPr>
            </a:lvl1pPr>
          </a:lstStyle>
          <a:p>
            <a:fld id="{BAC9DE54-7CD0-4BB8-BBB6-76289D77A8B4}" type="slidenum">
              <a:rPr lang="es-ES" smtClean="0"/>
              <a:pPr/>
              <a:t>‹Nº›</a:t>
            </a:fld>
            <a:endParaRPr lang="es-ES" dirty="0"/>
          </a:p>
        </p:txBody>
      </p:sp>
      <p:sp>
        <p:nvSpPr>
          <p:cNvPr id="4" name="Marcador de fecha 3">
            <a:extLst>
              <a:ext uri="{FF2B5EF4-FFF2-40B4-BE49-F238E27FC236}">
                <a16:creationId xmlns:a16="http://schemas.microsoft.com/office/drawing/2014/main" id="{83837403-5B23-6085-16A3-F714726FFF2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Oswald" pitchFamily="2" charset="0"/>
              </a:defRPr>
            </a:lvl1pPr>
          </a:lstStyle>
          <a:p>
            <a:r>
              <a:rPr lang="es-ES" dirty="0"/>
              <a:t>23/11/2022</a:t>
            </a: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63" r:id="rId5"/>
    <p:sldLayoutId id="2147483670" r:id="rId6"/>
    <p:sldLayoutId id="2147483671" r:id="rId7"/>
    <p:sldLayoutId id="2147483672" r:id="rId8"/>
    <p:sldLayoutId id="2147483673"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42.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42.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slide" Target="slide42.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slide" Target="slide42.xml"/><Relationship Id="rId4" Type="http://schemas.openxmlformats.org/officeDocument/2006/relationships/slide" Target="slide41.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slide" Target="slide42.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slide" Target="slide42.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slide" Target="slide42.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slide" Target="slide42.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slide" Target="slide42.xml"/></Relationships>
</file>

<file path=ppt/slides/_rels/slide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slide" Target="slide42.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slide" Target="slide42.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slide" Target="slide42.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slide" Target="slide42.xml"/></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42.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slide" Target="slide42.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slide" Target="slide42.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42.xml"/></Relationships>
</file>

<file path=ppt/slides/_rels/slide31.xml.rels><?xml version="1.0" encoding="UTF-8" standalone="yes"?>
<Relationships xmlns="http://schemas.openxmlformats.org/package/2006/relationships"><Relationship Id="rId3" Type="http://schemas.openxmlformats.org/officeDocument/2006/relationships/hyperlink" Target="https://melodiadetraduccion.com/filtros-avanzados-de-sdl-trados-studio/"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slide" Target="slide42.xml"/><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slide" Target="slide42.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slide" Target="slide42.xml"/></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slide" Target="slide42.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slide" Target="slide42.xml"/></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slide" Target="slide42.xml"/></Relationships>
</file>

<file path=ppt/slides/_rels/slide39.xml.rels><?xml version="1.0" encoding="UTF-8" standalone="yes"?>
<Relationships xmlns="http://schemas.openxmlformats.org/package/2006/relationships"><Relationship Id="rId3" Type="http://schemas.openxmlformats.org/officeDocument/2006/relationships/hyperlink" Target="https://melodiadetraduccion.com/webinarios-sobre-regex-durante-la-traduentena/"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slide" Target="slide4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slide" Target="slide42.xml"/><Relationship Id="rId4" Type="http://schemas.openxmlformats.org/officeDocument/2006/relationships/slide" Target="slide41.xml"/></Relationships>
</file>

<file path=ppt/slides/_rels/slide4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slide" Target="slide42.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42.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slide" Target="slide42.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slide" Target="slide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6"/>
        <p:cNvGrpSpPr/>
        <p:nvPr/>
      </p:nvGrpSpPr>
      <p:grpSpPr>
        <a:xfrm>
          <a:off x="0" y="0"/>
          <a:ext cx="0" cy="0"/>
          <a:chOff x="0" y="0"/>
          <a:chExt cx="0" cy="0"/>
        </a:xfrm>
      </p:grpSpPr>
      <p:sp>
        <p:nvSpPr>
          <p:cNvPr id="399" name="Google Shape;399;p31"/>
          <p:cNvSpPr txBox="1">
            <a:spLocks noGrp="1"/>
          </p:cNvSpPr>
          <p:nvPr>
            <p:ph type="ctrTitle"/>
          </p:nvPr>
        </p:nvSpPr>
        <p:spPr>
          <a:xfrm>
            <a:off x="926425" y="1317325"/>
            <a:ext cx="4232972" cy="160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/REGEX EN L10N</a:t>
            </a:r>
            <a:endParaRPr dirty="0"/>
          </a:p>
        </p:txBody>
      </p:sp>
      <p:grpSp>
        <p:nvGrpSpPr>
          <p:cNvPr id="400" name="Google Shape;400;p31"/>
          <p:cNvGrpSpPr/>
          <p:nvPr/>
        </p:nvGrpSpPr>
        <p:grpSpPr>
          <a:xfrm>
            <a:off x="5375029" y="1818088"/>
            <a:ext cx="2224161" cy="1884607"/>
            <a:chOff x="5375029" y="1818088"/>
            <a:chExt cx="2224161" cy="1884607"/>
          </a:xfrm>
        </p:grpSpPr>
        <p:sp>
          <p:nvSpPr>
            <p:cNvPr id="401" name="Google Shape;401;p31"/>
            <p:cNvSpPr/>
            <p:nvPr/>
          </p:nvSpPr>
          <p:spPr>
            <a:xfrm>
              <a:off x="6273950" y="3298356"/>
              <a:ext cx="426300" cy="396873"/>
            </a:xfrm>
            <a:custGeom>
              <a:avLst/>
              <a:gdLst/>
              <a:ahLst/>
              <a:cxnLst/>
              <a:rect l="l" t="t" r="r" b="b"/>
              <a:pathLst>
                <a:path w="17167" h="15982" extrusionOk="0">
                  <a:moveTo>
                    <a:pt x="1" y="0"/>
                  </a:moveTo>
                  <a:lnTo>
                    <a:pt x="1" y="15982"/>
                  </a:lnTo>
                  <a:lnTo>
                    <a:pt x="17167" y="15982"/>
                  </a:lnTo>
                  <a:lnTo>
                    <a:pt x="17167" y="0"/>
                  </a:lnTo>
                  <a:close/>
                </a:path>
              </a:pathLst>
            </a:custGeom>
            <a:gradFill>
              <a:gsLst>
                <a:gs pos="0">
                  <a:srgbClr val="E9A984"/>
                </a:gs>
                <a:gs pos="100000">
                  <a:srgbClr val="E57C8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31"/>
            <p:cNvSpPr/>
            <p:nvPr/>
          </p:nvSpPr>
          <p:spPr>
            <a:xfrm>
              <a:off x="6154104" y="3665446"/>
              <a:ext cx="666008" cy="37249"/>
            </a:xfrm>
            <a:custGeom>
              <a:avLst/>
              <a:gdLst/>
              <a:ahLst/>
              <a:cxnLst/>
              <a:rect l="l" t="t" r="r" b="b"/>
              <a:pathLst>
                <a:path w="26820" h="1500" extrusionOk="0">
                  <a:moveTo>
                    <a:pt x="938" y="1"/>
                  </a:moveTo>
                  <a:cubicBezTo>
                    <a:pt x="423" y="1"/>
                    <a:pt x="0" y="418"/>
                    <a:pt x="0" y="938"/>
                  </a:cubicBezTo>
                  <a:lnTo>
                    <a:pt x="0" y="1500"/>
                  </a:lnTo>
                  <a:lnTo>
                    <a:pt x="26819" y="1500"/>
                  </a:lnTo>
                  <a:lnTo>
                    <a:pt x="26819" y="938"/>
                  </a:lnTo>
                  <a:cubicBezTo>
                    <a:pt x="26819" y="418"/>
                    <a:pt x="26397" y="1"/>
                    <a:pt x="25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31"/>
            <p:cNvSpPr/>
            <p:nvPr/>
          </p:nvSpPr>
          <p:spPr>
            <a:xfrm>
              <a:off x="6273950" y="3303326"/>
              <a:ext cx="426300" cy="126596"/>
            </a:xfrm>
            <a:custGeom>
              <a:avLst/>
              <a:gdLst/>
              <a:ahLst/>
              <a:cxnLst/>
              <a:rect l="l" t="t" r="r" b="b"/>
              <a:pathLst>
                <a:path w="17167" h="5098" extrusionOk="0">
                  <a:moveTo>
                    <a:pt x="1" y="0"/>
                  </a:moveTo>
                  <a:lnTo>
                    <a:pt x="1" y="1156"/>
                  </a:lnTo>
                  <a:lnTo>
                    <a:pt x="17167" y="5097"/>
                  </a:lnTo>
                  <a:lnTo>
                    <a:pt x="171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31"/>
            <p:cNvSpPr/>
            <p:nvPr/>
          </p:nvSpPr>
          <p:spPr>
            <a:xfrm>
              <a:off x="5375029" y="3097292"/>
              <a:ext cx="2224098" cy="218476"/>
            </a:xfrm>
            <a:custGeom>
              <a:avLst/>
              <a:gdLst/>
              <a:ahLst/>
              <a:cxnLst/>
              <a:rect l="l" t="t" r="r" b="b"/>
              <a:pathLst>
                <a:path w="89564" h="8798" extrusionOk="0">
                  <a:moveTo>
                    <a:pt x="0" y="1"/>
                  </a:moveTo>
                  <a:lnTo>
                    <a:pt x="0" y="6435"/>
                  </a:lnTo>
                  <a:cubicBezTo>
                    <a:pt x="0" y="7739"/>
                    <a:pt x="1057" y="8797"/>
                    <a:pt x="2361" y="8797"/>
                  </a:cubicBezTo>
                  <a:lnTo>
                    <a:pt x="87208" y="8797"/>
                  </a:lnTo>
                  <a:cubicBezTo>
                    <a:pt x="88507" y="8797"/>
                    <a:pt x="89564" y="7739"/>
                    <a:pt x="89564" y="6435"/>
                  </a:cubicBezTo>
                  <a:lnTo>
                    <a:pt x="89564" y="1"/>
                  </a:lnTo>
                  <a:close/>
                </a:path>
              </a:pathLst>
            </a:custGeom>
            <a:gradFill>
              <a:gsLst>
                <a:gs pos="0">
                  <a:srgbClr val="E9A984"/>
                </a:gs>
                <a:gs pos="100000">
                  <a:srgbClr val="E57C8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1"/>
            <p:cNvSpPr/>
            <p:nvPr/>
          </p:nvSpPr>
          <p:spPr>
            <a:xfrm>
              <a:off x="5375029" y="1818088"/>
              <a:ext cx="2224161" cy="1289166"/>
            </a:xfrm>
            <a:custGeom>
              <a:avLst/>
              <a:gdLst/>
              <a:ahLst/>
              <a:cxnLst/>
              <a:rect l="l" t="t" r="r" b="b"/>
              <a:pathLst>
                <a:path w="89564" h="51913" extrusionOk="0">
                  <a:moveTo>
                    <a:pt x="2361" y="1"/>
                  </a:moveTo>
                  <a:cubicBezTo>
                    <a:pt x="1057" y="1"/>
                    <a:pt x="0" y="1059"/>
                    <a:pt x="0" y="2357"/>
                  </a:cubicBezTo>
                  <a:lnTo>
                    <a:pt x="0" y="51913"/>
                  </a:lnTo>
                  <a:lnTo>
                    <a:pt x="89564" y="51913"/>
                  </a:lnTo>
                  <a:lnTo>
                    <a:pt x="89564" y="2357"/>
                  </a:lnTo>
                  <a:cubicBezTo>
                    <a:pt x="89564" y="1059"/>
                    <a:pt x="88507" y="1"/>
                    <a:pt x="87208" y="1"/>
                  </a:cubicBez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31"/>
            <p:cNvSpPr/>
            <p:nvPr/>
          </p:nvSpPr>
          <p:spPr>
            <a:xfrm>
              <a:off x="5434356" y="1871380"/>
              <a:ext cx="2105483" cy="1171978"/>
            </a:xfrm>
            <a:custGeom>
              <a:avLst/>
              <a:gdLst/>
              <a:ahLst/>
              <a:cxnLst/>
              <a:rect l="l" t="t" r="r" b="b"/>
              <a:pathLst>
                <a:path w="84785" h="47194" extrusionOk="0">
                  <a:moveTo>
                    <a:pt x="1" y="0"/>
                  </a:moveTo>
                  <a:lnTo>
                    <a:pt x="1" y="47193"/>
                  </a:lnTo>
                  <a:lnTo>
                    <a:pt x="84785" y="47193"/>
                  </a:lnTo>
                  <a:lnTo>
                    <a:pt x="84785" y="0"/>
                  </a:lnTo>
                  <a:close/>
                </a:path>
              </a:pathLst>
            </a:custGeom>
            <a:gradFill>
              <a:gsLst>
                <a:gs pos="0">
                  <a:srgbClr val="80DFFF"/>
                </a:gs>
                <a:gs pos="100000">
                  <a:srgbClr val="318FFA">
                    <a:alpha val="71764"/>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31"/>
            <p:cNvSpPr/>
            <p:nvPr/>
          </p:nvSpPr>
          <p:spPr>
            <a:xfrm>
              <a:off x="5527258" y="1968354"/>
              <a:ext cx="677425" cy="476599"/>
            </a:xfrm>
            <a:custGeom>
              <a:avLst/>
              <a:gdLst/>
              <a:ahLst/>
              <a:cxnLst/>
              <a:rect l="l" t="t" r="r" b="b"/>
              <a:pathLst>
                <a:path w="27279" h="19192" extrusionOk="0">
                  <a:moveTo>
                    <a:pt x="2746" y="0"/>
                  </a:moveTo>
                  <a:cubicBezTo>
                    <a:pt x="1231" y="0"/>
                    <a:pt x="1" y="1230"/>
                    <a:pt x="1" y="2740"/>
                  </a:cubicBezTo>
                  <a:lnTo>
                    <a:pt x="1" y="16451"/>
                  </a:lnTo>
                  <a:cubicBezTo>
                    <a:pt x="1" y="17967"/>
                    <a:pt x="1231" y="19191"/>
                    <a:pt x="2746" y="19191"/>
                  </a:cubicBezTo>
                  <a:lnTo>
                    <a:pt x="24538" y="19191"/>
                  </a:lnTo>
                  <a:cubicBezTo>
                    <a:pt x="26054" y="19191"/>
                    <a:pt x="27278" y="17967"/>
                    <a:pt x="27278" y="16451"/>
                  </a:cubicBezTo>
                  <a:lnTo>
                    <a:pt x="27278" y="2740"/>
                  </a:lnTo>
                  <a:cubicBezTo>
                    <a:pt x="27278" y="1230"/>
                    <a:pt x="26054" y="0"/>
                    <a:pt x="24538"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31"/>
            <p:cNvSpPr/>
            <p:nvPr/>
          </p:nvSpPr>
          <p:spPr>
            <a:xfrm>
              <a:off x="5527258" y="2497898"/>
              <a:ext cx="1407769" cy="476698"/>
            </a:xfrm>
            <a:custGeom>
              <a:avLst/>
              <a:gdLst/>
              <a:ahLst/>
              <a:cxnLst/>
              <a:rect l="l" t="t" r="r" b="b"/>
              <a:pathLst>
                <a:path w="56689" h="19196" extrusionOk="0">
                  <a:moveTo>
                    <a:pt x="2746" y="0"/>
                  </a:moveTo>
                  <a:cubicBezTo>
                    <a:pt x="1231" y="0"/>
                    <a:pt x="1" y="1230"/>
                    <a:pt x="1" y="2746"/>
                  </a:cubicBezTo>
                  <a:lnTo>
                    <a:pt x="1" y="16450"/>
                  </a:lnTo>
                  <a:cubicBezTo>
                    <a:pt x="1" y="17965"/>
                    <a:pt x="1231" y="19195"/>
                    <a:pt x="2746" y="19195"/>
                  </a:cubicBezTo>
                  <a:lnTo>
                    <a:pt x="53949" y="19195"/>
                  </a:lnTo>
                  <a:cubicBezTo>
                    <a:pt x="55459" y="19195"/>
                    <a:pt x="56689" y="17965"/>
                    <a:pt x="56689" y="16450"/>
                  </a:cubicBezTo>
                  <a:lnTo>
                    <a:pt x="56689" y="2746"/>
                  </a:lnTo>
                  <a:cubicBezTo>
                    <a:pt x="56689" y="1230"/>
                    <a:pt x="55459" y="0"/>
                    <a:pt x="53949"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31"/>
            <p:cNvSpPr/>
            <p:nvPr/>
          </p:nvSpPr>
          <p:spPr>
            <a:xfrm>
              <a:off x="6257635" y="1968354"/>
              <a:ext cx="677400" cy="476599"/>
            </a:xfrm>
            <a:custGeom>
              <a:avLst/>
              <a:gdLst/>
              <a:ahLst/>
              <a:cxnLst/>
              <a:rect l="l" t="t" r="r" b="b"/>
              <a:pathLst>
                <a:path w="27278" h="19192" extrusionOk="0">
                  <a:moveTo>
                    <a:pt x="2740" y="0"/>
                  </a:moveTo>
                  <a:cubicBezTo>
                    <a:pt x="1225" y="0"/>
                    <a:pt x="0" y="1230"/>
                    <a:pt x="0" y="2740"/>
                  </a:cubicBezTo>
                  <a:lnTo>
                    <a:pt x="0" y="16451"/>
                  </a:lnTo>
                  <a:cubicBezTo>
                    <a:pt x="0" y="17967"/>
                    <a:pt x="1225" y="19191"/>
                    <a:pt x="2740" y="19191"/>
                  </a:cubicBezTo>
                  <a:lnTo>
                    <a:pt x="24538" y="19191"/>
                  </a:lnTo>
                  <a:cubicBezTo>
                    <a:pt x="26048" y="19191"/>
                    <a:pt x="27278" y="17967"/>
                    <a:pt x="27278" y="16451"/>
                  </a:cubicBezTo>
                  <a:lnTo>
                    <a:pt x="27278" y="2740"/>
                  </a:lnTo>
                  <a:cubicBezTo>
                    <a:pt x="27278" y="1230"/>
                    <a:pt x="26048" y="0"/>
                    <a:pt x="24538"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31"/>
            <p:cNvSpPr/>
            <p:nvPr/>
          </p:nvSpPr>
          <p:spPr>
            <a:xfrm>
              <a:off x="7002489" y="1968354"/>
              <a:ext cx="479554" cy="221338"/>
            </a:xfrm>
            <a:custGeom>
              <a:avLst/>
              <a:gdLst/>
              <a:ahLst/>
              <a:cxnLst/>
              <a:rect l="l" t="t" r="r" b="b"/>
              <a:pathLst>
                <a:path w="19311" h="8913" extrusionOk="0">
                  <a:moveTo>
                    <a:pt x="2746" y="0"/>
                  </a:moveTo>
                  <a:cubicBezTo>
                    <a:pt x="1230" y="0"/>
                    <a:pt x="1" y="1230"/>
                    <a:pt x="1" y="2740"/>
                  </a:cubicBezTo>
                  <a:lnTo>
                    <a:pt x="1" y="6167"/>
                  </a:lnTo>
                  <a:cubicBezTo>
                    <a:pt x="1" y="7682"/>
                    <a:pt x="1230" y="8912"/>
                    <a:pt x="2746" y="8912"/>
                  </a:cubicBezTo>
                  <a:lnTo>
                    <a:pt x="16571" y="8912"/>
                  </a:lnTo>
                  <a:cubicBezTo>
                    <a:pt x="18081" y="8912"/>
                    <a:pt x="19311" y="7682"/>
                    <a:pt x="19311" y="6167"/>
                  </a:cubicBezTo>
                  <a:lnTo>
                    <a:pt x="19311" y="2740"/>
                  </a:lnTo>
                  <a:cubicBezTo>
                    <a:pt x="19311" y="1230"/>
                    <a:pt x="18081" y="0"/>
                    <a:pt x="16571"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31"/>
            <p:cNvSpPr/>
            <p:nvPr/>
          </p:nvSpPr>
          <p:spPr>
            <a:xfrm>
              <a:off x="7002489" y="2241370"/>
              <a:ext cx="479554" cy="733225"/>
            </a:xfrm>
            <a:custGeom>
              <a:avLst/>
              <a:gdLst/>
              <a:ahLst/>
              <a:cxnLst/>
              <a:rect l="l" t="t" r="r" b="b"/>
              <a:pathLst>
                <a:path w="19311" h="29526" extrusionOk="0">
                  <a:moveTo>
                    <a:pt x="2746" y="1"/>
                  </a:moveTo>
                  <a:cubicBezTo>
                    <a:pt x="1230" y="1"/>
                    <a:pt x="1" y="1231"/>
                    <a:pt x="1" y="2741"/>
                  </a:cubicBezTo>
                  <a:lnTo>
                    <a:pt x="1" y="26780"/>
                  </a:lnTo>
                  <a:cubicBezTo>
                    <a:pt x="1" y="28295"/>
                    <a:pt x="1230" y="29525"/>
                    <a:pt x="2746" y="29525"/>
                  </a:cubicBezTo>
                  <a:lnTo>
                    <a:pt x="16571" y="29525"/>
                  </a:lnTo>
                  <a:cubicBezTo>
                    <a:pt x="18081" y="29525"/>
                    <a:pt x="19311" y="28295"/>
                    <a:pt x="19311" y="26780"/>
                  </a:cubicBezTo>
                  <a:lnTo>
                    <a:pt x="19311" y="2741"/>
                  </a:lnTo>
                  <a:cubicBezTo>
                    <a:pt x="19311" y="1231"/>
                    <a:pt x="18081" y="1"/>
                    <a:pt x="16571" y="1"/>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2" name="Google Shape;412;p31"/>
          <p:cNvGrpSpPr/>
          <p:nvPr/>
        </p:nvGrpSpPr>
        <p:grpSpPr>
          <a:xfrm>
            <a:off x="7118242" y="1435741"/>
            <a:ext cx="795392" cy="626115"/>
            <a:chOff x="7542675" y="1392460"/>
            <a:chExt cx="879178" cy="692069"/>
          </a:xfrm>
        </p:grpSpPr>
        <p:sp>
          <p:nvSpPr>
            <p:cNvPr id="413" name="Google Shape;413;p31"/>
            <p:cNvSpPr/>
            <p:nvPr/>
          </p:nvSpPr>
          <p:spPr>
            <a:xfrm>
              <a:off x="7542675" y="1392460"/>
              <a:ext cx="879178" cy="692069"/>
            </a:xfrm>
            <a:custGeom>
              <a:avLst/>
              <a:gdLst/>
              <a:ahLst/>
              <a:cxnLst/>
              <a:rect l="l" t="t" r="r" b="b"/>
              <a:pathLst>
                <a:path w="29245" h="23021" extrusionOk="0">
                  <a:moveTo>
                    <a:pt x="2248" y="1"/>
                  </a:moveTo>
                  <a:cubicBezTo>
                    <a:pt x="1007" y="1"/>
                    <a:pt x="0" y="1007"/>
                    <a:pt x="0" y="2248"/>
                  </a:cubicBezTo>
                  <a:lnTo>
                    <a:pt x="0" y="19573"/>
                  </a:lnTo>
                  <a:lnTo>
                    <a:pt x="0" y="22542"/>
                  </a:lnTo>
                  <a:cubicBezTo>
                    <a:pt x="0" y="22835"/>
                    <a:pt x="238" y="23021"/>
                    <a:pt x="482" y="23021"/>
                  </a:cubicBezTo>
                  <a:cubicBezTo>
                    <a:pt x="618" y="23021"/>
                    <a:pt x="757" y="22963"/>
                    <a:pt x="858" y="22833"/>
                  </a:cubicBezTo>
                  <a:lnTo>
                    <a:pt x="3364" y="19573"/>
                  </a:lnTo>
                  <a:lnTo>
                    <a:pt x="26996" y="19573"/>
                  </a:lnTo>
                  <a:cubicBezTo>
                    <a:pt x="28237" y="19573"/>
                    <a:pt x="29245" y="18567"/>
                    <a:pt x="29245" y="17326"/>
                  </a:cubicBezTo>
                  <a:lnTo>
                    <a:pt x="29245" y="2248"/>
                  </a:lnTo>
                  <a:cubicBezTo>
                    <a:pt x="29245" y="1007"/>
                    <a:pt x="28237" y="1"/>
                    <a:pt x="26996" y="1"/>
                  </a:cubicBezTo>
                  <a:close/>
                </a:path>
              </a:pathLst>
            </a:custGeom>
            <a:gradFill>
              <a:gsLst>
                <a:gs pos="0">
                  <a:srgbClr val="E57C85"/>
                </a:gs>
                <a:gs pos="100000">
                  <a:schemeClr val="accent6"/>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14" name="Google Shape;414;p31"/>
            <p:cNvGrpSpPr/>
            <p:nvPr/>
          </p:nvGrpSpPr>
          <p:grpSpPr>
            <a:xfrm>
              <a:off x="7603656" y="1520706"/>
              <a:ext cx="657046" cy="305943"/>
              <a:chOff x="7603656" y="1520706"/>
              <a:chExt cx="657046" cy="305943"/>
            </a:xfrm>
          </p:grpSpPr>
          <p:sp>
            <p:nvSpPr>
              <p:cNvPr id="415" name="Google Shape;415;p31"/>
              <p:cNvSpPr/>
              <p:nvPr/>
            </p:nvSpPr>
            <p:spPr>
              <a:xfrm>
                <a:off x="7603656" y="1520706"/>
                <a:ext cx="296446" cy="38931"/>
              </a:xfrm>
              <a:custGeom>
                <a:avLst/>
                <a:gdLst/>
                <a:ahLst/>
                <a:cxnLst/>
                <a:rect l="l" t="t" r="r" b="b"/>
                <a:pathLst>
                  <a:path w="9861" h="1295" extrusionOk="0">
                    <a:moveTo>
                      <a:pt x="647" y="1"/>
                    </a:moveTo>
                    <a:cubicBezTo>
                      <a:pt x="286" y="1"/>
                      <a:pt x="0" y="288"/>
                      <a:pt x="0" y="648"/>
                    </a:cubicBezTo>
                    <a:cubicBezTo>
                      <a:pt x="0" y="1002"/>
                      <a:pt x="286" y="1294"/>
                      <a:pt x="647" y="1294"/>
                    </a:cubicBezTo>
                    <a:lnTo>
                      <a:pt x="9215" y="1294"/>
                    </a:lnTo>
                    <a:cubicBezTo>
                      <a:pt x="9570" y="1294"/>
                      <a:pt x="9861" y="1002"/>
                      <a:pt x="9861" y="648"/>
                    </a:cubicBezTo>
                    <a:cubicBezTo>
                      <a:pt x="9861" y="288"/>
                      <a:pt x="9570"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31"/>
              <p:cNvSpPr/>
              <p:nvPr/>
            </p:nvSpPr>
            <p:spPr>
              <a:xfrm>
                <a:off x="7603656" y="1611163"/>
                <a:ext cx="657046" cy="38931"/>
              </a:xfrm>
              <a:custGeom>
                <a:avLst/>
                <a:gdLst/>
                <a:ahLst/>
                <a:cxnLst/>
                <a:rect l="l" t="t" r="r" b="b"/>
                <a:pathLst>
                  <a:path w="21856" h="1295" extrusionOk="0">
                    <a:moveTo>
                      <a:pt x="647" y="1"/>
                    </a:moveTo>
                    <a:cubicBezTo>
                      <a:pt x="286" y="1"/>
                      <a:pt x="0" y="286"/>
                      <a:pt x="0" y="648"/>
                    </a:cubicBezTo>
                    <a:cubicBezTo>
                      <a:pt x="0" y="1002"/>
                      <a:pt x="286" y="1294"/>
                      <a:pt x="647" y="1294"/>
                    </a:cubicBezTo>
                    <a:lnTo>
                      <a:pt x="21209" y="1294"/>
                    </a:lnTo>
                    <a:cubicBezTo>
                      <a:pt x="21570" y="1294"/>
                      <a:pt x="21855" y="1002"/>
                      <a:pt x="21855" y="648"/>
                    </a:cubicBezTo>
                    <a:cubicBezTo>
                      <a:pt x="21855" y="286"/>
                      <a:pt x="21570" y="1"/>
                      <a:pt x="2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31"/>
              <p:cNvSpPr/>
              <p:nvPr/>
            </p:nvSpPr>
            <p:spPr>
              <a:xfrm>
                <a:off x="7603656" y="1699576"/>
                <a:ext cx="657046" cy="38871"/>
              </a:xfrm>
              <a:custGeom>
                <a:avLst/>
                <a:gdLst/>
                <a:ahLst/>
                <a:cxnLst/>
                <a:rect l="l" t="t" r="r" b="b"/>
                <a:pathLst>
                  <a:path w="21856" h="1293" extrusionOk="0">
                    <a:moveTo>
                      <a:pt x="647" y="0"/>
                    </a:moveTo>
                    <a:cubicBezTo>
                      <a:pt x="286" y="0"/>
                      <a:pt x="0" y="291"/>
                      <a:pt x="0" y="646"/>
                    </a:cubicBezTo>
                    <a:cubicBezTo>
                      <a:pt x="0" y="1007"/>
                      <a:pt x="286" y="1292"/>
                      <a:pt x="647" y="1292"/>
                    </a:cubicBezTo>
                    <a:lnTo>
                      <a:pt x="21209" y="1292"/>
                    </a:lnTo>
                    <a:cubicBezTo>
                      <a:pt x="21570" y="1292"/>
                      <a:pt x="21855" y="1007"/>
                      <a:pt x="21855" y="646"/>
                    </a:cubicBezTo>
                    <a:cubicBezTo>
                      <a:pt x="21855" y="291"/>
                      <a:pt x="21570" y="0"/>
                      <a:pt x="21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31"/>
              <p:cNvSpPr/>
              <p:nvPr/>
            </p:nvSpPr>
            <p:spPr>
              <a:xfrm>
                <a:off x="7603656" y="1787748"/>
                <a:ext cx="549212" cy="38901"/>
              </a:xfrm>
              <a:custGeom>
                <a:avLst/>
                <a:gdLst/>
                <a:ahLst/>
                <a:cxnLst/>
                <a:rect l="l" t="t" r="r" b="b"/>
                <a:pathLst>
                  <a:path w="18269" h="1294" extrusionOk="0">
                    <a:moveTo>
                      <a:pt x="647" y="1"/>
                    </a:moveTo>
                    <a:cubicBezTo>
                      <a:pt x="286" y="1"/>
                      <a:pt x="0" y="293"/>
                      <a:pt x="0" y="647"/>
                    </a:cubicBezTo>
                    <a:cubicBezTo>
                      <a:pt x="0" y="1007"/>
                      <a:pt x="286" y="1294"/>
                      <a:pt x="647" y="1294"/>
                    </a:cubicBezTo>
                    <a:lnTo>
                      <a:pt x="17623" y="1294"/>
                    </a:lnTo>
                    <a:cubicBezTo>
                      <a:pt x="17978" y="1294"/>
                      <a:pt x="18269" y="1007"/>
                      <a:pt x="18269" y="647"/>
                    </a:cubicBezTo>
                    <a:cubicBezTo>
                      <a:pt x="18269" y="293"/>
                      <a:pt x="17978" y="1"/>
                      <a:pt x="176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19" name="Google Shape;419;p31"/>
          <p:cNvGrpSpPr/>
          <p:nvPr/>
        </p:nvGrpSpPr>
        <p:grpSpPr>
          <a:xfrm>
            <a:off x="299286" y="189025"/>
            <a:ext cx="133205" cy="119344"/>
            <a:chOff x="222150" y="185025"/>
            <a:chExt cx="170100" cy="152400"/>
          </a:xfrm>
        </p:grpSpPr>
        <p:cxnSp>
          <p:nvCxnSpPr>
            <p:cNvPr id="420" name="Google Shape;420;p3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21" name="Google Shape;421;p3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22" name="Google Shape;422;p3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23" name="Google Shape;423;p31"/>
          <p:cNvGrpSpPr/>
          <p:nvPr/>
        </p:nvGrpSpPr>
        <p:grpSpPr>
          <a:xfrm>
            <a:off x="5055410" y="2845326"/>
            <a:ext cx="633471" cy="733893"/>
            <a:chOff x="5055410" y="2845326"/>
            <a:chExt cx="633471" cy="733893"/>
          </a:xfrm>
        </p:grpSpPr>
        <p:grpSp>
          <p:nvGrpSpPr>
            <p:cNvPr id="424" name="Google Shape;424;p31"/>
            <p:cNvGrpSpPr/>
            <p:nvPr/>
          </p:nvGrpSpPr>
          <p:grpSpPr>
            <a:xfrm>
              <a:off x="5055410" y="2845326"/>
              <a:ext cx="633471" cy="733893"/>
              <a:chOff x="5418807" y="2497285"/>
              <a:chExt cx="700200" cy="811200"/>
            </a:xfrm>
          </p:grpSpPr>
          <p:sp>
            <p:nvSpPr>
              <p:cNvPr id="425" name="Google Shape;425;p31"/>
              <p:cNvSpPr/>
              <p:nvPr/>
            </p:nvSpPr>
            <p:spPr>
              <a:xfrm>
                <a:off x="5418807" y="2497285"/>
                <a:ext cx="700200" cy="811200"/>
              </a:xfrm>
              <a:prstGeom prst="roundRect">
                <a:avLst>
                  <a:gd name="adj" fmla="val 18711"/>
                </a:avLst>
              </a:prstGeom>
              <a:gradFill>
                <a:gsLst>
                  <a:gs pos="0">
                    <a:srgbClr val="FFFFFF">
                      <a:alpha val="85710"/>
                    </a:srgbClr>
                  </a:gs>
                  <a:gs pos="100000">
                    <a:srgbClr val="C5C7F4">
                      <a:alpha val="85710"/>
                    </a:srgbClr>
                  </a:gs>
                </a:gsLst>
                <a:lin ang="5400012" scaled="0"/>
              </a:gra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26" name="Google Shape;426;p31"/>
              <p:cNvGrpSpPr/>
              <p:nvPr/>
            </p:nvGrpSpPr>
            <p:grpSpPr>
              <a:xfrm>
                <a:off x="5600579" y="2592573"/>
                <a:ext cx="336576" cy="344118"/>
                <a:chOff x="3409000" y="1026975"/>
                <a:chExt cx="355075" cy="363032"/>
              </a:xfrm>
            </p:grpSpPr>
            <p:sp>
              <p:nvSpPr>
                <p:cNvPr id="427" name="Google Shape;427;p31"/>
                <p:cNvSpPr/>
                <p:nvPr/>
              </p:nvSpPr>
              <p:spPr>
                <a:xfrm>
                  <a:off x="3409000" y="1026975"/>
                  <a:ext cx="355075" cy="355225"/>
                </a:xfrm>
                <a:custGeom>
                  <a:avLst/>
                  <a:gdLst/>
                  <a:ahLst/>
                  <a:cxnLst/>
                  <a:rect l="l" t="t" r="r" b="b"/>
                  <a:pathLst>
                    <a:path w="14203" h="14209" extrusionOk="0">
                      <a:moveTo>
                        <a:pt x="7104" y="0"/>
                      </a:moveTo>
                      <a:cubicBezTo>
                        <a:pt x="3186" y="0"/>
                        <a:pt x="0" y="3181"/>
                        <a:pt x="0" y="7099"/>
                      </a:cubicBezTo>
                      <a:cubicBezTo>
                        <a:pt x="0" y="9129"/>
                        <a:pt x="847" y="10953"/>
                        <a:pt x="2209" y="12247"/>
                      </a:cubicBezTo>
                      <a:cubicBezTo>
                        <a:pt x="3484" y="13466"/>
                        <a:pt x="5211" y="14208"/>
                        <a:pt x="7104" y="14208"/>
                      </a:cubicBezTo>
                      <a:cubicBezTo>
                        <a:pt x="8998" y="14208"/>
                        <a:pt x="10725" y="13466"/>
                        <a:pt x="12000" y="12247"/>
                      </a:cubicBezTo>
                      <a:cubicBezTo>
                        <a:pt x="13357" y="10948"/>
                        <a:pt x="14202" y="9129"/>
                        <a:pt x="14202" y="7099"/>
                      </a:cubicBezTo>
                      <a:cubicBezTo>
                        <a:pt x="14202" y="3181"/>
                        <a:pt x="11029" y="0"/>
                        <a:pt x="7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31"/>
                <p:cNvSpPr/>
                <p:nvPr/>
              </p:nvSpPr>
              <p:spPr>
                <a:xfrm>
                  <a:off x="3528425" y="1078900"/>
                  <a:ext cx="116400" cy="116250"/>
                </a:xfrm>
                <a:custGeom>
                  <a:avLst/>
                  <a:gdLst/>
                  <a:ahLst/>
                  <a:cxnLst/>
                  <a:rect l="l" t="t" r="r" b="b"/>
                  <a:pathLst>
                    <a:path w="4656" h="4650" extrusionOk="0">
                      <a:moveTo>
                        <a:pt x="2327" y="0"/>
                      </a:moveTo>
                      <a:cubicBezTo>
                        <a:pt x="1041" y="0"/>
                        <a:pt x="0" y="1041"/>
                        <a:pt x="0" y="2322"/>
                      </a:cubicBezTo>
                      <a:cubicBezTo>
                        <a:pt x="0" y="3609"/>
                        <a:pt x="1041" y="4650"/>
                        <a:pt x="2327" y="4650"/>
                      </a:cubicBezTo>
                      <a:cubicBezTo>
                        <a:pt x="3609" y="4650"/>
                        <a:pt x="4655" y="3609"/>
                        <a:pt x="4655" y="2322"/>
                      </a:cubicBezTo>
                      <a:cubicBezTo>
                        <a:pt x="4655" y="1041"/>
                        <a:pt x="3609" y="0"/>
                        <a:pt x="2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31"/>
                <p:cNvSpPr/>
                <p:nvPr/>
              </p:nvSpPr>
              <p:spPr>
                <a:xfrm>
                  <a:off x="3464200" y="1246832"/>
                  <a:ext cx="244825" cy="143175"/>
                </a:xfrm>
                <a:custGeom>
                  <a:avLst/>
                  <a:gdLst/>
                  <a:ahLst/>
                  <a:cxnLst/>
                  <a:rect l="l" t="t" r="r" b="b"/>
                  <a:pathLst>
                    <a:path w="9793" h="5727" extrusionOk="0">
                      <a:moveTo>
                        <a:pt x="4896" y="1"/>
                      </a:moveTo>
                      <a:cubicBezTo>
                        <a:pt x="2551" y="1"/>
                        <a:pt x="572" y="1597"/>
                        <a:pt x="1" y="3765"/>
                      </a:cubicBezTo>
                      <a:cubicBezTo>
                        <a:pt x="1276" y="4984"/>
                        <a:pt x="3003" y="5726"/>
                        <a:pt x="4896" y="5726"/>
                      </a:cubicBezTo>
                      <a:cubicBezTo>
                        <a:pt x="6790" y="5726"/>
                        <a:pt x="8517" y="4984"/>
                        <a:pt x="9792" y="3765"/>
                      </a:cubicBezTo>
                      <a:cubicBezTo>
                        <a:pt x="9215" y="1597"/>
                        <a:pt x="7236" y="1"/>
                        <a:pt x="4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30" name="Google Shape;430;p31"/>
            <p:cNvGrpSpPr/>
            <p:nvPr/>
          </p:nvGrpSpPr>
          <p:grpSpPr>
            <a:xfrm>
              <a:off x="5195602" y="3311831"/>
              <a:ext cx="352067" cy="169406"/>
              <a:chOff x="5528432" y="2979624"/>
              <a:chExt cx="480900" cy="187251"/>
            </a:xfrm>
          </p:grpSpPr>
          <p:sp>
            <p:nvSpPr>
              <p:cNvPr id="431" name="Google Shape;431;p31"/>
              <p:cNvSpPr/>
              <p:nvPr/>
            </p:nvSpPr>
            <p:spPr>
              <a:xfrm>
                <a:off x="5528432" y="2979624"/>
                <a:ext cx="480900" cy="40800"/>
              </a:xfrm>
              <a:prstGeom prst="roundRect">
                <a:avLst>
                  <a:gd name="adj" fmla="val 50000"/>
                </a:avLst>
              </a:prstGeom>
              <a:solidFill>
                <a:schemeClr val="accent6">
                  <a:alpha val="535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31"/>
              <p:cNvSpPr/>
              <p:nvPr/>
            </p:nvSpPr>
            <p:spPr>
              <a:xfrm>
                <a:off x="5528432" y="3052849"/>
                <a:ext cx="480900" cy="40800"/>
              </a:xfrm>
              <a:prstGeom prst="roundRect">
                <a:avLst>
                  <a:gd name="adj" fmla="val 50000"/>
                </a:avLst>
              </a:prstGeom>
              <a:solidFill>
                <a:schemeClr val="accent6">
                  <a:alpha val="535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31"/>
              <p:cNvSpPr/>
              <p:nvPr/>
            </p:nvSpPr>
            <p:spPr>
              <a:xfrm>
                <a:off x="5610449" y="3126075"/>
                <a:ext cx="316800" cy="40800"/>
              </a:xfrm>
              <a:prstGeom prst="roundRect">
                <a:avLst>
                  <a:gd name="adj" fmla="val 50000"/>
                </a:avLst>
              </a:prstGeom>
              <a:solidFill>
                <a:schemeClr val="accent6">
                  <a:alpha val="535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34" name="Google Shape;434;p31"/>
          <p:cNvGrpSpPr/>
          <p:nvPr/>
        </p:nvGrpSpPr>
        <p:grpSpPr>
          <a:xfrm>
            <a:off x="7427195" y="2464693"/>
            <a:ext cx="694832" cy="494692"/>
            <a:chOff x="3336290" y="764021"/>
            <a:chExt cx="810300" cy="576900"/>
          </a:xfrm>
        </p:grpSpPr>
        <p:sp>
          <p:nvSpPr>
            <p:cNvPr id="435" name="Google Shape;435;p31"/>
            <p:cNvSpPr/>
            <p:nvPr/>
          </p:nvSpPr>
          <p:spPr>
            <a:xfrm rot="-5401788">
              <a:off x="3452990" y="647471"/>
              <a:ext cx="576900" cy="810000"/>
            </a:xfrm>
            <a:prstGeom prst="roundRect">
              <a:avLst>
                <a:gd name="adj" fmla="val 7267"/>
              </a:avLst>
            </a:prstGeom>
            <a:gradFill>
              <a:gsLst>
                <a:gs pos="0">
                  <a:srgbClr val="FFFFFF"/>
                </a:gs>
                <a:gs pos="100000">
                  <a:srgbClr val="C5C7F4"/>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31"/>
            <p:cNvSpPr/>
            <p:nvPr/>
          </p:nvSpPr>
          <p:spPr>
            <a:xfrm>
              <a:off x="3414726" y="1013671"/>
              <a:ext cx="653730" cy="281110"/>
            </a:xfrm>
            <a:custGeom>
              <a:avLst/>
              <a:gdLst/>
              <a:ahLst/>
              <a:cxnLst/>
              <a:rect l="l" t="t" r="r" b="b"/>
              <a:pathLst>
                <a:path w="28015" h="14176" extrusionOk="0">
                  <a:moveTo>
                    <a:pt x="7411" y="1"/>
                  </a:moveTo>
                  <a:cubicBezTo>
                    <a:pt x="6941" y="1"/>
                    <a:pt x="6471" y="194"/>
                    <a:pt x="6132" y="580"/>
                  </a:cubicBezTo>
                  <a:lnTo>
                    <a:pt x="429" y="7037"/>
                  </a:lnTo>
                  <a:cubicBezTo>
                    <a:pt x="154" y="7353"/>
                    <a:pt x="0" y="7752"/>
                    <a:pt x="0" y="8170"/>
                  </a:cubicBezTo>
                  <a:lnTo>
                    <a:pt x="0" y="12472"/>
                  </a:lnTo>
                  <a:cubicBezTo>
                    <a:pt x="0" y="13409"/>
                    <a:pt x="766" y="14175"/>
                    <a:pt x="1711" y="14175"/>
                  </a:cubicBezTo>
                  <a:lnTo>
                    <a:pt x="26304" y="14175"/>
                  </a:lnTo>
                  <a:cubicBezTo>
                    <a:pt x="27249" y="14175"/>
                    <a:pt x="28015" y="13409"/>
                    <a:pt x="28015" y="12472"/>
                  </a:cubicBezTo>
                  <a:lnTo>
                    <a:pt x="28015" y="8742"/>
                  </a:lnTo>
                  <a:cubicBezTo>
                    <a:pt x="28015" y="8245"/>
                    <a:pt x="27798" y="7776"/>
                    <a:pt x="27420" y="7449"/>
                  </a:cubicBezTo>
                  <a:lnTo>
                    <a:pt x="22816" y="3486"/>
                  </a:lnTo>
                  <a:cubicBezTo>
                    <a:pt x="22496" y="3210"/>
                    <a:pt x="22100" y="3072"/>
                    <a:pt x="21705" y="3072"/>
                  </a:cubicBezTo>
                  <a:cubicBezTo>
                    <a:pt x="21289" y="3072"/>
                    <a:pt x="20874" y="3224"/>
                    <a:pt x="20546" y="3526"/>
                  </a:cubicBezTo>
                  <a:lnTo>
                    <a:pt x="16959" y="6826"/>
                  </a:lnTo>
                  <a:cubicBezTo>
                    <a:pt x="16631" y="7127"/>
                    <a:pt x="16216" y="7277"/>
                    <a:pt x="15803" y="7277"/>
                  </a:cubicBezTo>
                  <a:cubicBezTo>
                    <a:pt x="15352" y="7277"/>
                    <a:pt x="14902" y="7099"/>
                    <a:pt x="14568" y="6746"/>
                  </a:cubicBezTo>
                  <a:lnTo>
                    <a:pt x="8648" y="529"/>
                  </a:lnTo>
                  <a:cubicBezTo>
                    <a:pt x="8310" y="177"/>
                    <a:pt x="7860" y="1"/>
                    <a:pt x="7411" y="1"/>
                  </a:cubicBezTo>
                  <a:close/>
                </a:path>
              </a:pathLst>
            </a:custGeom>
            <a:gradFill>
              <a:gsLst>
                <a:gs pos="0">
                  <a:srgbClr val="8D90E1"/>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31"/>
            <p:cNvSpPr/>
            <p:nvPr/>
          </p:nvSpPr>
          <p:spPr>
            <a:xfrm>
              <a:off x="3848871" y="832785"/>
              <a:ext cx="144823" cy="144867"/>
            </a:xfrm>
            <a:custGeom>
              <a:avLst/>
              <a:gdLst/>
              <a:ahLst/>
              <a:cxnLst/>
              <a:rect l="l" t="t" r="r" b="b"/>
              <a:pathLst>
                <a:path w="4416" h="4417" extrusionOk="0">
                  <a:moveTo>
                    <a:pt x="2208" y="1"/>
                  </a:moveTo>
                  <a:cubicBezTo>
                    <a:pt x="991" y="1"/>
                    <a:pt x="1" y="990"/>
                    <a:pt x="1" y="2209"/>
                  </a:cubicBezTo>
                  <a:cubicBezTo>
                    <a:pt x="1" y="3427"/>
                    <a:pt x="991" y="4417"/>
                    <a:pt x="2208" y="4417"/>
                  </a:cubicBezTo>
                  <a:cubicBezTo>
                    <a:pt x="3427" y="4417"/>
                    <a:pt x="4416" y="3427"/>
                    <a:pt x="4416" y="2209"/>
                  </a:cubicBezTo>
                  <a:cubicBezTo>
                    <a:pt x="4416" y="990"/>
                    <a:pt x="3427" y="1"/>
                    <a:pt x="2208" y="1"/>
                  </a:cubicBezTo>
                  <a:close/>
                </a:path>
              </a:pathLst>
            </a:custGeom>
            <a:gradFill>
              <a:gsLst>
                <a:gs pos="0">
                  <a:srgbClr val="FFF68E"/>
                </a:gs>
                <a:gs pos="100000">
                  <a:srgbClr val="FFD96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8" name="Google Shape;438;p31"/>
          <p:cNvGrpSpPr/>
          <p:nvPr/>
        </p:nvGrpSpPr>
        <p:grpSpPr>
          <a:xfrm>
            <a:off x="5159411" y="1731360"/>
            <a:ext cx="999286" cy="251306"/>
            <a:chOff x="6394932" y="2541500"/>
            <a:chExt cx="959100" cy="241200"/>
          </a:xfrm>
        </p:grpSpPr>
        <p:sp>
          <p:nvSpPr>
            <p:cNvPr id="439" name="Google Shape;439;p31"/>
            <p:cNvSpPr/>
            <p:nvPr/>
          </p:nvSpPr>
          <p:spPr>
            <a:xfrm rot="-5400000">
              <a:off x="6753882" y="2182550"/>
              <a:ext cx="241200" cy="959100"/>
            </a:xfrm>
            <a:prstGeom prst="roundRect">
              <a:avLst>
                <a:gd name="adj" fmla="val 7267"/>
              </a:avLst>
            </a:prstGeom>
            <a:gradFill>
              <a:gsLst>
                <a:gs pos="0">
                  <a:srgbClr val="FFFFFF"/>
                </a:gs>
                <a:gs pos="100000">
                  <a:srgbClr val="C5C7F4"/>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31"/>
            <p:cNvSpPr/>
            <p:nvPr/>
          </p:nvSpPr>
          <p:spPr>
            <a:xfrm rot="-5400000">
              <a:off x="6465475" y="2584700"/>
              <a:ext cx="152700" cy="154800"/>
            </a:xfrm>
            <a:prstGeom prst="roundRect">
              <a:avLst>
                <a:gd name="adj" fmla="val 7267"/>
              </a:avLst>
            </a:prstGeom>
            <a:gradFill>
              <a:gsLst>
                <a:gs pos="0">
                  <a:srgbClr val="E9A984"/>
                </a:gs>
                <a:gs pos="100000">
                  <a:srgbClr val="E57C85"/>
                </a:gs>
              </a:gsLst>
              <a:lin ang="2700006"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31"/>
            <p:cNvSpPr/>
            <p:nvPr/>
          </p:nvSpPr>
          <p:spPr>
            <a:xfrm rot="-5400000">
              <a:off x="6687242" y="2584700"/>
              <a:ext cx="152700" cy="154800"/>
            </a:xfrm>
            <a:prstGeom prst="roundRect">
              <a:avLst>
                <a:gd name="adj" fmla="val 7267"/>
              </a:avLst>
            </a:prstGeom>
            <a:gradFill>
              <a:gsLst>
                <a:gs pos="0">
                  <a:srgbClr val="3DB0FD"/>
                </a:gs>
                <a:gs pos="100000">
                  <a:srgbClr val="308EF7"/>
                </a:gs>
              </a:gsLst>
              <a:lin ang="2700006"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31"/>
            <p:cNvSpPr/>
            <p:nvPr/>
          </p:nvSpPr>
          <p:spPr>
            <a:xfrm rot="-5400000">
              <a:off x="6909008" y="2584700"/>
              <a:ext cx="152700" cy="154800"/>
            </a:xfrm>
            <a:prstGeom prst="roundRect">
              <a:avLst>
                <a:gd name="adj" fmla="val 7267"/>
              </a:avLst>
            </a:prstGeom>
            <a:gradFill>
              <a:gsLst>
                <a:gs pos="0">
                  <a:srgbClr val="E57C85"/>
                </a:gs>
                <a:gs pos="100000">
                  <a:schemeClr val="accent6"/>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31"/>
            <p:cNvSpPr/>
            <p:nvPr/>
          </p:nvSpPr>
          <p:spPr>
            <a:xfrm rot="-5400000">
              <a:off x="7130775" y="2584700"/>
              <a:ext cx="152700" cy="154800"/>
            </a:xfrm>
            <a:prstGeom prst="roundRect">
              <a:avLst>
                <a:gd name="adj" fmla="val 7267"/>
              </a:avLst>
            </a:prstGeom>
            <a:gradFill>
              <a:gsLst>
                <a:gs pos="0">
                  <a:schemeClr val="lt2"/>
                </a:gs>
                <a:gs pos="100000">
                  <a:srgbClr val="E57C85"/>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4" name="Google Shape;444;p31"/>
          <p:cNvGrpSpPr/>
          <p:nvPr/>
        </p:nvGrpSpPr>
        <p:grpSpPr>
          <a:xfrm>
            <a:off x="286617" y="3999999"/>
            <a:ext cx="145867" cy="958251"/>
            <a:chOff x="286625" y="3923799"/>
            <a:chExt cx="145867" cy="958251"/>
          </a:xfrm>
        </p:grpSpPr>
        <p:sp>
          <p:nvSpPr>
            <p:cNvPr id="445" name="Google Shape;445;p3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6" name="Google Shape;446;p31"/>
            <p:cNvGrpSpPr/>
            <p:nvPr/>
          </p:nvGrpSpPr>
          <p:grpSpPr>
            <a:xfrm>
              <a:off x="298112" y="4342643"/>
              <a:ext cx="110182" cy="126862"/>
              <a:chOff x="281100" y="2027800"/>
              <a:chExt cx="140700" cy="162000"/>
            </a:xfrm>
          </p:grpSpPr>
          <p:sp>
            <p:nvSpPr>
              <p:cNvPr id="447" name="Google Shape;447;p3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8" name="Google Shape;448;p31"/>
              <p:cNvGrpSpPr/>
              <p:nvPr/>
            </p:nvGrpSpPr>
            <p:grpSpPr>
              <a:xfrm>
                <a:off x="308875" y="2088450"/>
                <a:ext cx="85200" cy="40700"/>
                <a:chOff x="308875" y="2087000"/>
                <a:chExt cx="85200" cy="40700"/>
              </a:xfrm>
            </p:grpSpPr>
            <p:cxnSp>
              <p:nvCxnSpPr>
                <p:cNvPr id="449" name="Google Shape;449;p3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3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51" name="Google Shape;451;p31"/>
            <p:cNvGrpSpPr/>
            <p:nvPr/>
          </p:nvGrpSpPr>
          <p:grpSpPr>
            <a:xfrm>
              <a:off x="286625" y="3923799"/>
              <a:ext cx="133200" cy="133200"/>
              <a:chOff x="286625" y="3648899"/>
              <a:chExt cx="133200" cy="133200"/>
            </a:xfrm>
          </p:grpSpPr>
          <p:sp>
            <p:nvSpPr>
              <p:cNvPr id="452" name="Google Shape;452;p3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3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cxnSp>
        <p:nvCxnSpPr>
          <p:cNvPr id="454" name="Google Shape;454;p31">
            <a:hlinkClick r:id="" action="ppaction://hlinkshowjump?jump=nextslide"/>
          </p:cNvPr>
          <p:cNvCxnSpPr/>
          <p:nvPr/>
        </p:nvCxnSpPr>
        <p:spPr>
          <a:xfrm>
            <a:off x="1046100" y="4007188"/>
            <a:ext cx="740100" cy="0"/>
          </a:xfrm>
          <a:prstGeom prst="straightConnector1">
            <a:avLst/>
          </a:prstGeom>
          <a:noFill/>
          <a:ln w="9525" cap="flat" cmpd="sng">
            <a:solidFill>
              <a:schemeClr val="dk2"/>
            </a:solidFill>
            <a:prstDash val="solid"/>
            <a:round/>
            <a:headEnd type="none" w="med" len="med"/>
            <a:tailEnd type="stealth" w="med" len="med"/>
          </a:ln>
        </p:spPr>
      </p:cxnSp>
      <p:sp>
        <p:nvSpPr>
          <p:cNvPr id="456" name="Google Shape;456;p3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3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31">
            <a:hlinkClick r:id="rId3"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3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/Preparación de archivo: musique_EN.okd</a:t>
            </a:r>
            <a:endParaRPr dirty="0"/>
          </a:p>
        </p:txBody>
      </p:sp>
      <p:sp>
        <p:nvSpPr>
          <p:cNvPr id="1780" name="Google Shape;1780;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20000" y="2795400"/>
            <a:ext cx="7865401"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Usamos la siguiente regla:</a:t>
            </a:r>
          </a:p>
          <a:p>
            <a:pPr marL="0" lvl="0" indent="0" algn="l" rtl="0">
              <a:spcBef>
                <a:spcPts val="0"/>
              </a:spcBef>
              <a:spcAft>
                <a:spcPts val="0"/>
              </a:spcAft>
              <a:buNone/>
            </a:pPr>
            <a:endParaRPr lang="es-ES" sz="1600"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sz="1600" b="1" dirty="0">
                <a:solidFill>
                  <a:srgbClr val="00B050"/>
                </a:solidFill>
                <a:latin typeface="Fira Code"/>
                <a:ea typeface="Fira Code"/>
                <a:cs typeface="Fira Code"/>
                <a:sym typeface="Fira Code"/>
              </a:rPr>
              <a:t>(^ID\.\d+:\s)(".*?")</a:t>
            </a:r>
          </a:p>
          <a:p>
            <a:pPr marL="0" lvl="0" indent="0" algn="l" rtl="0">
              <a:spcBef>
                <a:spcPts val="0"/>
              </a:spcBef>
              <a:spcAft>
                <a:spcPts val="0"/>
              </a:spcAft>
              <a:buNone/>
            </a:pPr>
            <a:endParaRPr lang="es-ES" sz="1600"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Y sustituimos por:</a:t>
            </a:r>
          </a:p>
          <a:p>
            <a:pPr marL="0" lvl="0" indent="0" algn="l" rtl="0">
              <a:spcBef>
                <a:spcPts val="0"/>
              </a:spcBef>
              <a:spcAft>
                <a:spcPts val="0"/>
              </a:spcAft>
              <a:buNone/>
            </a:pPr>
            <a:endParaRPr lang="es-ES" sz="1600"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sz="1800" b="1" dirty="0">
                <a:solidFill>
                  <a:srgbClr val="00B050"/>
                </a:solidFill>
                <a:latin typeface="Fira Code"/>
                <a:ea typeface="Fira Code"/>
                <a:cs typeface="Fira Code"/>
                <a:sym typeface="Fira Code"/>
              </a:rPr>
              <a:t>$1$2; $2</a:t>
            </a:r>
          </a:p>
          <a:p>
            <a:pPr marL="0" lvl="0" indent="0" algn="l" rtl="0">
              <a:spcBef>
                <a:spcPts val="0"/>
              </a:spcBef>
              <a:spcAft>
                <a:spcPts val="0"/>
              </a:spcAft>
              <a:buNone/>
            </a:pPr>
            <a:r>
              <a:rPr lang="es-ES" sz="1800" b="1" dirty="0">
                <a:solidFill>
                  <a:srgbClr val="00B050"/>
                </a:solidFill>
                <a:latin typeface="Fira Code"/>
                <a:ea typeface="Fira Code"/>
                <a:cs typeface="Fira Code"/>
                <a:sym typeface="Fira Code"/>
              </a:rPr>
              <a:t>$0; $2</a:t>
            </a:r>
          </a:p>
          <a:p>
            <a:pPr marL="0" lvl="0" indent="0" algn="l" rtl="0">
              <a:spcBef>
                <a:spcPts val="0"/>
              </a:spcBef>
              <a:spcAft>
                <a:spcPts val="0"/>
              </a:spcAft>
              <a:buNone/>
            </a:pPr>
            <a:endParaRPr lang="es-ES" sz="1600" b="1" dirty="0">
              <a:solidFill>
                <a:srgbClr val="00B050"/>
              </a:solidFill>
              <a:latin typeface="Fira Code"/>
              <a:ea typeface="Fira Code"/>
              <a:cs typeface="Fira Code"/>
              <a:sym typeface="Fira Code"/>
            </a:endParaRPr>
          </a:p>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En resumen, duplicamos el texto de origen separado por punto y coma y un espacio.</a:t>
            </a:r>
            <a:endParaRPr lang="es-ES" dirty="0">
              <a:solidFill>
                <a:schemeClr val="dk2"/>
              </a:solidFill>
              <a:latin typeface="Fira Code"/>
              <a:ea typeface="Fira Code"/>
              <a:cs typeface="Fira Code"/>
              <a:sym typeface="Fira Code"/>
            </a:endParaRPr>
          </a:p>
        </p:txBody>
      </p:sp>
    </p:spTree>
    <p:extLst>
      <p:ext uri="{BB962C8B-B14F-4D97-AF65-F5344CB8AC3E}">
        <p14:creationId xmlns:p14="http://schemas.microsoft.com/office/powerpoint/2010/main" val="341697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/Preparación de archivo: musique_EN.okd</a:t>
            </a:r>
            <a:endParaRPr dirty="0"/>
          </a:p>
        </p:txBody>
      </p:sp>
      <p:sp>
        <p:nvSpPr>
          <p:cNvPr id="1780" name="Google Shape;1780;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20000" y="1781795"/>
            <a:ext cx="7786691"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Tras buscar y reemplazar en un editor de texto como </a:t>
            </a:r>
            <a:r>
              <a:rPr lang="es-ES" sz="1600" b="1" dirty="0">
                <a:solidFill>
                  <a:schemeClr val="dk2"/>
                </a:solidFill>
                <a:latin typeface="Fira Code"/>
                <a:ea typeface="Fira Code"/>
                <a:cs typeface="Fira Code"/>
                <a:sym typeface="Fira Code"/>
              </a:rPr>
              <a:t>Notepad++,</a:t>
            </a:r>
            <a:r>
              <a:rPr lang="es-ES" sz="1600" dirty="0">
                <a:solidFill>
                  <a:schemeClr val="dk2"/>
                </a:solidFill>
                <a:latin typeface="Fira Code"/>
                <a:ea typeface="Fira Code"/>
                <a:cs typeface="Fira Code"/>
                <a:sym typeface="Fira Code"/>
              </a:rPr>
              <a:t> el resultado será el siguiente:</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pic>
        <p:nvPicPr>
          <p:cNvPr id="3" name="Imagen 2">
            <a:extLst>
              <a:ext uri="{FF2B5EF4-FFF2-40B4-BE49-F238E27FC236}">
                <a16:creationId xmlns:a16="http://schemas.microsoft.com/office/drawing/2014/main" id="{0A73B489-3A87-1B2B-E776-2E089230575F}"/>
              </a:ext>
            </a:extLst>
          </p:cNvPr>
          <p:cNvPicPr>
            <a:picLocks noChangeAspect="1"/>
          </p:cNvPicPr>
          <p:nvPr/>
        </p:nvPicPr>
        <p:blipFill>
          <a:blip r:embed="rId5"/>
          <a:stretch>
            <a:fillRect/>
          </a:stretch>
        </p:blipFill>
        <p:spPr>
          <a:xfrm>
            <a:off x="688635" y="2272145"/>
            <a:ext cx="7661564" cy="1719244"/>
          </a:xfrm>
          <a:prstGeom prst="rect">
            <a:avLst/>
          </a:prstGeom>
        </p:spPr>
      </p:pic>
    </p:spTree>
    <p:extLst>
      <p:ext uri="{BB962C8B-B14F-4D97-AF65-F5344CB8AC3E}">
        <p14:creationId xmlns:p14="http://schemas.microsoft.com/office/powerpoint/2010/main" val="262073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495" name="Google Shape;495;p33"/>
          <p:cNvGrpSpPr/>
          <p:nvPr/>
        </p:nvGrpSpPr>
        <p:grpSpPr>
          <a:xfrm>
            <a:off x="299286" y="189025"/>
            <a:ext cx="133205" cy="119344"/>
            <a:chOff x="222150" y="185025"/>
            <a:chExt cx="170100" cy="152400"/>
          </a:xfrm>
        </p:grpSpPr>
        <p:cxnSp>
          <p:nvCxnSpPr>
            <p:cNvPr id="496" name="Google Shape;496;p33"/>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7" name="Google Shape;497;p33"/>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8" name="Google Shape;498;p33"/>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99" name="Google Shape;499;p33"/>
          <p:cNvGrpSpPr/>
          <p:nvPr/>
        </p:nvGrpSpPr>
        <p:grpSpPr>
          <a:xfrm>
            <a:off x="286625" y="3999999"/>
            <a:ext cx="145867" cy="958251"/>
            <a:chOff x="286625" y="3923799"/>
            <a:chExt cx="145867" cy="958251"/>
          </a:xfrm>
        </p:grpSpPr>
        <p:sp>
          <p:nvSpPr>
            <p:cNvPr id="500" name="Google Shape;500;p33"/>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1" name="Google Shape;501;p33"/>
            <p:cNvGrpSpPr/>
            <p:nvPr/>
          </p:nvGrpSpPr>
          <p:grpSpPr>
            <a:xfrm>
              <a:off x="298112" y="4342643"/>
              <a:ext cx="110182" cy="126862"/>
              <a:chOff x="281100" y="2027800"/>
              <a:chExt cx="140700" cy="162000"/>
            </a:xfrm>
          </p:grpSpPr>
          <p:sp>
            <p:nvSpPr>
              <p:cNvPr id="502" name="Google Shape;502;p33"/>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3" name="Google Shape;503;p33"/>
              <p:cNvGrpSpPr/>
              <p:nvPr/>
            </p:nvGrpSpPr>
            <p:grpSpPr>
              <a:xfrm>
                <a:off x="308875" y="2088450"/>
                <a:ext cx="85200" cy="40700"/>
                <a:chOff x="308875" y="2087000"/>
                <a:chExt cx="85200" cy="40700"/>
              </a:xfrm>
            </p:grpSpPr>
            <p:cxnSp>
              <p:nvCxnSpPr>
                <p:cNvPr id="504" name="Google Shape;504;p33"/>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33"/>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506" name="Google Shape;506;p33"/>
            <p:cNvGrpSpPr/>
            <p:nvPr/>
          </p:nvGrpSpPr>
          <p:grpSpPr>
            <a:xfrm>
              <a:off x="286625" y="3923799"/>
              <a:ext cx="133200" cy="133200"/>
              <a:chOff x="286625" y="3648899"/>
              <a:chExt cx="133200" cy="133200"/>
            </a:xfrm>
          </p:grpSpPr>
          <p:sp>
            <p:nvSpPr>
              <p:cNvPr id="507" name="Google Shape;507;p33"/>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33"/>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09" name="Google Shape;509;p33">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510" name="Google Shape;510;p33">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33">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33"/>
          <p:cNvSpPr txBox="1">
            <a:spLocks noGrp="1"/>
          </p:cNvSpPr>
          <p:nvPr>
            <p:ph type="title"/>
          </p:nvPr>
        </p:nvSpPr>
        <p:spPr>
          <a:xfrm>
            <a:off x="796200" y="1720627"/>
            <a:ext cx="7567871" cy="13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Tareas de posproducción en archivos ya traducidos</a:t>
            </a:r>
            <a:endParaRPr sz="6000" dirty="0"/>
          </a:p>
        </p:txBody>
      </p:sp>
      <p:cxnSp>
        <p:nvCxnSpPr>
          <p:cNvPr id="521" name="Google Shape;521;p33"/>
          <p:cNvCxnSpPr/>
          <p:nvPr/>
        </p:nvCxnSpPr>
        <p:spPr>
          <a:xfrm>
            <a:off x="7314663" y="3889713"/>
            <a:ext cx="740100" cy="0"/>
          </a:xfrm>
          <a:prstGeom prst="straightConnector1">
            <a:avLst/>
          </a:prstGeom>
          <a:noFill/>
          <a:ln w="9525" cap="flat" cmpd="sng">
            <a:solidFill>
              <a:schemeClr val="dk2"/>
            </a:solidFill>
            <a:prstDash val="solid"/>
            <a:round/>
            <a:headEnd type="none" w="med" len="med"/>
            <a:tailEnd type="stealth" w="med" len="med"/>
          </a:ln>
        </p:spPr>
      </p:cxnSp>
      <p:sp>
        <p:nvSpPr>
          <p:cNvPr id="522" name="Google Shape;522;p33">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33">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33">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008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70" name="Google Shape;1270;p62"/>
          <p:cNvSpPr txBox="1">
            <a:spLocks noGrp="1"/>
          </p:cNvSpPr>
          <p:nvPr>
            <p:ph type="subTitle" idx="1"/>
          </p:nvPr>
        </p:nvSpPr>
        <p:spPr>
          <a:xfrm>
            <a:off x="2143499" y="1743588"/>
            <a:ext cx="5531917" cy="171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t>
            </a:r>
            <a:r>
              <a:rPr lang="es-ES" dirty="0"/>
              <a:t>Las tareas de posproducción son procesos que se aplican a los archivos de destino generados por la TAO con el fin de que se ajusten a las exigencias del cliente.</a:t>
            </a:r>
            <a:r>
              <a:rPr lang="en" dirty="0"/>
              <a:t>»</a:t>
            </a:r>
            <a:endParaRPr dirty="0"/>
          </a:p>
        </p:txBody>
      </p:sp>
      <p:grpSp>
        <p:nvGrpSpPr>
          <p:cNvPr id="1272" name="Google Shape;1272;p62"/>
          <p:cNvGrpSpPr/>
          <p:nvPr/>
        </p:nvGrpSpPr>
        <p:grpSpPr>
          <a:xfrm>
            <a:off x="299286" y="189025"/>
            <a:ext cx="133205" cy="119344"/>
            <a:chOff x="222150" y="185025"/>
            <a:chExt cx="170100" cy="152400"/>
          </a:xfrm>
        </p:grpSpPr>
        <p:cxnSp>
          <p:nvCxnSpPr>
            <p:cNvPr id="1273" name="Google Shape;1273;p62"/>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274" name="Google Shape;1274;p62"/>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275" name="Google Shape;1275;p62"/>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276" name="Google Shape;1276;p62"/>
          <p:cNvGrpSpPr/>
          <p:nvPr/>
        </p:nvGrpSpPr>
        <p:grpSpPr>
          <a:xfrm>
            <a:off x="286625" y="3999999"/>
            <a:ext cx="145867" cy="958251"/>
            <a:chOff x="286625" y="3923799"/>
            <a:chExt cx="145867" cy="958251"/>
          </a:xfrm>
        </p:grpSpPr>
        <p:sp>
          <p:nvSpPr>
            <p:cNvPr id="1277" name="Google Shape;1277;p62"/>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278" name="Google Shape;1278;p62"/>
            <p:cNvGrpSpPr/>
            <p:nvPr/>
          </p:nvGrpSpPr>
          <p:grpSpPr>
            <a:xfrm>
              <a:off x="298112" y="4342643"/>
              <a:ext cx="110182" cy="126862"/>
              <a:chOff x="281100" y="2027800"/>
              <a:chExt cx="140700" cy="162000"/>
            </a:xfrm>
          </p:grpSpPr>
          <p:sp>
            <p:nvSpPr>
              <p:cNvPr id="1279" name="Google Shape;1279;p62"/>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280" name="Google Shape;1280;p62"/>
              <p:cNvGrpSpPr/>
              <p:nvPr/>
            </p:nvGrpSpPr>
            <p:grpSpPr>
              <a:xfrm>
                <a:off x="308875" y="2088450"/>
                <a:ext cx="85200" cy="40700"/>
                <a:chOff x="308875" y="2087000"/>
                <a:chExt cx="85200" cy="40700"/>
              </a:xfrm>
            </p:grpSpPr>
            <p:cxnSp>
              <p:nvCxnSpPr>
                <p:cNvPr id="1281" name="Google Shape;1281;p62"/>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282" name="Google Shape;1282;p62"/>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283" name="Google Shape;1283;p62"/>
            <p:cNvGrpSpPr/>
            <p:nvPr/>
          </p:nvGrpSpPr>
          <p:grpSpPr>
            <a:xfrm>
              <a:off x="286625" y="3923799"/>
              <a:ext cx="133200" cy="133200"/>
              <a:chOff x="286625" y="3648899"/>
              <a:chExt cx="133200" cy="133200"/>
            </a:xfrm>
          </p:grpSpPr>
          <p:sp>
            <p:nvSpPr>
              <p:cNvPr id="1284" name="Google Shape;1284;p62"/>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85" name="Google Shape;1285;p62"/>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1286" name="Google Shape;1286;p62">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cxnSp>
        <p:nvCxnSpPr>
          <p:cNvPr id="1287" name="Google Shape;1287;p62"/>
          <p:cNvCxnSpPr/>
          <p:nvPr/>
        </p:nvCxnSpPr>
        <p:spPr>
          <a:xfrm>
            <a:off x="1750375" y="2213538"/>
            <a:ext cx="0" cy="773700"/>
          </a:xfrm>
          <a:prstGeom prst="straightConnector1">
            <a:avLst/>
          </a:prstGeom>
          <a:noFill/>
          <a:ln w="9525" cap="flat" cmpd="sng">
            <a:solidFill>
              <a:schemeClr val="dk2"/>
            </a:solidFill>
            <a:prstDash val="solid"/>
            <a:round/>
            <a:headEnd type="none" w="med" len="med"/>
            <a:tailEnd type="stealth" w="med" len="med"/>
          </a:ln>
        </p:spPr>
      </p:cxnSp>
      <p:sp>
        <p:nvSpPr>
          <p:cNvPr id="1300" name="Google Shape;1300;p62">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1" name="Google Shape;1301;p62">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2" name="Google Shape;1302;p62">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3" name="Google Shape;1303;p62">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635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720000" y="1404399"/>
            <a:ext cx="7704000" cy="259560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Cuando ya tenemos los archivos de destino traducidos o revisados, a veces es conveniente recurrir a las expresiones regulares con los siguientes propósitos:</a:t>
            </a:r>
          </a:p>
          <a:p>
            <a:pPr marL="25400" lvl="0" indent="0" algn="l" rtl="0">
              <a:spcBef>
                <a:spcPts val="0"/>
              </a:spcBef>
              <a:spcAft>
                <a:spcPts val="0"/>
              </a:spcAft>
              <a:buClr>
                <a:schemeClr val="dk2"/>
              </a:buClr>
              <a:buSzPts val="1400"/>
              <a:buNone/>
            </a:pPr>
            <a:endParaRPr lang="en" sz="1600" b="1" dirty="0"/>
          </a:p>
          <a:p>
            <a:pPr marL="241300" lvl="0" indent="-215900" algn="l" rtl="0">
              <a:spcBef>
                <a:spcPts val="0"/>
              </a:spcBef>
              <a:spcAft>
                <a:spcPts val="0"/>
              </a:spcAft>
              <a:buClr>
                <a:schemeClr val="dk2"/>
              </a:buClr>
              <a:buSzPts val="1400"/>
              <a:buFont typeface="Fira Code"/>
              <a:buChar char="●"/>
            </a:pPr>
            <a:r>
              <a:rPr lang="en" sz="1600" dirty="0"/>
              <a:t>Convertir entidades HTML a su carácter real o viceversa para garantizar que el archivo se importa correctamente de vuelta en el sistema de cliente.</a:t>
            </a:r>
          </a:p>
          <a:p>
            <a:pPr marL="241300" lvl="0" indent="-215900" algn="l" rtl="0">
              <a:spcBef>
                <a:spcPts val="0"/>
              </a:spcBef>
              <a:spcAft>
                <a:spcPts val="0"/>
              </a:spcAft>
              <a:buClr>
                <a:schemeClr val="dk2"/>
              </a:buClr>
              <a:buSzPts val="1400"/>
              <a:buFont typeface="Fira Code"/>
              <a:buChar char="●"/>
            </a:pPr>
            <a:r>
              <a:rPr lang="en" sz="1600" dirty="0"/>
              <a:t>Anular acciones que hayamos aplicado durante la preparación de archivos para facilitar su importación en la TAO.</a:t>
            </a: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/Tareas de posproducción (I)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71402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/Posproducción: entidades HTML</a:t>
            </a:r>
            <a:endParaRPr dirty="0"/>
          </a:p>
        </p:txBody>
      </p:sp>
      <p:sp>
        <p:nvSpPr>
          <p:cNvPr id="1780" name="Google Shape;1780;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96199" y="1691425"/>
            <a:ext cx="7865401"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En el siguiente archivo XLIFF de WPML traducido, descubrimos entidades HTML que se han quedado sin convertir a sus respectivos caracteres.</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pic>
        <p:nvPicPr>
          <p:cNvPr id="5" name="Imagen 4">
            <a:extLst>
              <a:ext uri="{FF2B5EF4-FFF2-40B4-BE49-F238E27FC236}">
                <a16:creationId xmlns:a16="http://schemas.microsoft.com/office/drawing/2014/main" id="{ADF76D3D-C2D1-85EE-6FC6-2C6A9C4C38FA}"/>
              </a:ext>
            </a:extLst>
          </p:cNvPr>
          <p:cNvPicPr>
            <a:picLocks noChangeAspect="1"/>
          </p:cNvPicPr>
          <p:nvPr/>
        </p:nvPicPr>
        <p:blipFill>
          <a:blip r:embed="rId5"/>
          <a:stretch>
            <a:fillRect/>
          </a:stretch>
        </p:blipFill>
        <p:spPr>
          <a:xfrm>
            <a:off x="885599" y="1969225"/>
            <a:ext cx="7538400" cy="1833787"/>
          </a:xfrm>
          <a:prstGeom prst="rect">
            <a:avLst/>
          </a:prstGeom>
        </p:spPr>
      </p:pic>
      <p:sp>
        <p:nvSpPr>
          <p:cNvPr id="2" name="Google Shape;1791;p81">
            <a:extLst>
              <a:ext uri="{FF2B5EF4-FFF2-40B4-BE49-F238E27FC236}">
                <a16:creationId xmlns:a16="http://schemas.microsoft.com/office/drawing/2014/main" id="{83027399-9B40-E7A7-9623-34B142094212}"/>
              </a:ext>
            </a:extLst>
          </p:cNvPr>
          <p:cNvSpPr txBox="1"/>
          <p:nvPr/>
        </p:nvSpPr>
        <p:spPr>
          <a:xfrm>
            <a:off x="796199" y="4317255"/>
            <a:ext cx="7678201"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Si las dejamos tal cual, WPML no dejará importar los archivos de vuelta en la web del cliente, por lo que tendremos que convertirlas antes a los caracteres correspondientes.</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spTree>
    <p:extLst>
      <p:ext uri="{BB962C8B-B14F-4D97-AF65-F5344CB8AC3E}">
        <p14:creationId xmlns:p14="http://schemas.microsoft.com/office/powerpoint/2010/main" val="252069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/Posproducción: entidades HTML</a:t>
            </a:r>
            <a:endParaRPr dirty="0"/>
          </a:p>
        </p:txBody>
      </p:sp>
      <p:sp>
        <p:nvSpPr>
          <p:cNvPr id="1780" name="Google Shape;1780;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Google Shape;1791;p81">
            <a:extLst>
              <a:ext uri="{FF2B5EF4-FFF2-40B4-BE49-F238E27FC236}">
                <a16:creationId xmlns:a16="http://schemas.microsoft.com/office/drawing/2014/main" id="{0A919213-5CB7-4105-B4EC-D5C393967276}"/>
              </a:ext>
            </a:extLst>
          </p:cNvPr>
          <p:cNvSpPr txBox="1"/>
          <p:nvPr/>
        </p:nvSpPr>
        <p:spPr>
          <a:xfrm>
            <a:off x="923317" y="1874142"/>
            <a:ext cx="7865401"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Si buscamos </a:t>
            </a:r>
            <a:r>
              <a:rPr lang="es-ES" sz="1600" b="1" dirty="0">
                <a:solidFill>
                  <a:srgbClr val="00B050"/>
                </a:solidFill>
                <a:latin typeface="Fira Code"/>
                <a:ea typeface="Fira Code"/>
                <a:cs typeface="Fira Code"/>
                <a:sym typeface="Fira Code"/>
              </a:rPr>
              <a:t>&amp;.*?; </a:t>
            </a:r>
            <a:r>
              <a:rPr lang="es-ES" sz="1600" dirty="0">
                <a:solidFill>
                  <a:schemeClr val="dk2"/>
                </a:solidFill>
                <a:latin typeface="Fira Code"/>
                <a:ea typeface="Fira Code"/>
                <a:cs typeface="Fira Code"/>
                <a:sym typeface="Fira Code"/>
              </a:rPr>
              <a:t>en un editor de textos avanzado como Notepad++, encontraremos todas las entidades y podremos sustituirlas por los caracteres que correspondan.</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pic>
        <p:nvPicPr>
          <p:cNvPr id="5" name="Imagen 4">
            <a:extLst>
              <a:ext uri="{FF2B5EF4-FFF2-40B4-BE49-F238E27FC236}">
                <a16:creationId xmlns:a16="http://schemas.microsoft.com/office/drawing/2014/main" id="{E1239BC4-16E8-5AA0-7D93-C92275789CE9}"/>
              </a:ext>
            </a:extLst>
          </p:cNvPr>
          <p:cNvPicPr>
            <a:picLocks noChangeAspect="1"/>
          </p:cNvPicPr>
          <p:nvPr/>
        </p:nvPicPr>
        <p:blipFill>
          <a:blip r:embed="rId5"/>
          <a:stretch>
            <a:fillRect/>
          </a:stretch>
        </p:blipFill>
        <p:spPr>
          <a:xfrm>
            <a:off x="751037" y="2479574"/>
            <a:ext cx="7573413" cy="1911376"/>
          </a:xfrm>
          <a:prstGeom prst="rect">
            <a:avLst/>
          </a:prstGeom>
        </p:spPr>
      </p:pic>
    </p:spTree>
    <p:extLst>
      <p:ext uri="{BB962C8B-B14F-4D97-AF65-F5344CB8AC3E}">
        <p14:creationId xmlns:p14="http://schemas.microsoft.com/office/powerpoint/2010/main" val="338847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/Posproducción: exam.okodia</a:t>
            </a:r>
            <a:endParaRPr dirty="0"/>
          </a:p>
        </p:txBody>
      </p:sp>
      <p:sp>
        <p:nvSpPr>
          <p:cNvPr id="1780" name="Google Shape;1780;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20000" y="1760798"/>
            <a:ext cx="7865401"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En el siguiente archivo de destino, el cliente pide borrar el texto de origen pero conservando las barras inversas para que se pueda importar el archivo de vuelta en su sistema.</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pic>
        <p:nvPicPr>
          <p:cNvPr id="7" name="Imagen 6">
            <a:extLst>
              <a:ext uri="{FF2B5EF4-FFF2-40B4-BE49-F238E27FC236}">
                <a16:creationId xmlns:a16="http://schemas.microsoft.com/office/drawing/2014/main" id="{B9B54B72-A298-6B34-B256-2027FF10BF6F}"/>
              </a:ext>
            </a:extLst>
          </p:cNvPr>
          <p:cNvPicPr>
            <a:picLocks noChangeAspect="1"/>
          </p:cNvPicPr>
          <p:nvPr/>
        </p:nvPicPr>
        <p:blipFill>
          <a:blip r:embed="rId5"/>
          <a:stretch>
            <a:fillRect/>
          </a:stretch>
        </p:blipFill>
        <p:spPr>
          <a:xfrm>
            <a:off x="856851" y="2349419"/>
            <a:ext cx="7467599" cy="2069424"/>
          </a:xfrm>
          <a:prstGeom prst="rect">
            <a:avLst/>
          </a:prstGeom>
        </p:spPr>
      </p:pic>
    </p:spTree>
    <p:extLst>
      <p:ext uri="{BB962C8B-B14F-4D97-AF65-F5344CB8AC3E}">
        <p14:creationId xmlns:p14="http://schemas.microsoft.com/office/powerpoint/2010/main" val="330324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/Posproducción: exam.okodia</a:t>
            </a:r>
            <a:endParaRPr dirty="0"/>
          </a:p>
        </p:txBody>
      </p:sp>
      <p:sp>
        <p:nvSpPr>
          <p:cNvPr id="1780" name="Google Shape;1780;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20000" y="2795400"/>
            <a:ext cx="7865401"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Usamos la siguiente regla:</a:t>
            </a:r>
          </a:p>
          <a:p>
            <a:pPr marL="0" lvl="0" indent="0" algn="l" rtl="0">
              <a:spcBef>
                <a:spcPts val="0"/>
              </a:spcBef>
              <a:spcAft>
                <a:spcPts val="0"/>
              </a:spcAft>
              <a:buNone/>
            </a:pPr>
            <a:endParaRPr lang="es-ES" sz="1600"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sz="1600" b="1" dirty="0">
                <a:solidFill>
                  <a:srgbClr val="00B050"/>
                </a:solidFill>
                <a:latin typeface="Fira Code"/>
                <a:ea typeface="Fira Code"/>
                <a:cs typeface="Fira Code"/>
                <a:sym typeface="Fira Code"/>
              </a:rPr>
              <a:t>(^ID\.\d+:.*?)(".*?")(\\+\s)(".*?")$</a:t>
            </a:r>
          </a:p>
          <a:p>
            <a:pPr marL="0" lvl="0" indent="0" algn="l" rtl="0">
              <a:spcBef>
                <a:spcPts val="0"/>
              </a:spcBef>
              <a:spcAft>
                <a:spcPts val="0"/>
              </a:spcAft>
              <a:buNone/>
            </a:pPr>
            <a:endParaRPr lang="es-ES" sz="1600"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Y sustituimos por:</a:t>
            </a:r>
          </a:p>
          <a:p>
            <a:pPr marL="0" lvl="0" indent="0" algn="l" rtl="0">
              <a:spcBef>
                <a:spcPts val="0"/>
              </a:spcBef>
              <a:spcAft>
                <a:spcPts val="0"/>
              </a:spcAft>
              <a:buNone/>
            </a:pPr>
            <a:endParaRPr lang="es-ES" sz="1600"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sz="1800" b="1" dirty="0">
                <a:solidFill>
                  <a:srgbClr val="00B050"/>
                </a:solidFill>
                <a:latin typeface="Fira Code"/>
                <a:ea typeface="Fira Code"/>
                <a:cs typeface="Fira Code"/>
                <a:sym typeface="Fira Code"/>
              </a:rPr>
              <a:t>$1$4$3</a:t>
            </a:r>
          </a:p>
          <a:p>
            <a:pPr marL="0" lvl="0" indent="0" algn="l" rtl="0">
              <a:spcBef>
                <a:spcPts val="0"/>
              </a:spcBef>
              <a:spcAft>
                <a:spcPts val="0"/>
              </a:spcAft>
              <a:buNone/>
            </a:pPr>
            <a:endParaRPr lang="es-ES" sz="1600" b="1" dirty="0">
              <a:solidFill>
                <a:srgbClr val="00B050"/>
              </a:solidFill>
              <a:latin typeface="Fira Code"/>
              <a:ea typeface="Fira Code"/>
              <a:cs typeface="Fira Code"/>
              <a:sym typeface="Fira Code"/>
            </a:endParaRPr>
          </a:p>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En resumen, movemos el texto de destino a la posición del texto de origen y conservamos las barras inversas.</a:t>
            </a:r>
            <a:endParaRPr lang="es-ES" dirty="0">
              <a:solidFill>
                <a:schemeClr val="dk2"/>
              </a:solidFill>
              <a:latin typeface="Fira Code"/>
              <a:ea typeface="Fira Code"/>
              <a:cs typeface="Fira Code"/>
              <a:sym typeface="Fira Code"/>
            </a:endParaRPr>
          </a:p>
        </p:txBody>
      </p:sp>
    </p:spTree>
    <p:extLst>
      <p:ext uri="{BB962C8B-B14F-4D97-AF65-F5344CB8AC3E}">
        <p14:creationId xmlns:p14="http://schemas.microsoft.com/office/powerpoint/2010/main" val="3710634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/Posproducción: exam.okodia</a:t>
            </a:r>
            <a:endParaRPr dirty="0"/>
          </a:p>
        </p:txBody>
      </p:sp>
      <p:sp>
        <p:nvSpPr>
          <p:cNvPr id="1780" name="Google Shape;1780;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Google Shape;1791;p81">
            <a:extLst>
              <a:ext uri="{FF2B5EF4-FFF2-40B4-BE49-F238E27FC236}">
                <a16:creationId xmlns:a16="http://schemas.microsoft.com/office/drawing/2014/main" id="{0A919213-5CB7-4105-B4EC-D5C393967276}"/>
              </a:ext>
            </a:extLst>
          </p:cNvPr>
          <p:cNvSpPr txBox="1"/>
          <p:nvPr/>
        </p:nvSpPr>
        <p:spPr>
          <a:xfrm>
            <a:off x="784901" y="1764203"/>
            <a:ext cx="7865401"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Este es el resultado tras usar estas reglas para hacer las búsquedas y sustituciones necesarias en </a:t>
            </a:r>
            <a:r>
              <a:rPr lang="es-ES" sz="1600" b="1" dirty="0">
                <a:solidFill>
                  <a:schemeClr val="dk2"/>
                </a:solidFill>
                <a:latin typeface="Fira Code"/>
                <a:ea typeface="Fira Code"/>
                <a:cs typeface="Fira Code"/>
                <a:sym typeface="Fira Code"/>
              </a:rPr>
              <a:t>Notepad++.</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pic>
        <p:nvPicPr>
          <p:cNvPr id="4" name="Imagen 3">
            <a:extLst>
              <a:ext uri="{FF2B5EF4-FFF2-40B4-BE49-F238E27FC236}">
                <a16:creationId xmlns:a16="http://schemas.microsoft.com/office/drawing/2014/main" id="{AAD4E914-CFA4-DC0F-E7CC-6EA1D295E7C5}"/>
              </a:ext>
            </a:extLst>
          </p:cNvPr>
          <p:cNvPicPr>
            <a:picLocks noChangeAspect="1"/>
          </p:cNvPicPr>
          <p:nvPr/>
        </p:nvPicPr>
        <p:blipFill>
          <a:blip r:embed="rId5"/>
          <a:stretch>
            <a:fillRect/>
          </a:stretch>
        </p:blipFill>
        <p:spPr>
          <a:xfrm>
            <a:off x="784901" y="2286000"/>
            <a:ext cx="7574198" cy="2259705"/>
          </a:xfrm>
          <a:prstGeom prst="rect">
            <a:avLst/>
          </a:prstGeom>
        </p:spPr>
      </p:pic>
    </p:spTree>
    <p:extLst>
      <p:ext uri="{BB962C8B-B14F-4D97-AF65-F5344CB8AC3E}">
        <p14:creationId xmlns:p14="http://schemas.microsoft.com/office/powerpoint/2010/main" val="100354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465" name="Google Shape;465;p32"/>
          <p:cNvGrpSpPr/>
          <p:nvPr/>
        </p:nvGrpSpPr>
        <p:grpSpPr>
          <a:xfrm>
            <a:off x="299286" y="189025"/>
            <a:ext cx="133205" cy="119344"/>
            <a:chOff x="222150" y="185025"/>
            <a:chExt cx="170100" cy="152400"/>
          </a:xfrm>
        </p:grpSpPr>
        <p:cxnSp>
          <p:nvCxnSpPr>
            <p:cNvPr id="466" name="Google Shape;466;p32"/>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67" name="Google Shape;467;p32"/>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68" name="Google Shape;468;p32"/>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69" name="Google Shape;469;p32"/>
          <p:cNvGrpSpPr/>
          <p:nvPr/>
        </p:nvGrpSpPr>
        <p:grpSpPr>
          <a:xfrm>
            <a:off x="286625" y="3999999"/>
            <a:ext cx="145867" cy="958251"/>
            <a:chOff x="286625" y="3923799"/>
            <a:chExt cx="145867" cy="958251"/>
          </a:xfrm>
        </p:grpSpPr>
        <p:sp>
          <p:nvSpPr>
            <p:cNvPr id="470" name="Google Shape;470;p32"/>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1" name="Google Shape;471;p32"/>
            <p:cNvGrpSpPr/>
            <p:nvPr/>
          </p:nvGrpSpPr>
          <p:grpSpPr>
            <a:xfrm>
              <a:off x="298112" y="4342643"/>
              <a:ext cx="110182" cy="126862"/>
              <a:chOff x="281100" y="2027800"/>
              <a:chExt cx="140700" cy="162000"/>
            </a:xfrm>
          </p:grpSpPr>
          <p:sp>
            <p:nvSpPr>
              <p:cNvPr id="472" name="Google Shape;472;p32"/>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3" name="Google Shape;473;p32"/>
              <p:cNvGrpSpPr/>
              <p:nvPr/>
            </p:nvGrpSpPr>
            <p:grpSpPr>
              <a:xfrm>
                <a:off x="308875" y="2088450"/>
                <a:ext cx="85200" cy="40700"/>
                <a:chOff x="308875" y="2087000"/>
                <a:chExt cx="85200" cy="40700"/>
              </a:xfrm>
            </p:grpSpPr>
            <p:cxnSp>
              <p:nvCxnSpPr>
                <p:cNvPr id="474" name="Google Shape;474;p32"/>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475" name="Google Shape;475;p32"/>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76" name="Google Shape;476;p32"/>
            <p:cNvGrpSpPr/>
            <p:nvPr/>
          </p:nvGrpSpPr>
          <p:grpSpPr>
            <a:xfrm>
              <a:off x="286625" y="3923799"/>
              <a:ext cx="133200" cy="133200"/>
              <a:chOff x="286625" y="3648899"/>
              <a:chExt cx="133200" cy="133200"/>
            </a:xfrm>
          </p:grpSpPr>
          <p:sp>
            <p:nvSpPr>
              <p:cNvPr id="477" name="Google Shape;477;p32"/>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32"/>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480" name="Google Shape;480;p3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/RESUMEN DEL MÓDULO</a:t>
            </a:r>
            <a:endParaRPr dirty="0"/>
          </a:p>
        </p:txBody>
      </p:sp>
      <p:sp>
        <p:nvSpPr>
          <p:cNvPr id="481" name="Google Shape;481;p32"/>
          <p:cNvSpPr txBox="1">
            <a:spLocks noGrp="1"/>
          </p:cNvSpPr>
          <p:nvPr>
            <p:ph type="body" idx="1"/>
          </p:nvPr>
        </p:nvSpPr>
        <p:spPr>
          <a:xfrm>
            <a:off x="720000" y="1223400"/>
            <a:ext cx="7704000" cy="338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t>En la sesión de hoy veremos los diferentes usos que pueden tener las expresiones regulares en localización y herramientas TAO (en concreto, Trados Studio): </a:t>
            </a:r>
            <a:endParaRPr sz="1600" dirty="0"/>
          </a:p>
          <a:p>
            <a:pPr marL="365760" lvl="0" indent="-154939" algn="l" rtl="0">
              <a:spcBef>
                <a:spcPts val="1000"/>
              </a:spcBef>
              <a:spcAft>
                <a:spcPts val="0"/>
              </a:spcAft>
              <a:buSzPts val="1000"/>
              <a:buAutoNum type="arabicPeriod"/>
            </a:pPr>
            <a:r>
              <a:rPr lang="en" sz="1600" dirty="0"/>
              <a:t>Preparación de archivos para traducción.</a:t>
            </a:r>
          </a:p>
          <a:p>
            <a:pPr marL="365760" lvl="0" indent="-154939" algn="l" rtl="0">
              <a:spcBef>
                <a:spcPts val="1000"/>
              </a:spcBef>
              <a:spcAft>
                <a:spcPts val="0"/>
              </a:spcAft>
              <a:buSzPts val="1000"/>
              <a:buAutoNum type="arabicPeriod"/>
            </a:pPr>
            <a:r>
              <a:rPr lang="en" sz="1600" dirty="0"/>
              <a:t>Tareas de posproducción en los archivos de destino traducidos o revisados.</a:t>
            </a:r>
          </a:p>
          <a:p>
            <a:pPr marL="365760" lvl="0" indent="-154939" algn="l" rtl="0">
              <a:spcBef>
                <a:spcPts val="1000"/>
              </a:spcBef>
              <a:spcAft>
                <a:spcPts val="0"/>
              </a:spcAft>
              <a:buSzPts val="1000"/>
              <a:buAutoNum type="arabicPeriod"/>
            </a:pPr>
            <a:r>
              <a:rPr lang="en" sz="1600" dirty="0"/>
              <a:t>Filtros de segmentos en Trados Studio (filtros estándar y filtros avanzados).</a:t>
            </a:r>
          </a:p>
          <a:p>
            <a:pPr marL="365760" lvl="0" indent="-154939" algn="l" rtl="0">
              <a:spcBef>
                <a:spcPts val="1000"/>
              </a:spcBef>
              <a:spcAft>
                <a:spcPts val="0"/>
              </a:spcAft>
              <a:buSzPts val="1000"/>
              <a:buAutoNum type="arabicPeriod"/>
            </a:pPr>
            <a:r>
              <a:rPr lang="en" sz="1600" dirty="0"/>
              <a:t>Controles de calidad personalizados en Trados Studio.</a:t>
            </a:r>
          </a:p>
          <a:p>
            <a:pPr marL="365760" lvl="0" indent="-154939" algn="l" rtl="0">
              <a:spcBef>
                <a:spcPts val="1000"/>
              </a:spcBef>
              <a:spcAft>
                <a:spcPts val="0"/>
              </a:spcAft>
              <a:buSzPts val="1000"/>
              <a:buAutoNum type="arabicPeriod"/>
            </a:pPr>
            <a:r>
              <a:rPr lang="en" sz="1600" dirty="0"/>
              <a:t>Creación de filtros de archivos personalizados para en Trados Studio.</a:t>
            </a:r>
            <a:endParaRPr lang="en-US" sz="1600" dirty="0"/>
          </a:p>
        </p:txBody>
      </p:sp>
      <p:sp>
        <p:nvSpPr>
          <p:cNvPr id="482" name="Google Shape;482;p32">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32">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32">
            <a:hlinkClick r:id="rId3"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32">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86" name="Google Shape;486;p32"/>
          <p:cNvGrpSpPr/>
          <p:nvPr/>
        </p:nvGrpSpPr>
        <p:grpSpPr>
          <a:xfrm>
            <a:off x="7819199" y="752550"/>
            <a:ext cx="604800" cy="147600"/>
            <a:chOff x="7688649" y="828750"/>
            <a:chExt cx="604800" cy="147600"/>
          </a:xfrm>
        </p:grpSpPr>
        <p:sp>
          <p:nvSpPr>
            <p:cNvPr id="487" name="Google Shape;487;p32"/>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32"/>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32"/>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495" name="Google Shape;495;p33"/>
          <p:cNvGrpSpPr/>
          <p:nvPr/>
        </p:nvGrpSpPr>
        <p:grpSpPr>
          <a:xfrm>
            <a:off x="299286" y="189025"/>
            <a:ext cx="133205" cy="119344"/>
            <a:chOff x="222150" y="185025"/>
            <a:chExt cx="170100" cy="152400"/>
          </a:xfrm>
        </p:grpSpPr>
        <p:cxnSp>
          <p:nvCxnSpPr>
            <p:cNvPr id="496" name="Google Shape;496;p33"/>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7" name="Google Shape;497;p33"/>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8" name="Google Shape;498;p33"/>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99" name="Google Shape;499;p33"/>
          <p:cNvGrpSpPr/>
          <p:nvPr/>
        </p:nvGrpSpPr>
        <p:grpSpPr>
          <a:xfrm>
            <a:off x="286625" y="3999999"/>
            <a:ext cx="145867" cy="958251"/>
            <a:chOff x="286625" y="3923799"/>
            <a:chExt cx="145867" cy="958251"/>
          </a:xfrm>
        </p:grpSpPr>
        <p:sp>
          <p:nvSpPr>
            <p:cNvPr id="500" name="Google Shape;500;p33"/>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1" name="Google Shape;501;p33"/>
            <p:cNvGrpSpPr/>
            <p:nvPr/>
          </p:nvGrpSpPr>
          <p:grpSpPr>
            <a:xfrm>
              <a:off x="298112" y="4342643"/>
              <a:ext cx="110182" cy="126862"/>
              <a:chOff x="281100" y="2027800"/>
              <a:chExt cx="140700" cy="162000"/>
            </a:xfrm>
          </p:grpSpPr>
          <p:sp>
            <p:nvSpPr>
              <p:cNvPr id="502" name="Google Shape;502;p33"/>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3" name="Google Shape;503;p33"/>
              <p:cNvGrpSpPr/>
              <p:nvPr/>
            </p:nvGrpSpPr>
            <p:grpSpPr>
              <a:xfrm>
                <a:off x="308875" y="2088450"/>
                <a:ext cx="85200" cy="40700"/>
                <a:chOff x="308875" y="2087000"/>
                <a:chExt cx="85200" cy="40700"/>
              </a:xfrm>
            </p:grpSpPr>
            <p:cxnSp>
              <p:nvCxnSpPr>
                <p:cNvPr id="504" name="Google Shape;504;p33"/>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33"/>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506" name="Google Shape;506;p33"/>
            <p:cNvGrpSpPr/>
            <p:nvPr/>
          </p:nvGrpSpPr>
          <p:grpSpPr>
            <a:xfrm>
              <a:off x="286625" y="3923799"/>
              <a:ext cx="133200" cy="133200"/>
              <a:chOff x="286625" y="3648899"/>
              <a:chExt cx="133200" cy="133200"/>
            </a:xfrm>
          </p:grpSpPr>
          <p:sp>
            <p:nvSpPr>
              <p:cNvPr id="507" name="Google Shape;507;p33"/>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33"/>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09" name="Google Shape;509;p33">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510" name="Google Shape;510;p33">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33">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33"/>
          <p:cNvSpPr txBox="1">
            <a:spLocks noGrp="1"/>
          </p:cNvSpPr>
          <p:nvPr>
            <p:ph type="title"/>
          </p:nvPr>
        </p:nvSpPr>
        <p:spPr>
          <a:xfrm>
            <a:off x="796200" y="1720627"/>
            <a:ext cx="7567871" cy="13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Filtros de segmentos en Trados Studio</a:t>
            </a:r>
            <a:endParaRPr sz="6000" dirty="0"/>
          </a:p>
        </p:txBody>
      </p:sp>
      <p:cxnSp>
        <p:nvCxnSpPr>
          <p:cNvPr id="521" name="Google Shape;521;p33"/>
          <p:cNvCxnSpPr/>
          <p:nvPr/>
        </p:nvCxnSpPr>
        <p:spPr>
          <a:xfrm>
            <a:off x="7314663" y="3889713"/>
            <a:ext cx="740100" cy="0"/>
          </a:xfrm>
          <a:prstGeom prst="straightConnector1">
            <a:avLst/>
          </a:prstGeom>
          <a:noFill/>
          <a:ln w="9525" cap="flat" cmpd="sng">
            <a:solidFill>
              <a:schemeClr val="dk2"/>
            </a:solidFill>
            <a:prstDash val="solid"/>
            <a:round/>
            <a:headEnd type="none" w="med" len="med"/>
            <a:tailEnd type="stealth" w="med" len="med"/>
          </a:ln>
        </p:spPr>
      </p:cxnSp>
      <p:sp>
        <p:nvSpPr>
          <p:cNvPr id="522" name="Google Shape;522;p33">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33">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33">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328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720000" y="1470986"/>
            <a:ext cx="7848000" cy="259560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Trados Studio dispone de los siguientes filtros de segmentos:</a:t>
            </a:r>
          </a:p>
          <a:p>
            <a:pPr marL="25400" lvl="0" indent="0" algn="l" rtl="0">
              <a:spcBef>
                <a:spcPts val="0"/>
              </a:spcBef>
              <a:spcAft>
                <a:spcPts val="0"/>
              </a:spcAft>
              <a:buClr>
                <a:schemeClr val="dk2"/>
              </a:buClr>
              <a:buSzPts val="1400"/>
              <a:buNone/>
            </a:pPr>
            <a:endParaRPr lang="en" sz="1600" b="1" dirty="0"/>
          </a:p>
          <a:p>
            <a:pPr marL="241300" lvl="0" indent="-215900" algn="l" rtl="0">
              <a:spcBef>
                <a:spcPts val="0"/>
              </a:spcBef>
              <a:spcAft>
                <a:spcPts val="0"/>
              </a:spcAft>
              <a:buClr>
                <a:schemeClr val="dk2"/>
              </a:buClr>
              <a:buSzPts val="1400"/>
              <a:buFont typeface="Fira Code"/>
              <a:buChar char="●"/>
            </a:pPr>
            <a:r>
              <a:rPr lang="en" sz="1600" u="sng" dirty="0"/>
              <a:t>Filtros estándar:</a:t>
            </a:r>
            <a:r>
              <a:rPr lang="en" sz="1600" dirty="0"/>
              <a:t> permiten </a:t>
            </a:r>
            <a:r>
              <a:rPr lang="es-ES" sz="1600" dirty="0"/>
              <a:t>combinar uno o varios criterios para que se vean solo los segmentos que necesitamos en una situación concreta.</a:t>
            </a:r>
            <a:endParaRPr lang="en" sz="1600" dirty="0"/>
          </a:p>
          <a:p>
            <a:pPr marL="241300" lvl="0" indent="-215900" algn="l" rtl="0">
              <a:spcBef>
                <a:spcPts val="0"/>
              </a:spcBef>
              <a:spcAft>
                <a:spcPts val="0"/>
              </a:spcAft>
              <a:buClr>
                <a:schemeClr val="dk2"/>
              </a:buClr>
              <a:buSzPts val="1400"/>
              <a:buFont typeface="Fira Code"/>
              <a:buChar char="●"/>
            </a:pPr>
            <a:r>
              <a:rPr lang="en" sz="1600" u="sng" dirty="0"/>
              <a:t>Filtros avanzados:</a:t>
            </a:r>
            <a:r>
              <a:rPr lang="en" sz="1600" dirty="0"/>
              <a:t> una versión mejorada y potenciada de los filtros estándar.</a:t>
            </a: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/Filtros de segmentos (I)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832032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885600" y="1273950"/>
            <a:ext cx="7438850" cy="259560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En ambos casos podemos recurrir a las expresiones regulares con los siguientes propósitos:</a:t>
            </a:r>
          </a:p>
          <a:p>
            <a:pPr marL="25400" lvl="0" indent="0" algn="l" rtl="0">
              <a:spcBef>
                <a:spcPts val="0"/>
              </a:spcBef>
              <a:spcAft>
                <a:spcPts val="0"/>
              </a:spcAft>
              <a:buClr>
                <a:schemeClr val="dk2"/>
              </a:buClr>
              <a:buSzPts val="1400"/>
              <a:buNone/>
            </a:pPr>
            <a:endParaRPr lang="en" sz="1600" b="1" dirty="0"/>
          </a:p>
          <a:p>
            <a:pPr marL="241300" lvl="0" indent="-215900" algn="l" rtl="0">
              <a:spcBef>
                <a:spcPts val="0"/>
              </a:spcBef>
              <a:spcAft>
                <a:spcPts val="0"/>
              </a:spcAft>
              <a:buClr>
                <a:schemeClr val="dk2"/>
              </a:buClr>
              <a:buSzPts val="1400"/>
              <a:buFont typeface="Fira Code"/>
              <a:buChar char="●"/>
            </a:pPr>
            <a:r>
              <a:rPr lang="en" sz="1600" dirty="0"/>
              <a:t>Revisión de ortografía y gramática.</a:t>
            </a:r>
          </a:p>
          <a:p>
            <a:pPr marL="241300" lvl="0" indent="-215900" algn="l" rtl="0">
              <a:spcBef>
                <a:spcPts val="0"/>
              </a:spcBef>
              <a:spcAft>
                <a:spcPts val="0"/>
              </a:spcAft>
              <a:buClr>
                <a:schemeClr val="dk2"/>
              </a:buClr>
              <a:buSzPts val="1400"/>
              <a:buFont typeface="Fira Code"/>
              <a:buChar char="●"/>
            </a:pPr>
            <a:r>
              <a:rPr lang="en" sz="1600" dirty="0"/>
              <a:t>Unificación de traducciones y terminología.</a:t>
            </a:r>
          </a:p>
          <a:p>
            <a:pPr marL="241300" lvl="0" indent="-215900" algn="l" rtl="0">
              <a:spcBef>
                <a:spcPts val="0"/>
              </a:spcBef>
              <a:spcAft>
                <a:spcPts val="0"/>
              </a:spcAft>
              <a:buClr>
                <a:schemeClr val="dk2"/>
              </a:buClr>
              <a:buSzPts val="1400"/>
              <a:buFont typeface="Fira Code"/>
              <a:buChar char="●"/>
            </a:pPr>
            <a:r>
              <a:rPr lang="en" sz="1600" dirty="0"/>
              <a:t>Hacer búsquedas y sustituciones en aquellos segmentos que tengan unas características determinadas.</a:t>
            </a: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/Filtros de segmentos (II)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1516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720000" y="1325250"/>
            <a:ext cx="7848000" cy="87795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Los filtros estándar se encuentran en la pestaña </a:t>
            </a:r>
            <a:r>
              <a:rPr lang="es-ES" sz="1600" b="1" dirty="0"/>
              <a:t>Revisión</a:t>
            </a:r>
            <a:r>
              <a:rPr lang="es-ES" sz="1600" dirty="0"/>
              <a:t> de Trados Studio. Los reconoceremos por los dos embudos.</a:t>
            </a:r>
            <a:endParaRPr lang="en" sz="1600" dirty="0"/>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/Filtros estándar (I)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Imagen 2">
            <a:extLst>
              <a:ext uri="{FF2B5EF4-FFF2-40B4-BE49-F238E27FC236}">
                <a16:creationId xmlns:a16="http://schemas.microsoft.com/office/drawing/2014/main" id="{AC78078A-20C6-841F-0DB7-3C61C6FFFA8B}"/>
              </a:ext>
            </a:extLst>
          </p:cNvPr>
          <p:cNvPicPr>
            <a:picLocks noChangeAspect="1"/>
          </p:cNvPicPr>
          <p:nvPr/>
        </p:nvPicPr>
        <p:blipFill>
          <a:blip r:embed="rId5"/>
          <a:stretch>
            <a:fillRect/>
          </a:stretch>
        </p:blipFill>
        <p:spPr>
          <a:xfrm>
            <a:off x="1243628" y="2178450"/>
            <a:ext cx="6800743" cy="1532562"/>
          </a:xfrm>
          <a:prstGeom prst="rect">
            <a:avLst/>
          </a:prstGeom>
        </p:spPr>
      </p:pic>
    </p:spTree>
    <p:extLst>
      <p:ext uri="{BB962C8B-B14F-4D97-AF65-F5344CB8AC3E}">
        <p14:creationId xmlns:p14="http://schemas.microsoft.com/office/powerpoint/2010/main" val="1385577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720000" y="1325250"/>
            <a:ext cx="7848000" cy="259560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Los filtros estándar cuentan con las siguientes opciones:</a:t>
            </a:r>
          </a:p>
          <a:p>
            <a:pPr marL="25400" lvl="0" indent="0" algn="l" rtl="0">
              <a:spcBef>
                <a:spcPts val="0"/>
              </a:spcBef>
              <a:spcAft>
                <a:spcPts val="0"/>
              </a:spcAft>
              <a:buClr>
                <a:schemeClr val="dk2"/>
              </a:buClr>
              <a:buSzPts val="1400"/>
              <a:buNone/>
            </a:pPr>
            <a:endParaRPr lang="en" sz="1600" b="1" dirty="0"/>
          </a:p>
          <a:p>
            <a:pPr marL="241300" lvl="0" indent="-215900" algn="l" rtl="0">
              <a:spcBef>
                <a:spcPts val="0"/>
              </a:spcBef>
              <a:spcAft>
                <a:spcPts val="0"/>
              </a:spcAft>
              <a:buClr>
                <a:schemeClr val="dk2"/>
              </a:buClr>
              <a:buSzPts val="1400"/>
              <a:buFont typeface="Fira Code"/>
              <a:buChar char="●"/>
            </a:pPr>
            <a:r>
              <a:rPr lang="en" sz="1600" dirty="0"/>
              <a:t>Búsqueda de texto mediante expresiones regulares en el idioma de origen o de destino (pero no en ambos a la vez), con la posibilidad de distinguir mayúsculas de minúsculas.</a:t>
            </a:r>
          </a:p>
          <a:p>
            <a:pPr marL="241300" lvl="0" indent="-215900" algn="l" rtl="0">
              <a:spcBef>
                <a:spcPts val="0"/>
              </a:spcBef>
              <a:spcAft>
                <a:spcPts val="0"/>
              </a:spcAft>
              <a:buClr>
                <a:schemeClr val="dk2"/>
              </a:buClr>
              <a:buSzPts val="1400"/>
              <a:buFont typeface="Fira Code"/>
              <a:buChar char="●"/>
            </a:pPr>
            <a:r>
              <a:rPr lang="en" sz="1600" dirty="0"/>
              <a:t>Búsqueda de segmentos según sus características (estado, con o sin comentarios o control de cambios, bloqueados o sin bloquear, etc.).</a:t>
            </a: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/Filtros estándar (II)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097115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720000" y="1274700"/>
            <a:ext cx="7848000" cy="124650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Por ejemplo, en la siguiente captura vemos una búsqueda de segmentos no bloqueados que contengan entre uno o cuatro números seguidos en el segmento del idioma de destino.</a:t>
            </a:r>
          </a:p>
          <a:p>
            <a:pPr marL="25400" lvl="0" indent="0" algn="l" rtl="0">
              <a:spcBef>
                <a:spcPts val="0"/>
              </a:spcBef>
              <a:spcAft>
                <a:spcPts val="0"/>
              </a:spcAft>
              <a:buClr>
                <a:schemeClr val="dk2"/>
              </a:buClr>
              <a:buSzPts val="1400"/>
              <a:buNone/>
            </a:pPr>
            <a:endParaRPr lang="en" sz="1600" dirty="0"/>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/Filtros estándar (III)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Imagen 2">
            <a:extLst>
              <a:ext uri="{FF2B5EF4-FFF2-40B4-BE49-F238E27FC236}">
                <a16:creationId xmlns:a16="http://schemas.microsoft.com/office/drawing/2014/main" id="{0EC3644A-3312-ABAD-2F00-64A779309C19}"/>
              </a:ext>
            </a:extLst>
          </p:cNvPr>
          <p:cNvPicPr>
            <a:picLocks noChangeAspect="1"/>
          </p:cNvPicPr>
          <p:nvPr/>
        </p:nvPicPr>
        <p:blipFill>
          <a:blip r:embed="rId5"/>
          <a:stretch>
            <a:fillRect/>
          </a:stretch>
        </p:blipFill>
        <p:spPr>
          <a:xfrm>
            <a:off x="1369623" y="2614977"/>
            <a:ext cx="6294652" cy="1377698"/>
          </a:xfrm>
          <a:prstGeom prst="rect">
            <a:avLst/>
          </a:prstGeom>
        </p:spPr>
      </p:pic>
    </p:spTree>
    <p:extLst>
      <p:ext uri="{BB962C8B-B14F-4D97-AF65-F5344CB8AC3E}">
        <p14:creationId xmlns:p14="http://schemas.microsoft.com/office/powerpoint/2010/main" val="1423515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720000" y="1282500"/>
            <a:ext cx="7556399" cy="158085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Aunque no lo parezca, conviene aclarar que la búsqueda mediante expresiones regulares está activada por defecto,</a:t>
            </a:r>
            <a:br>
              <a:rPr lang="es-ES" sz="1600" dirty="0"/>
            </a:br>
            <a:r>
              <a:rPr lang="es-ES" sz="1600" dirty="0"/>
              <a:t>lo que explica que aparezcan mensajes crípticos cuando buscamos metacaracteres sin escapar (por ejemplo, </a:t>
            </a:r>
            <a:r>
              <a:rPr lang="es-ES" sz="1600" b="1" dirty="0">
                <a:solidFill>
                  <a:srgbClr val="00B050"/>
                </a:solidFill>
              </a:rPr>
              <a:t>?</a:t>
            </a:r>
            <a:r>
              <a:rPr lang="es-ES" sz="1600" dirty="0"/>
              <a:t>,</a:t>
            </a:r>
            <a:r>
              <a:rPr lang="es-ES" sz="1600" b="1" dirty="0">
                <a:solidFill>
                  <a:srgbClr val="00B050"/>
                </a:solidFill>
              </a:rPr>
              <a:t> +</a:t>
            </a:r>
            <a:r>
              <a:rPr lang="es-ES" sz="1600" dirty="0"/>
              <a:t> O </a:t>
            </a:r>
            <a:r>
              <a:rPr lang="es-ES" sz="1600" b="1" dirty="0">
                <a:solidFill>
                  <a:srgbClr val="00B050"/>
                </a:solidFill>
              </a:rPr>
              <a:t>*</a:t>
            </a:r>
            <a:r>
              <a:rPr lang="es-ES" sz="1600" dirty="0"/>
              <a:t>).</a:t>
            </a:r>
          </a:p>
          <a:p>
            <a:pPr marL="25400" lvl="0" indent="0" algn="l" rtl="0">
              <a:spcBef>
                <a:spcPts val="0"/>
              </a:spcBef>
              <a:spcAft>
                <a:spcPts val="0"/>
              </a:spcAft>
              <a:buClr>
                <a:schemeClr val="dk2"/>
              </a:buClr>
              <a:buSzPts val="1400"/>
              <a:buNone/>
            </a:pPr>
            <a:endParaRPr lang="es-ES" sz="1600" dirty="0"/>
          </a:p>
          <a:p>
            <a:pPr marL="25400" lvl="0" indent="0" algn="l" rtl="0">
              <a:spcBef>
                <a:spcPts val="0"/>
              </a:spcBef>
              <a:spcAft>
                <a:spcPts val="0"/>
              </a:spcAft>
              <a:buClr>
                <a:schemeClr val="dk2"/>
              </a:buClr>
              <a:buSzPts val="1400"/>
              <a:buNone/>
            </a:pPr>
            <a:endParaRPr lang="es-ES" sz="1600" dirty="0"/>
          </a:p>
          <a:p>
            <a:pPr marL="25400" lvl="0" indent="0" algn="l" rtl="0">
              <a:spcBef>
                <a:spcPts val="0"/>
              </a:spcBef>
              <a:spcAft>
                <a:spcPts val="0"/>
              </a:spcAft>
              <a:buClr>
                <a:schemeClr val="dk2"/>
              </a:buClr>
              <a:buSzPts val="1400"/>
              <a:buNone/>
            </a:pPr>
            <a:endParaRPr lang="en" sz="1600" b="1" dirty="0"/>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/Filtros estándar (IV)</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Imagen 2">
            <a:extLst>
              <a:ext uri="{FF2B5EF4-FFF2-40B4-BE49-F238E27FC236}">
                <a16:creationId xmlns:a16="http://schemas.microsoft.com/office/drawing/2014/main" id="{641FCF93-CEB8-0EDD-8927-98343FF24834}"/>
              </a:ext>
            </a:extLst>
          </p:cNvPr>
          <p:cNvPicPr>
            <a:picLocks noChangeAspect="1"/>
          </p:cNvPicPr>
          <p:nvPr/>
        </p:nvPicPr>
        <p:blipFill>
          <a:blip r:embed="rId5"/>
          <a:stretch>
            <a:fillRect/>
          </a:stretch>
        </p:blipFill>
        <p:spPr>
          <a:xfrm>
            <a:off x="2085109" y="2290546"/>
            <a:ext cx="4697291" cy="2323038"/>
          </a:xfrm>
          <a:prstGeom prst="rect">
            <a:avLst/>
          </a:prstGeom>
        </p:spPr>
      </p:pic>
    </p:spTree>
    <p:extLst>
      <p:ext uri="{BB962C8B-B14F-4D97-AF65-F5344CB8AC3E}">
        <p14:creationId xmlns:p14="http://schemas.microsoft.com/office/powerpoint/2010/main" val="277714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720000" y="1325250"/>
            <a:ext cx="7848000" cy="87795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Los filtros avanzados están escondidos en la barra lateral derecha de Trados Studio.</a:t>
            </a:r>
            <a:endParaRPr lang="en" sz="1600" dirty="0"/>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/Filtros avanzados (I)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 name="Imagen 3">
            <a:extLst>
              <a:ext uri="{FF2B5EF4-FFF2-40B4-BE49-F238E27FC236}">
                <a16:creationId xmlns:a16="http://schemas.microsoft.com/office/drawing/2014/main" id="{02FE3A25-D262-4D70-49E1-F2DABA3BE5BA}"/>
              </a:ext>
            </a:extLst>
          </p:cNvPr>
          <p:cNvPicPr>
            <a:picLocks noChangeAspect="1"/>
          </p:cNvPicPr>
          <p:nvPr/>
        </p:nvPicPr>
        <p:blipFill>
          <a:blip r:embed="rId5"/>
          <a:stretch>
            <a:fillRect/>
          </a:stretch>
        </p:blipFill>
        <p:spPr>
          <a:xfrm rot="16200000">
            <a:off x="4281225" y="-687749"/>
            <a:ext cx="581549" cy="6518998"/>
          </a:xfrm>
          <a:prstGeom prst="rect">
            <a:avLst/>
          </a:prstGeom>
        </p:spPr>
      </p:pic>
    </p:spTree>
    <p:extLst>
      <p:ext uri="{BB962C8B-B14F-4D97-AF65-F5344CB8AC3E}">
        <p14:creationId xmlns:p14="http://schemas.microsoft.com/office/powerpoint/2010/main" val="1616749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720000" y="1325250"/>
            <a:ext cx="7848000" cy="85635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A diferencia de los filtros estándar, en los avanzados las expresiones regulares no están activadas por defecto.</a:t>
            </a:r>
          </a:p>
          <a:p>
            <a:pPr marL="25400" lvl="0" indent="0" algn="l" rtl="0">
              <a:spcBef>
                <a:spcPts val="0"/>
              </a:spcBef>
              <a:spcAft>
                <a:spcPts val="0"/>
              </a:spcAft>
              <a:buClr>
                <a:schemeClr val="dk2"/>
              </a:buClr>
              <a:buSzPts val="1400"/>
              <a:buNone/>
            </a:pPr>
            <a:endParaRPr lang="es-ES" sz="1600" dirty="0"/>
          </a:p>
          <a:p>
            <a:pPr marL="25400" lvl="0" indent="0" algn="l" rtl="0">
              <a:spcBef>
                <a:spcPts val="0"/>
              </a:spcBef>
              <a:spcAft>
                <a:spcPts val="0"/>
              </a:spcAft>
              <a:buClr>
                <a:schemeClr val="dk2"/>
              </a:buClr>
              <a:buSzPts val="1400"/>
              <a:buNone/>
            </a:pPr>
            <a:endParaRPr lang="es-ES" sz="1600" dirty="0"/>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/Filtros avanzados (II)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1" name="Imagen 10">
            <a:extLst>
              <a:ext uri="{FF2B5EF4-FFF2-40B4-BE49-F238E27FC236}">
                <a16:creationId xmlns:a16="http://schemas.microsoft.com/office/drawing/2014/main" id="{249E45B5-1591-8355-95F1-5DC85F8D9D6D}"/>
              </a:ext>
            </a:extLst>
          </p:cNvPr>
          <p:cNvPicPr>
            <a:picLocks noChangeAspect="1"/>
          </p:cNvPicPr>
          <p:nvPr/>
        </p:nvPicPr>
        <p:blipFill>
          <a:blip r:embed="rId5"/>
          <a:stretch>
            <a:fillRect/>
          </a:stretch>
        </p:blipFill>
        <p:spPr>
          <a:xfrm>
            <a:off x="2713181" y="1838413"/>
            <a:ext cx="3717637" cy="2719912"/>
          </a:xfrm>
          <a:prstGeom prst="rect">
            <a:avLst/>
          </a:prstGeom>
        </p:spPr>
      </p:pic>
    </p:spTree>
    <p:extLst>
      <p:ext uri="{BB962C8B-B14F-4D97-AF65-F5344CB8AC3E}">
        <p14:creationId xmlns:p14="http://schemas.microsoft.com/office/powerpoint/2010/main" val="3803569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756000" y="1636500"/>
            <a:ext cx="7632000" cy="259560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Los filtros avanzados de Studio disponen de un abanico mucho mayor de funciones:</a:t>
            </a:r>
          </a:p>
          <a:p>
            <a:pPr marL="25400" lvl="0" indent="0" algn="l" rtl="0">
              <a:spcBef>
                <a:spcPts val="0"/>
              </a:spcBef>
              <a:spcAft>
                <a:spcPts val="0"/>
              </a:spcAft>
              <a:buClr>
                <a:schemeClr val="dk2"/>
              </a:buClr>
              <a:buSzPts val="1400"/>
              <a:buNone/>
            </a:pPr>
            <a:endParaRPr lang="en" sz="1600" b="1" dirty="0"/>
          </a:p>
          <a:p>
            <a:pPr marL="241300" lvl="0" indent="-215900" algn="l" rtl="0">
              <a:spcBef>
                <a:spcPts val="0"/>
              </a:spcBef>
              <a:spcAft>
                <a:spcPts val="0"/>
              </a:spcAft>
              <a:buClr>
                <a:schemeClr val="dk2"/>
              </a:buClr>
              <a:buSzPts val="1400"/>
              <a:buFont typeface="Fira Code"/>
              <a:buChar char="●"/>
            </a:pPr>
            <a:r>
              <a:rPr lang="en" sz="1600" dirty="0"/>
              <a:t>Buscar texto en ambos idiomas a la vez, en comentarios o en etiquetas.</a:t>
            </a:r>
          </a:p>
          <a:p>
            <a:pPr marL="241300" lvl="0" indent="-215900" algn="l" rtl="0">
              <a:spcBef>
                <a:spcPts val="0"/>
              </a:spcBef>
              <a:spcAft>
                <a:spcPts val="0"/>
              </a:spcAft>
              <a:buClr>
                <a:schemeClr val="dk2"/>
              </a:buClr>
              <a:buSzPts val="1400"/>
              <a:buFont typeface="Fira Code"/>
              <a:buChar char="●"/>
            </a:pPr>
            <a:r>
              <a:rPr lang="en" sz="1600" dirty="0"/>
              <a:t>Buscar segmentos con más de un estado.</a:t>
            </a:r>
          </a:p>
          <a:p>
            <a:pPr marL="241300" lvl="0" indent="-215900" algn="l" rtl="0">
              <a:spcBef>
                <a:spcPts val="0"/>
              </a:spcBef>
              <a:spcAft>
                <a:spcPts val="0"/>
              </a:spcAft>
              <a:buClr>
                <a:schemeClr val="dk2"/>
              </a:buClr>
              <a:buSzPts val="1400"/>
              <a:buFont typeface="Fira Code"/>
              <a:buChar char="●"/>
            </a:pPr>
            <a:r>
              <a:rPr lang="en" sz="1600" dirty="0"/>
              <a:t>Buscar segmentos de un color en concreto.</a:t>
            </a:r>
          </a:p>
          <a:p>
            <a:pPr marL="241300" lvl="0" indent="-215900" algn="l" rtl="0">
              <a:spcBef>
                <a:spcPts val="0"/>
              </a:spcBef>
              <a:spcAft>
                <a:spcPts val="0"/>
              </a:spcAft>
              <a:buClr>
                <a:schemeClr val="dk2"/>
              </a:buClr>
              <a:buSzPts val="1400"/>
              <a:buFont typeface="Fira Code"/>
              <a:buChar char="●"/>
            </a:pPr>
            <a:r>
              <a:rPr lang="en" sz="1600" dirty="0"/>
              <a:t>Buscar solo en algunas secciones del archivo (párrafo, celda, pie de página, etc.)</a:t>
            </a:r>
          </a:p>
          <a:p>
            <a:pPr marL="241300" lvl="0" indent="-215900" algn="l" rtl="0">
              <a:spcBef>
                <a:spcPts val="0"/>
              </a:spcBef>
              <a:spcAft>
                <a:spcPts val="0"/>
              </a:spcAft>
              <a:buClr>
                <a:schemeClr val="dk2"/>
              </a:buClr>
              <a:buSzPts val="1400"/>
              <a:buFont typeface="Fira Code"/>
              <a:buChar char="●"/>
            </a:pPr>
            <a:r>
              <a:rPr lang="en" sz="1600" dirty="0"/>
              <a:t>Invertir los filtros (ver lo contrario de lo que se pide.</a:t>
            </a:r>
          </a:p>
          <a:p>
            <a:pPr marL="241300" lvl="0" indent="-215900" algn="l" rtl="0">
              <a:spcBef>
                <a:spcPts val="0"/>
              </a:spcBef>
              <a:spcAft>
                <a:spcPts val="0"/>
              </a:spcAft>
              <a:buClr>
                <a:schemeClr val="dk2"/>
              </a:buClr>
              <a:buSzPts val="1400"/>
              <a:buFont typeface="Fira Code"/>
              <a:buChar char="●"/>
            </a:pPr>
            <a:r>
              <a:rPr lang="en" sz="1600" dirty="0"/>
              <a:t>Destacar los segmentos deseados para poder identificarlos más fácilmente.</a:t>
            </a:r>
          </a:p>
          <a:p>
            <a:pPr marL="241300" lvl="0" indent="-215900" algn="l" rtl="0">
              <a:spcBef>
                <a:spcPts val="0"/>
              </a:spcBef>
              <a:spcAft>
                <a:spcPts val="0"/>
              </a:spcAft>
              <a:buClr>
                <a:schemeClr val="dk2"/>
              </a:buClr>
              <a:buSzPts val="1400"/>
              <a:buFont typeface="Fira Code"/>
              <a:buChar char="●"/>
            </a:pPr>
            <a:r>
              <a:rPr lang="en" sz="1600" dirty="0"/>
              <a:t>Exportar los segmentos que reúnan las condiciones deseadas a un archivo SDLXLIFF independiente.</a:t>
            </a: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/Filtros avanzados (III)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59614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495" name="Google Shape;495;p33"/>
          <p:cNvGrpSpPr/>
          <p:nvPr/>
        </p:nvGrpSpPr>
        <p:grpSpPr>
          <a:xfrm>
            <a:off x="299286" y="189025"/>
            <a:ext cx="133205" cy="119344"/>
            <a:chOff x="222150" y="185025"/>
            <a:chExt cx="170100" cy="152400"/>
          </a:xfrm>
        </p:grpSpPr>
        <p:cxnSp>
          <p:nvCxnSpPr>
            <p:cNvPr id="496" name="Google Shape;496;p33"/>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7" name="Google Shape;497;p33"/>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8" name="Google Shape;498;p33"/>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99" name="Google Shape;499;p33"/>
          <p:cNvGrpSpPr/>
          <p:nvPr/>
        </p:nvGrpSpPr>
        <p:grpSpPr>
          <a:xfrm>
            <a:off x="286625" y="3999999"/>
            <a:ext cx="145867" cy="958251"/>
            <a:chOff x="286625" y="3923799"/>
            <a:chExt cx="145867" cy="958251"/>
          </a:xfrm>
        </p:grpSpPr>
        <p:sp>
          <p:nvSpPr>
            <p:cNvPr id="500" name="Google Shape;500;p33"/>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1" name="Google Shape;501;p33"/>
            <p:cNvGrpSpPr/>
            <p:nvPr/>
          </p:nvGrpSpPr>
          <p:grpSpPr>
            <a:xfrm>
              <a:off x="298112" y="4342643"/>
              <a:ext cx="110182" cy="126862"/>
              <a:chOff x="281100" y="2027800"/>
              <a:chExt cx="140700" cy="162000"/>
            </a:xfrm>
          </p:grpSpPr>
          <p:sp>
            <p:nvSpPr>
              <p:cNvPr id="502" name="Google Shape;502;p33"/>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3" name="Google Shape;503;p33"/>
              <p:cNvGrpSpPr/>
              <p:nvPr/>
            </p:nvGrpSpPr>
            <p:grpSpPr>
              <a:xfrm>
                <a:off x="308875" y="2088450"/>
                <a:ext cx="85200" cy="40700"/>
                <a:chOff x="308875" y="2087000"/>
                <a:chExt cx="85200" cy="40700"/>
              </a:xfrm>
            </p:grpSpPr>
            <p:cxnSp>
              <p:nvCxnSpPr>
                <p:cNvPr id="504" name="Google Shape;504;p33"/>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33"/>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506" name="Google Shape;506;p33"/>
            <p:cNvGrpSpPr/>
            <p:nvPr/>
          </p:nvGrpSpPr>
          <p:grpSpPr>
            <a:xfrm>
              <a:off x="286625" y="3923799"/>
              <a:ext cx="133200" cy="133200"/>
              <a:chOff x="286625" y="3648899"/>
              <a:chExt cx="133200" cy="133200"/>
            </a:xfrm>
          </p:grpSpPr>
          <p:sp>
            <p:nvSpPr>
              <p:cNvPr id="507" name="Google Shape;507;p33"/>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33"/>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09" name="Google Shape;509;p33">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510" name="Google Shape;510;p33">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33">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33"/>
          <p:cNvSpPr txBox="1">
            <a:spLocks noGrp="1"/>
          </p:cNvSpPr>
          <p:nvPr>
            <p:ph type="title"/>
          </p:nvPr>
        </p:nvSpPr>
        <p:spPr>
          <a:xfrm>
            <a:off x="796200" y="1720627"/>
            <a:ext cx="7567871" cy="13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Preparación de archivos para traducción</a:t>
            </a:r>
            <a:endParaRPr sz="6000" dirty="0"/>
          </a:p>
        </p:txBody>
      </p:sp>
      <p:cxnSp>
        <p:nvCxnSpPr>
          <p:cNvPr id="521" name="Google Shape;521;p33"/>
          <p:cNvCxnSpPr/>
          <p:nvPr/>
        </p:nvCxnSpPr>
        <p:spPr>
          <a:xfrm>
            <a:off x="7314663" y="3889713"/>
            <a:ext cx="740100" cy="0"/>
          </a:xfrm>
          <a:prstGeom prst="straightConnector1">
            <a:avLst/>
          </a:prstGeom>
          <a:noFill/>
          <a:ln w="9525" cap="flat" cmpd="sng">
            <a:solidFill>
              <a:schemeClr val="dk2"/>
            </a:solidFill>
            <a:prstDash val="solid"/>
            <a:round/>
            <a:headEnd type="none" w="med" len="med"/>
            <a:tailEnd type="stealth" w="med" len="med"/>
          </a:ln>
        </p:spPr>
      </p:cxnSp>
      <p:sp>
        <p:nvSpPr>
          <p:cNvPr id="522" name="Google Shape;522;p33">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33">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33">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756000" y="1044000"/>
            <a:ext cx="7632000" cy="195690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Veamos el resultado de aplicar el siguiente filtro avanzado:</a:t>
            </a:r>
          </a:p>
          <a:p>
            <a:pPr marL="25400" lvl="0" indent="0" algn="l" rtl="0">
              <a:spcBef>
                <a:spcPts val="0"/>
              </a:spcBef>
              <a:spcAft>
                <a:spcPts val="0"/>
              </a:spcAft>
              <a:buClr>
                <a:schemeClr val="dk2"/>
              </a:buClr>
              <a:buSzPts val="1400"/>
              <a:buNone/>
            </a:pPr>
            <a:endParaRPr lang="en" sz="1600" b="1" dirty="0"/>
          </a:p>
          <a:p>
            <a:pPr marL="241300" lvl="0" indent="-215900" algn="l" rtl="0">
              <a:spcBef>
                <a:spcPts val="0"/>
              </a:spcBef>
              <a:spcAft>
                <a:spcPts val="0"/>
              </a:spcAft>
              <a:buClr>
                <a:schemeClr val="dk2"/>
              </a:buClr>
              <a:buSzPts val="1400"/>
              <a:buFont typeface="Fira Code"/>
              <a:buChar char="●"/>
            </a:pPr>
            <a:r>
              <a:rPr lang="en" sz="1600" dirty="0"/>
              <a:t>Un número (</a:t>
            </a:r>
            <a:r>
              <a:rPr lang="en" sz="1600" b="1" dirty="0">
                <a:solidFill>
                  <a:srgbClr val="00B050"/>
                </a:solidFill>
              </a:rPr>
              <a:t>\d</a:t>
            </a:r>
            <a:r>
              <a:rPr lang="en" sz="1600" dirty="0"/>
              <a:t>) tanto en el origen como en el destino.</a:t>
            </a:r>
          </a:p>
          <a:p>
            <a:pPr marL="241300" lvl="0" indent="-215900" algn="l" rtl="0">
              <a:spcBef>
                <a:spcPts val="0"/>
              </a:spcBef>
              <a:spcAft>
                <a:spcPts val="0"/>
              </a:spcAft>
              <a:buClr>
                <a:schemeClr val="dk2"/>
              </a:buClr>
              <a:buSzPts val="1400"/>
              <a:buFont typeface="Fira Code"/>
              <a:buChar char="●"/>
            </a:pPr>
            <a:r>
              <a:rPr lang="en" sz="1600" dirty="0"/>
              <a:t>Texto en color rojo, en segmentos no bloqueados y que sean celdas de tablas en el archivo original.</a:t>
            </a: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/Filtros avanzados (IV)</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Imagen 2">
            <a:extLst>
              <a:ext uri="{FF2B5EF4-FFF2-40B4-BE49-F238E27FC236}">
                <a16:creationId xmlns:a16="http://schemas.microsoft.com/office/drawing/2014/main" id="{B2496AFE-2BDF-E599-5FEF-995243119353}"/>
              </a:ext>
            </a:extLst>
          </p:cNvPr>
          <p:cNvPicPr>
            <a:picLocks noChangeAspect="1"/>
          </p:cNvPicPr>
          <p:nvPr/>
        </p:nvPicPr>
        <p:blipFill>
          <a:blip r:embed="rId5"/>
          <a:stretch>
            <a:fillRect/>
          </a:stretch>
        </p:blipFill>
        <p:spPr>
          <a:xfrm>
            <a:off x="720000" y="3000900"/>
            <a:ext cx="7704000" cy="1465438"/>
          </a:xfrm>
          <a:prstGeom prst="rect">
            <a:avLst/>
          </a:prstGeom>
        </p:spPr>
      </p:pic>
    </p:spTree>
    <p:extLst>
      <p:ext uri="{BB962C8B-B14F-4D97-AF65-F5344CB8AC3E}">
        <p14:creationId xmlns:p14="http://schemas.microsoft.com/office/powerpoint/2010/main" val="618730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885600" y="1406236"/>
            <a:ext cx="7438850" cy="266035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Os dejo un enlace para que podáis consultar este tema con más calma:</a:t>
            </a:r>
          </a:p>
          <a:p>
            <a:pPr marL="25400" lvl="0" indent="0" algn="l" rtl="0">
              <a:spcBef>
                <a:spcPts val="0"/>
              </a:spcBef>
              <a:spcAft>
                <a:spcPts val="0"/>
              </a:spcAft>
              <a:buClr>
                <a:schemeClr val="dk2"/>
              </a:buClr>
              <a:buSzPts val="1400"/>
              <a:buNone/>
            </a:pPr>
            <a:endParaRPr lang="en" sz="1600" b="1" dirty="0"/>
          </a:p>
          <a:p>
            <a:pPr marL="25400" lvl="0" indent="0" algn="l" rtl="0">
              <a:spcBef>
                <a:spcPts val="0"/>
              </a:spcBef>
              <a:spcAft>
                <a:spcPts val="0"/>
              </a:spcAft>
              <a:buClr>
                <a:schemeClr val="dk2"/>
              </a:buClr>
              <a:buSzPts val="1400"/>
              <a:buNone/>
            </a:pPr>
            <a:r>
              <a:rPr lang="es-ES" sz="1600" b="1" dirty="0">
                <a:hlinkClick r:id="rId3"/>
              </a:rPr>
              <a:t>https://melodiadetraduccion.com/filtros-avanzados-de-sdl-trados-studio/</a:t>
            </a:r>
            <a:endParaRPr lang="en" sz="1600" b="1" dirty="0"/>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4"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/Filtros avanzados (V)</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782536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495" name="Google Shape;495;p33"/>
          <p:cNvGrpSpPr/>
          <p:nvPr/>
        </p:nvGrpSpPr>
        <p:grpSpPr>
          <a:xfrm>
            <a:off x="299286" y="189025"/>
            <a:ext cx="133205" cy="119344"/>
            <a:chOff x="222150" y="185025"/>
            <a:chExt cx="170100" cy="152400"/>
          </a:xfrm>
        </p:grpSpPr>
        <p:cxnSp>
          <p:nvCxnSpPr>
            <p:cNvPr id="496" name="Google Shape;496;p33"/>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7" name="Google Shape;497;p33"/>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8" name="Google Shape;498;p33"/>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99" name="Google Shape;499;p33"/>
          <p:cNvGrpSpPr/>
          <p:nvPr/>
        </p:nvGrpSpPr>
        <p:grpSpPr>
          <a:xfrm>
            <a:off x="286625" y="3999999"/>
            <a:ext cx="145867" cy="958251"/>
            <a:chOff x="286625" y="3923799"/>
            <a:chExt cx="145867" cy="958251"/>
          </a:xfrm>
        </p:grpSpPr>
        <p:sp>
          <p:nvSpPr>
            <p:cNvPr id="500" name="Google Shape;500;p33"/>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1" name="Google Shape;501;p33"/>
            <p:cNvGrpSpPr/>
            <p:nvPr/>
          </p:nvGrpSpPr>
          <p:grpSpPr>
            <a:xfrm>
              <a:off x="298112" y="4342643"/>
              <a:ext cx="110182" cy="126862"/>
              <a:chOff x="281100" y="2027800"/>
              <a:chExt cx="140700" cy="162000"/>
            </a:xfrm>
          </p:grpSpPr>
          <p:sp>
            <p:nvSpPr>
              <p:cNvPr id="502" name="Google Shape;502;p33"/>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3" name="Google Shape;503;p33"/>
              <p:cNvGrpSpPr/>
              <p:nvPr/>
            </p:nvGrpSpPr>
            <p:grpSpPr>
              <a:xfrm>
                <a:off x="308875" y="2088450"/>
                <a:ext cx="85200" cy="40700"/>
                <a:chOff x="308875" y="2087000"/>
                <a:chExt cx="85200" cy="40700"/>
              </a:xfrm>
            </p:grpSpPr>
            <p:cxnSp>
              <p:nvCxnSpPr>
                <p:cNvPr id="504" name="Google Shape;504;p33"/>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33"/>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506" name="Google Shape;506;p33"/>
            <p:cNvGrpSpPr/>
            <p:nvPr/>
          </p:nvGrpSpPr>
          <p:grpSpPr>
            <a:xfrm>
              <a:off x="286625" y="3923799"/>
              <a:ext cx="133200" cy="133200"/>
              <a:chOff x="286625" y="3648899"/>
              <a:chExt cx="133200" cy="133200"/>
            </a:xfrm>
          </p:grpSpPr>
          <p:sp>
            <p:nvSpPr>
              <p:cNvPr id="507" name="Google Shape;507;p33"/>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33"/>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09" name="Google Shape;509;p33">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510" name="Google Shape;510;p33">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33">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33"/>
          <p:cNvSpPr txBox="1">
            <a:spLocks noGrp="1"/>
          </p:cNvSpPr>
          <p:nvPr>
            <p:ph type="title"/>
          </p:nvPr>
        </p:nvSpPr>
        <p:spPr>
          <a:xfrm>
            <a:off x="796200" y="1720627"/>
            <a:ext cx="7567871" cy="13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Controles de calidad personalizados en Trados Studio</a:t>
            </a:r>
            <a:endParaRPr sz="6000" dirty="0"/>
          </a:p>
        </p:txBody>
      </p:sp>
      <p:cxnSp>
        <p:nvCxnSpPr>
          <p:cNvPr id="521" name="Google Shape;521;p33"/>
          <p:cNvCxnSpPr/>
          <p:nvPr/>
        </p:nvCxnSpPr>
        <p:spPr>
          <a:xfrm>
            <a:off x="7314663" y="3889713"/>
            <a:ext cx="740100" cy="0"/>
          </a:xfrm>
          <a:prstGeom prst="straightConnector1">
            <a:avLst/>
          </a:prstGeom>
          <a:noFill/>
          <a:ln w="9525" cap="flat" cmpd="sng">
            <a:solidFill>
              <a:schemeClr val="dk2"/>
            </a:solidFill>
            <a:prstDash val="solid"/>
            <a:round/>
            <a:headEnd type="none" w="med" len="med"/>
            <a:tailEnd type="stealth" w="med" len="med"/>
          </a:ln>
        </p:spPr>
      </p:cxnSp>
      <p:sp>
        <p:nvSpPr>
          <p:cNvPr id="522" name="Google Shape;522;p33">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33">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33">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1383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847799" y="1112700"/>
            <a:ext cx="7273800" cy="1962399"/>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dirty="0"/>
              <a:t>El motor de control de calidad QA Checker 3.0 de Studio dispone de una opción para añadir reglas propias usando expresiones regulares. Lo encontramos en </a:t>
            </a:r>
            <a:r>
              <a:rPr lang="es-ES" b="1" dirty="0"/>
              <a:t>Verificación &gt; QA Checker 3.0 &gt; Expresiones regulares.</a:t>
            </a:r>
            <a:endParaRPr lang="en" b="1" dirty="0"/>
          </a:p>
          <a:p>
            <a:pPr marL="25400" lvl="0" indent="0" algn="l" rtl="0">
              <a:spcBef>
                <a:spcPts val="0"/>
              </a:spcBef>
              <a:spcAft>
                <a:spcPts val="0"/>
              </a:spcAft>
              <a:buClr>
                <a:schemeClr val="dk2"/>
              </a:buClr>
              <a:buSzPts val="1400"/>
              <a:buNone/>
            </a:pPr>
            <a:endParaRPr lang="en" b="1" dirty="0"/>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/Controles de calidad personalizados (I)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Imagen 1">
            <a:extLst>
              <a:ext uri="{FF2B5EF4-FFF2-40B4-BE49-F238E27FC236}">
                <a16:creationId xmlns:a16="http://schemas.microsoft.com/office/drawing/2014/main" id="{1503A077-9E6F-4461-7BBB-9F9D3BDA3E7F}"/>
              </a:ext>
            </a:extLst>
          </p:cNvPr>
          <p:cNvPicPr>
            <a:picLocks noChangeAspect="1"/>
          </p:cNvPicPr>
          <p:nvPr/>
        </p:nvPicPr>
        <p:blipFill>
          <a:blip r:embed="rId5"/>
          <a:stretch>
            <a:fillRect/>
          </a:stretch>
        </p:blipFill>
        <p:spPr>
          <a:xfrm>
            <a:off x="847799" y="2613039"/>
            <a:ext cx="7273800" cy="1853299"/>
          </a:xfrm>
          <a:prstGeom prst="rect">
            <a:avLst/>
          </a:prstGeom>
        </p:spPr>
      </p:pic>
    </p:spTree>
    <p:extLst>
      <p:ext uri="{BB962C8B-B14F-4D97-AF65-F5344CB8AC3E}">
        <p14:creationId xmlns:p14="http://schemas.microsoft.com/office/powerpoint/2010/main" val="1948092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837549" y="1555475"/>
            <a:ext cx="7438850" cy="259560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Estas son las ventajas de usar las expresiones regulares en el control de calidad de Trados Studio:</a:t>
            </a:r>
          </a:p>
          <a:p>
            <a:pPr marL="25400" lvl="0" indent="0" algn="l" rtl="0">
              <a:spcBef>
                <a:spcPts val="0"/>
              </a:spcBef>
              <a:spcAft>
                <a:spcPts val="0"/>
              </a:spcAft>
              <a:buClr>
                <a:schemeClr val="dk2"/>
              </a:buClr>
              <a:buSzPts val="1400"/>
              <a:buNone/>
            </a:pPr>
            <a:endParaRPr lang="en" sz="1600" b="1" dirty="0"/>
          </a:p>
          <a:p>
            <a:pPr marL="241300" indent="-215900">
              <a:buSzPts val="1400"/>
              <a:buFont typeface="Fira Code"/>
              <a:buChar char="●"/>
            </a:pPr>
            <a:r>
              <a:rPr lang="es-ES" sz="1600" dirty="0"/>
              <a:t>Son más </a:t>
            </a:r>
            <a:r>
              <a:rPr lang="es-ES" sz="1600" b="1" dirty="0"/>
              <a:t>fiables</a:t>
            </a:r>
            <a:r>
              <a:rPr lang="es-ES" sz="1600" dirty="0"/>
              <a:t>, ya que, si creamos reglas precisas, se aplicarán en un menor número de casos, lo que también reducirá el número de falsos positivos</a:t>
            </a:r>
            <a:r>
              <a:rPr lang="en" sz="1600" dirty="0"/>
              <a:t>.</a:t>
            </a:r>
          </a:p>
          <a:p>
            <a:pPr marL="241300" lvl="0" indent="-215900" algn="l" rtl="0">
              <a:spcBef>
                <a:spcPts val="0"/>
              </a:spcBef>
              <a:spcAft>
                <a:spcPts val="0"/>
              </a:spcAft>
              <a:buClr>
                <a:schemeClr val="dk2"/>
              </a:buClr>
              <a:buSzPts val="1400"/>
              <a:buFont typeface="Fira Code"/>
              <a:buChar char="●"/>
            </a:pPr>
            <a:r>
              <a:rPr lang="es-ES" sz="1600" dirty="0"/>
              <a:t>Son </a:t>
            </a:r>
            <a:r>
              <a:rPr lang="es-ES" sz="1600" b="1" dirty="0"/>
              <a:t>personalizables</a:t>
            </a:r>
            <a:r>
              <a:rPr lang="es-ES" sz="1600" dirty="0"/>
              <a:t> y permiten llegar donde el control de calidad propio de Studio no puede o se queda corto. </a:t>
            </a:r>
            <a:endParaRPr lang="en" sz="1600" dirty="0"/>
          </a:p>
          <a:p>
            <a:pPr marL="241300" lvl="0" indent="-215900" algn="l" rtl="0">
              <a:spcBef>
                <a:spcPts val="0"/>
              </a:spcBef>
              <a:spcAft>
                <a:spcPts val="0"/>
              </a:spcAft>
              <a:buClr>
                <a:schemeClr val="dk2"/>
              </a:buClr>
              <a:buSzPts val="1400"/>
              <a:buFont typeface="Fira Code"/>
              <a:buChar char="●"/>
            </a:pPr>
            <a:r>
              <a:rPr lang="en" sz="1600" dirty="0"/>
              <a:t>Por lo tanto, podemos crear conjuntos de reglas según los requisitos de un cliente en concreto, la especialidad, la combinación de idiomas u otros criterios y exportarlos para reaprovecharlos en futuros proyectos de similares características.</a:t>
            </a: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/Controles de calidad personalizados (II)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21595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885600" y="1470986"/>
            <a:ext cx="7438850" cy="259560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Con la ayuda de </a:t>
            </a:r>
            <a:r>
              <a:rPr lang="es-ES" sz="1600" b="1" i="1" dirty="0"/>
              <a:t>regex</a:t>
            </a:r>
            <a:r>
              <a:rPr lang="es-ES" sz="1600" dirty="0"/>
              <a:t>, podemos hacer lo siguiente:</a:t>
            </a:r>
          </a:p>
          <a:p>
            <a:pPr marL="25400" lvl="0" indent="0" algn="l" rtl="0">
              <a:spcBef>
                <a:spcPts val="0"/>
              </a:spcBef>
              <a:spcAft>
                <a:spcPts val="0"/>
              </a:spcAft>
              <a:buClr>
                <a:schemeClr val="dk2"/>
              </a:buClr>
              <a:buSzPts val="1400"/>
              <a:buNone/>
            </a:pPr>
            <a:endParaRPr lang="en" sz="1600" b="1" dirty="0"/>
          </a:p>
          <a:p>
            <a:pPr marL="241300" lvl="0" indent="-215900" algn="l" rtl="0">
              <a:spcBef>
                <a:spcPts val="0"/>
              </a:spcBef>
              <a:spcAft>
                <a:spcPts val="0"/>
              </a:spcAft>
              <a:buClr>
                <a:schemeClr val="dk2"/>
              </a:buClr>
              <a:buSzPts val="1400"/>
              <a:buFont typeface="Fira Code"/>
              <a:buChar char="●"/>
            </a:pPr>
            <a:r>
              <a:rPr lang="es-ES" sz="1600" dirty="0"/>
              <a:t>Buscar en el idioma de origen o de destino o en ambos a la vez. </a:t>
            </a:r>
            <a:endParaRPr lang="en" sz="1600" dirty="0"/>
          </a:p>
          <a:p>
            <a:pPr marL="241300" lvl="0" indent="-215900" algn="l" rtl="0">
              <a:spcBef>
                <a:spcPts val="0"/>
              </a:spcBef>
              <a:spcAft>
                <a:spcPts val="0"/>
              </a:spcAft>
              <a:buClr>
                <a:schemeClr val="dk2"/>
              </a:buClr>
              <a:buSzPts val="1400"/>
              <a:buFont typeface="Fira Code"/>
              <a:buChar char="●"/>
            </a:pPr>
            <a:r>
              <a:rPr lang="es-ES" sz="1600" dirty="0"/>
              <a:t>Indicar si es necesario distinguir las mayúsculas de las  minúsculas o no</a:t>
            </a:r>
            <a:r>
              <a:rPr lang="en" sz="1600" dirty="0"/>
              <a:t>.</a:t>
            </a: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/Control de calidad personalizado (III)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675077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847799" y="1266211"/>
            <a:ext cx="7273800" cy="1021122"/>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dirty="0"/>
              <a:t>Y también podemos fijar cómo debe actuar Studio si hubiera segmentos que cumplieran con alguna de las reglas indicadas</a:t>
            </a:r>
            <a:r>
              <a:rPr lang="es-ES" b="1" dirty="0"/>
              <a:t>.</a:t>
            </a:r>
            <a:endParaRPr lang="en" b="1" dirty="0"/>
          </a:p>
          <a:p>
            <a:pPr marL="25400" lvl="0" indent="0" algn="l" rtl="0">
              <a:spcBef>
                <a:spcPts val="0"/>
              </a:spcBef>
              <a:spcAft>
                <a:spcPts val="0"/>
              </a:spcAft>
              <a:buClr>
                <a:schemeClr val="dk2"/>
              </a:buClr>
              <a:buSzPts val="1400"/>
              <a:buNone/>
            </a:pPr>
            <a:endParaRPr lang="en" b="1" dirty="0"/>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/Controles de calidad personalizados (IV)</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 name="Imagen 3">
            <a:extLst>
              <a:ext uri="{FF2B5EF4-FFF2-40B4-BE49-F238E27FC236}">
                <a16:creationId xmlns:a16="http://schemas.microsoft.com/office/drawing/2014/main" id="{89807CA3-DC62-3FDA-5501-CAC572F3031E}"/>
              </a:ext>
            </a:extLst>
          </p:cNvPr>
          <p:cNvPicPr>
            <a:picLocks noChangeAspect="1"/>
          </p:cNvPicPr>
          <p:nvPr/>
        </p:nvPicPr>
        <p:blipFill>
          <a:blip r:embed="rId5"/>
          <a:stretch>
            <a:fillRect/>
          </a:stretch>
        </p:blipFill>
        <p:spPr>
          <a:xfrm>
            <a:off x="1022401" y="2202874"/>
            <a:ext cx="6870598" cy="1814212"/>
          </a:xfrm>
          <a:prstGeom prst="rect">
            <a:avLst/>
          </a:prstGeom>
        </p:spPr>
      </p:pic>
    </p:spTree>
    <p:extLst>
      <p:ext uri="{BB962C8B-B14F-4D97-AF65-F5344CB8AC3E}">
        <p14:creationId xmlns:p14="http://schemas.microsoft.com/office/powerpoint/2010/main" val="4054267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879325" y="1623355"/>
            <a:ext cx="7520346" cy="1021122"/>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dirty="0"/>
              <a:t>Por ejemplo, mediante la siguiente regla le indico a Studio que muestre un error si hay algún segmento que en el destino empiece por guion y no acabe en punto o punto y coma, pues el cliente quiere que las listas acaben en uno de estos dos elementos, independientemente del texto de origen. Esta regla es:</a:t>
            </a:r>
            <a:br>
              <a:rPr lang="es-ES" dirty="0"/>
            </a:br>
            <a:br>
              <a:rPr lang="es-ES" dirty="0"/>
            </a:br>
            <a:r>
              <a:rPr lang="es-ES" dirty="0"/>
              <a:t> </a:t>
            </a:r>
            <a:r>
              <a:rPr lang="es-ES" b="1" dirty="0">
                <a:solidFill>
                  <a:srgbClr val="00B050"/>
                </a:solidFill>
              </a:rPr>
              <a:t>^-.*?[^.;]$</a:t>
            </a:r>
            <a:endParaRPr lang="en" b="1" dirty="0">
              <a:solidFill>
                <a:srgbClr val="00B050"/>
              </a:solidFill>
            </a:endParaRPr>
          </a:p>
          <a:p>
            <a:pPr marL="25400" lvl="0" indent="0" algn="l" rtl="0">
              <a:spcBef>
                <a:spcPts val="0"/>
              </a:spcBef>
              <a:spcAft>
                <a:spcPts val="0"/>
              </a:spcAft>
              <a:buClr>
                <a:schemeClr val="dk2"/>
              </a:buClr>
              <a:buSzPts val="1400"/>
              <a:buNone/>
            </a:pPr>
            <a:endParaRPr lang="en" b="1" dirty="0"/>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/Control de calidad personalizado (V)</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Imagen 2">
            <a:extLst>
              <a:ext uri="{FF2B5EF4-FFF2-40B4-BE49-F238E27FC236}">
                <a16:creationId xmlns:a16="http://schemas.microsoft.com/office/drawing/2014/main" id="{298EEF58-6674-CEC3-F629-E6C40C99357E}"/>
              </a:ext>
            </a:extLst>
          </p:cNvPr>
          <p:cNvPicPr>
            <a:picLocks noChangeAspect="1"/>
          </p:cNvPicPr>
          <p:nvPr/>
        </p:nvPicPr>
        <p:blipFill>
          <a:blip r:embed="rId5"/>
          <a:stretch>
            <a:fillRect/>
          </a:stretch>
        </p:blipFill>
        <p:spPr>
          <a:xfrm>
            <a:off x="893487" y="2857027"/>
            <a:ext cx="7451629" cy="1686323"/>
          </a:xfrm>
          <a:prstGeom prst="rect">
            <a:avLst/>
          </a:prstGeom>
        </p:spPr>
      </p:pic>
    </p:spTree>
    <p:extLst>
      <p:ext uri="{BB962C8B-B14F-4D97-AF65-F5344CB8AC3E}">
        <p14:creationId xmlns:p14="http://schemas.microsoft.com/office/powerpoint/2010/main" val="2657631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847799" y="1331461"/>
            <a:ext cx="7273800" cy="1021122"/>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Cuando se confirma un segmento con problemas o se pasa el control de calidad al archivo </a:t>
            </a:r>
            <a:r>
              <a:rPr lang="es-ES" sz="1600" b="1" dirty="0"/>
              <a:t>(Tareas por lotes &gt; Verificar archivos</a:t>
            </a:r>
            <a:r>
              <a:rPr lang="es-ES" sz="1600" dirty="0"/>
              <a:t>), Studio muestra un mensaje de error.</a:t>
            </a:r>
            <a:endParaRPr lang="en" sz="1600" dirty="0"/>
          </a:p>
          <a:p>
            <a:pPr marL="25400" lvl="0" indent="0" algn="l" rtl="0">
              <a:spcBef>
                <a:spcPts val="0"/>
              </a:spcBef>
              <a:spcAft>
                <a:spcPts val="0"/>
              </a:spcAft>
              <a:buClr>
                <a:schemeClr val="dk2"/>
              </a:buClr>
              <a:buSzPts val="1400"/>
              <a:buNone/>
            </a:pPr>
            <a:endParaRPr lang="en" b="1" dirty="0"/>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/Controles de calidad personalizados (VI)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Imagen 2">
            <a:extLst>
              <a:ext uri="{FF2B5EF4-FFF2-40B4-BE49-F238E27FC236}">
                <a16:creationId xmlns:a16="http://schemas.microsoft.com/office/drawing/2014/main" id="{A6CFD156-2F70-5C20-E822-366551E7C362}"/>
              </a:ext>
            </a:extLst>
          </p:cNvPr>
          <p:cNvPicPr>
            <a:picLocks noChangeAspect="1"/>
          </p:cNvPicPr>
          <p:nvPr/>
        </p:nvPicPr>
        <p:blipFill>
          <a:blip r:embed="rId5"/>
          <a:stretch>
            <a:fillRect/>
          </a:stretch>
        </p:blipFill>
        <p:spPr>
          <a:xfrm>
            <a:off x="720000" y="2552161"/>
            <a:ext cx="7681911" cy="1410055"/>
          </a:xfrm>
          <a:prstGeom prst="rect">
            <a:avLst/>
          </a:prstGeom>
        </p:spPr>
      </p:pic>
    </p:spTree>
    <p:extLst>
      <p:ext uri="{BB962C8B-B14F-4D97-AF65-F5344CB8AC3E}">
        <p14:creationId xmlns:p14="http://schemas.microsoft.com/office/powerpoint/2010/main" val="4154661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885600" y="1406236"/>
            <a:ext cx="7438850" cy="266035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Os dejo un enlace para que podáis consultar este tema con más calma:</a:t>
            </a:r>
          </a:p>
          <a:p>
            <a:pPr marL="25400" lvl="0" indent="0" algn="l" rtl="0">
              <a:spcBef>
                <a:spcPts val="0"/>
              </a:spcBef>
              <a:spcAft>
                <a:spcPts val="0"/>
              </a:spcAft>
              <a:buClr>
                <a:schemeClr val="dk2"/>
              </a:buClr>
              <a:buSzPts val="1400"/>
              <a:buNone/>
            </a:pPr>
            <a:endParaRPr lang="en" sz="1600" b="1" dirty="0"/>
          </a:p>
          <a:p>
            <a:pPr marL="25400" lvl="0" indent="0" algn="l" rtl="0">
              <a:spcBef>
                <a:spcPts val="0"/>
              </a:spcBef>
              <a:spcAft>
                <a:spcPts val="0"/>
              </a:spcAft>
              <a:buClr>
                <a:schemeClr val="dk2"/>
              </a:buClr>
              <a:buSzPts val="1400"/>
              <a:buNone/>
            </a:pPr>
            <a:r>
              <a:rPr lang="es-ES" sz="1600" b="1" dirty="0">
                <a:hlinkClick r:id="rId3"/>
              </a:rPr>
              <a:t>https://melodiadetraduccion.com/webinarios-sobre-regex-durante-la-traduentena/</a:t>
            </a:r>
            <a:endParaRPr lang="en" sz="1600" b="1" dirty="0"/>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4"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/Control de calidad personalizado (VII)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60047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70" name="Google Shape;1270;p62"/>
          <p:cNvSpPr txBox="1">
            <a:spLocks noGrp="1"/>
          </p:cNvSpPr>
          <p:nvPr>
            <p:ph type="subTitle" idx="1"/>
          </p:nvPr>
        </p:nvSpPr>
        <p:spPr>
          <a:xfrm>
            <a:off x="2143499" y="1743588"/>
            <a:ext cx="5512359" cy="171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t>
            </a:r>
            <a:r>
              <a:rPr lang="es-ES" dirty="0"/>
              <a:t>La preparación de archivos es un paso previo a la traducción que tiene como finalidad analizar y “pulir” los archivos de origen para que la herramienta TAO los importe de forma óptima.</a:t>
            </a:r>
            <a:r>
              <a:rPr lang="en" dirty="0"/>
              <a:t>»</a:t>
            </a:r>
            <a:endParaRPr dirty="0"/>
          </a:p>
        </p:txBody>
      </p:sp>
      <p:grpSp>
        <p:nvGrpSpPr>
          <p:cNvPr id="1272" name="Google Shape;1272;p62"/>
          <p:cNvGrpSpPr/>
          <p:nvPr/>
        </p:nvGrpSpPr>
        <p:grpSpPr>
          <a:xfrm>
            <a:off x="299286" y="189025"/>
            <a:ext cx="133205" cy="119344"/>
            <a:chOff x="222150" y="185025"/>
            <a:chExt cx="170100" cy="152400"/>
          </a:xfrm>
        </p:grpSpPr>
        <p:cxnSp>
          <p:nvCxnSpPr>
            <p:cNvPr id="1273" name="Google Shape;1273;p62"/>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274" name="Google Shape;1274;p62"/>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275" name="Google Shape;1275;p62"/>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276" name="Google Shape;1276;p62"/>
          <p:cNvGrpSpPr/>
          <p:nvPr/>
        </p:nvGrpSpPr>
        <p:grpSpPr>
          <a:xfrm>
            <a:off x="286625" y="3999999"/>
            <a:ext cx="145867" cy="958251"/>
            <a:chOff x="286625" y="3923799"/>
            <a:chExt cx="145867" cy="958251"/>
          </a:xfrm>
        </p:grpSpPr>
        <p:sp>
          <p:nvSpPr>
            <p:cNvPr id="1277" name="Google Shape;1277;p62"/>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278" name="Google Shape;1278;p62"/>
            <p:cNvGrpSpPr/>
            <p:nvPr/>
          </p:nvGrpSpPr>
          <p:grpSpPr>
            <a:xfrm>
              <a:off x="298112" y="4342643"/>
              <a:ext cx="110182" cy="126862"/>
              <a:chOff x="281100" y="2027800"/>
              <a:chExt cx="140700" cy="162000"/>
            </a:xfrm>
          </p:grpSpPr>
          <p:sp>
            <p:nvSpPr>
              <p:cNvPr id="1279" name="Google Shape;1279;p62"/>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280" name="Google Shape;1280;p62"/>
              <p:cNvGrpSpPr/>
              <p:nvPr/>
            </p:nvGrpSpPr>
            <p:grpSpPr>
              <a:xfrm>
                <a:off x="308875" y="2088450"/>
                <a:ext cx="85200" cy="40700"/>
                <a:chOff x="308875" y="2087000"/>
                <a:chExt cx="85200" cy="40700"/>
              </a:xfrm>
            </p:grpSpPr>
            <p:cxnSp>
              <p:nvCxnSpPr>
                <p:cNvPr id="1281" name="Google Shape;1281;p62"/>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282" name="Google Shape;1282;p62"/>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283" name="Google Shape;1283;p62"/>
            <p:cNvGrpSpPr/>
            <p:nvPr/>
          </p:nvGrpSpPr>
          <p:grpSpPr>
            <a:xfrm>
              <a:off x="286625" y="3923799"/>
              <a:ext cx="133200" cy="133200"/>
              <a:chOff x="286625" y="3648899"/>
              <a:chExt cx="133200" cy="133200"/>
            </a:xfrm>
          </p:grpSpPr>
          <p:sp>
            <p:nvSpPr>
              <p:cNvPr id="1284" name="Google Shape;1284;p62"/>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85" name="Google Shape;1285;p62"/>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1286" name="Google Shape;1286;p62">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cxnSp>
        <p:nvCxnSpPr>
          <p:cNvPr id="1287" name="Google Shape;1287;p62"/>
          <p:cNvCxnSpPr/>
          <p:nvPr/>
        </p:nvCxnSpPr>
        <p:spPr>
          <a:xfrm>
            <a:off x="1750375" y="2213538"/>
            <a:ext cx="0" cy="773700"/>
          </a:xfrm>
          <a:prstGeom prst="straightConnector1">
            <a:avLst/>
          </a:prstGeom>
          <a:noFill/>
          <a:ln w="9525" cap="flat" cmpd="sng">
            <a:solidFill>
              <a:schemeClr val="dk2"/>
            </a:solidFill>
            <a:prstDash val="solid"/>
            <a:round/>
            <a:headEnd type="none" w="med" len="med"/>
            <a:tailEnd type="stealth" w="med" len="med"/>
          </a:ln>
        </p:spPr>
      </p:cxnSp>
      <p:sp>
        <p:nvSpPr>
          <p:cNvPr id="1300" name="Google Shape;1300;p62">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1" name="Google Shape;1301;p62">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2" name="Google Shape;1302;p62">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3" name="Google Shape;1303;p62">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63731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495" name="Google Shape;495;p33"/>
          <p:cNvGrpSpPr/>
          <p:nvPr/>
        </p:nvGrpSpPr>
        <p:grpSpPr>
          <a:xfrm>
            <a:off x="299286" y="189025"/>
            <a:ext cx="133205" cy="119344"/>
            <a:chOff x="222150" y="185025"/>
            <a:chExt cx="170100" cy="152400"/>
          </a:xfrm>
        </p:grpSpPr>
        <p:cxnSp>
          <p:nvCxnSpPr>
            <p:cNvPr id="496" name="Google Shape;496;p33"/>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7" name="Google Shape;497;p33"/>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8" name="Google Shape;498;p33"/>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99" name="Google Shape;499;p33"/>
          <p:cNvGrpSpPr/>
          <p:nvPr/>
        </p:nvGrpSpPr>
        <p:grpSpPr>
          <a:xfrm>
            <a:off x="286625" y="3999999"/>
            <a:ext cx="145867" cy="958251"/>
            <a:chOff x="286625" y="3923799"/>
            <a:chExt cx="145867" cy="958251"/>
          </a:xfrm>
        </p:grpSpPr>
        <p:sp>
          <p:nvSpPr>
            <p:cNvPr id="500" name="Google Shape;500;p33"/>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1" name="Google Shape;501;p33"/>
            <p:cNvGrpSpPr/>
            <p:nvPr/>
          </p:nvGrpSpPr>
          <p:grpSpPr>
            <a:xfrm>
              <a:off x="298112" y="4342643"/>
              <a:ext cx="110182" cy="126862"/>
              <a:chOff x="281100" y="2027800"/>
              <a:chExt cx="140700" cy="162000"/>
            </a:xfrm>
          </p:grpSpPr>
          <p:sp>
            <p:nvSpPr>
              <p:cNvPr id="502" name="Google Shape;502;p33"/>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3" name="Google Shape;503;p33"/>
              <p:cNvGrpSpPr/>
              <p:nvPr/>
            </p:nvGrpSpPr>
            <p:grpSpPr>
              <a:xfrm>
                <a:off x="308875" y="2088450"/>
                <a:ext cx="85200" cy="40700"/>
                <a:chOff x="308875" y="2087000"/>
                <a:chExt cx="85200" cy="40700"/>
              </a:xfrm>
            </p:grpSpPr>
            <p:cxnSp>
              <p:nvCxnSpPr>
                <p:cNvPr id="504" name="Google Shape;504;p33"/>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33"/>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506" name="Google Shape;506;p33"/>
            <p:cNvGrpSpPr/>
            <p:nvPr/>
          </p:nvGrpSpPr>
          <p:grpSpPr>
            <a:xfrm>
              <a:off x="286625" y="3923799"/>
              <a:ext cx="133200" cy="133200"/>
              <a:chOff x="286625" y="3648899"/>
              <a:chExt cx="133200" cy="133200"/>
            </a:xfrm>
          </p:grpSpPr>
          <p:sp>
            <p:nvSpPr>
              <p:cNvPr id="507" name="Google Shape;507;p33"/>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33"/>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09" name="Google Shape;509;p33">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510" name="Google Shape;510;p33">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33">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33"/>
          <p:cNvSpPr txBox="1">
            <a:spLocks noGrp="1"/>
          </p:cNvSpPr>
          <p:nvPr>
            <p:ph type="title"/>
          </p:nvPr>
        </p:nvSpPr>
        <p:spPr>
          <a:xfrm>
            <a:off x="682500" y="1727655"/>
            <a:ext cx="7779000" cy="13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Creación de filtros de archivos personalizados</a:t>
            </a:r>
            <a:endParaRPr sz="6000" dirty="0"/>
          </a:p>
        </p:txBody>
      </p:sp>
      <p:cxnSp>
        <p:nvCxnSpPr>
          <p:cNvPr id="520" name="Google Shape;520;p33"/>
          <p:cNvCxnSpPr/>
          <p:nvPr/>
        </p:nvCxnSpPr>
        <p:spPr>
          <a:xfrm>
            <a:off x="1089213" y="1266463"/>
            <a:ext cx="740100" cy="0"/>
          </a:xfrm>
          <a:prstGeom prst="straightConnector1">
            <a:avLst/>
          </a:prstGeom>
          <a:noFill/>
          <a:ln w="9525" cap="flat" cmpd="sng">
            <a:solidFill>
              <a:schemeClr val="dk2"/>
            </a:solidFill>
            <a:prstDash val="solid"/>
            <a:round/>
            <a:headEnd type="none" w="med" len="med"/>
            <a:tailEnd type="stealth" w="med" len="med"/>
          </a:ln>
        </p:spPr>
      </p:cxnSp>
      <p:cxnSp>
        <p:nvCxnSpPr>
          <p:cNvPr id="521" name="Google Shape;521;p33"/>
          <p:cNvCxnSpPr/>
          <p:nvPr/>
        </p:nvCxnSpPr>
        <p:spPr>
          <a:xfrm>
            <a:off x="7314663" y="3889713"/>
            <a:ext cx="740100" cy="0"/>
          </a:xfrm>
          <a:prstGeom prst="straightConnector1">
            <a:avLst/>
          </a:prstGeom>
          <a:noFill/>
          <a:ln w="9525" cap="flat" cmpd="sng">
            <a:solidFill>
              <a:schemeClr val="dk2"/>
            </a:solidFill>
            <a:prstDash val="solid"/>
            <a:round/>
            <a:headEnd type="none" w="med" len="med"/>
            <a:tailEnd type="stealth" w="med" len="med"/>
          </a:ln>
        </p:spPr>
      </p:cxnSp>
      <p:sp>
        <p:nvSpPr>
          <p:cNvPr id="522" name="Google Shape;522;p33">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33">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33">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5898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791753" y="1537599"/>
            <a:ext cx="7703999" cy="259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s-ES" sz="1600" dirty="0"/>
              <a:t>Las siguientes clases las dedicaremos a la creación de filtros mediante </a:t>
            </a:r>
            <a:r>
              <a:rPr lang="en" sz="1600" dirty="0">
                <a:solidFill>
                  <a:schemeClr val="dk2"/>
                </a:solidFill>
              </a:rPr>
              <a:t>expresiones regulares para la importar archivos de texto en Trados Studio de diferentes formatos. Como anticipo, comentaremos que estos filtros personalizados son necesarios en estas situaciones:</a:t>
            </a:r>
            <a:br>
              <a:rPr lang="en" sz="1600" dirty="0">
                <a:solidFill>
                  <a:schemeClr val="dk2"/>
                </a:solidFill>
              </a:rPr>
            </a:br>
            <a:endParaRPr sz="1600" dirty="0">
              <a:solidFill>
                <a:schemeClr val="dk2"/>
              </a:solidFill>
            </a:endParaRPr>
          </a:p>
          <a:p>
            <a:pPr marL="241300" lvl="0" indent="-215900" algn="l" rtl="0">
              <a:spcBef>
                <a:spcPts val="0"/>
              </a:spcBef>
              <a:spcAft>
                <a:spcPts val="0"/>
              </a:spcAft>
              <a:buClr>
                <a:schemeClr val="dk2"/>
              </a:buClr>
              <a:buSzPts val="1400"/>
              <a:buFont typeface="Fira Code"/>
              <a:buChar char="●"/>
            </a:pPr>
            <a:r>
              <a:rPr lang="es-ES" sz="1600" dirty="0"/>
              <a:t>Cuando el filtro del que dispone Studio para archivos de una extensión determinada se queda corto o no se ajusta a unos archivos de origen en concreto</a:t>
            </a:r>
            <a:r>
              <a:rPr lang="en" sz="1600" dirty="0"/>
              <a:t>.</a:t>
            </a:r>
            <a:endParaRPr sz="1600" dirty="0">
              <a:solidFill>
                <a:schemeClr val="dk2"/>
              </a:solidFill>
            </a:endParaRPr>
          </a:p>
          <a:p>
            <a:pPr marL="241300" lvl="0" indent="-215900" algn="l" rtl="0">
              <a:spcBef>
                <a:spcPts val="0"/>
              </a:spcBef>
              <a:spcAft>
                <a:spcPts val="0"/>
              </a:spcAft>
              <a:buClr>
                <a:schemeClr val="dk2"/>
              </a:buClr>
              <a:buSzPts val="1400"/>
              <a:buFont typeface="Fira Code"/>
              <a:buChar char="●"/>
            </a:pPr>
            <a:r>
              <a:rPr lang="es-ES" sz="1600" dirty="0">
                <a:solidFill>
                  <a:schemeClr val="dk2"/>
                </a:solidFill>
              </a:rPr>
              <a:t>Cuando Studio ni siquiera cuenta con un filtro propio para procesar archivos de origen de una extensión en particular, pero dichos archivos son de texto.</a:t>
            </a:r>
            <a:endParaRPr sz="1600" dirty="0">
              <a:solidFill>
                <a:schemeClr val="dk2"/>
              </a:solidFill>
            </a:endParaRP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/CREACIÓN DE FILTROS (I)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934952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45"/>
        <p:cNvGrpSpPr/>
        <p:nvPr/>
      </p:nvGrpSpPr>
      <p:grpSpPr>
        <a:xfrm>
          <a:off x="0" y="0"/>
          <a:ext cx="0" cy="0"/>
          <a:chOff x="0" y="0"/>
          <a:chExt cx="0" cy="0"/>
        </a:xfrm>
      </p:grpSpPr>
      <p:grpSp>
        <p:nvGrpSpPr>
          <p:cNvPr id="3549" name="Google Shape;3549;p90"/>
          <p:cNvGrpSpPr/>
          <p:nvPr/>
        </p:nvGrpSpPr>
        <p:grpSpPr>
          <a:xfrm>
            <a:off x="299286" y="189025"/>
            <a:ext cx="133205" cy="119344"/>
            <a:chOff x="222150" y="185025"/>
            <a:chExt cx="170100" cy="152400"/>
          </a:xfrm>
        </p:grpSpPr>
        <p:cxnSp>
          <p:nvCxnSpPr>
            <p:cNvPr id="3550" name="Google Shape;3550;p90"/>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551" name="Google Shape;3551;p90"/>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552" name="Google Shape;3552;p90"/>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3553" name="Google Shape;3553;p90"/>
          <p:cNvGrpSpPr/>
          <p:nvPr/>
        </p:nvGrpSpPr>
        <p:grpSpPr>
          <a:xfrm>
            <a:off x="286625" y="3999999"/>
            <a:ext cx="145867" cy="958251"/>
            <a:chOff x="286625" y="3923799"/>
            <a:chExt cx="145867" cy="958251"/>
          </a:xfrm>
        </p:grpSpPr>
        <p:sp>
          <p:nvSpPr>
            <p:cNvPr id="3554" name="Google Shape;3554;p90"/>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55" name="Google Shape;3555;p90"/>
            <p:cNvGrpSpPr/>
            <p:nvPr/>
          </p:nvGrpSpPr>
          <p:grpSpPr>
            <a:xfrm>
              <a:off x="298112" y="4342643"/>
              <a:ext cx="110182" cy="126862"/>
              <a:chOff x="281100" y="2027800"/>
              <a:chExt cx="140700" cy="162000"/>
            </a:xfrm>
          </p:grpSpPr>
          <p:sp>
            <p:nvSpPr>
              <p:cNvPr id="3556" name="Google Shape;3556;p90"/>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57" name="Google Shape;3557;p90"/>
              <p:cNvGrpSpPr/>
              <p:nvPr/>
            </p:nvGrpSpPr>
            <p:grpSpPr>
              <a:xfrm>
                <a:off x="308875" y="2088450"/>
                <a:ext cx="85200" cy="40700"/>
                <a:chOff x="308875" y="2087000"/>
                <a:chExt cx="85200" cy="40700"/>
              </a:xfrm>
            </p:grpSpPr>
            <p:cxnSp>
              <p:nvCxnSpPr>
                <p:cNvPr id="3558" name="Google Shape;3558;p90"/>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3559" name="Google Shape;3559;p90"/>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3560" name="Google Shape;3560;p90"/>
            <p:cNvGrpSpPr/>
            <p:nvPr/>
          </p:nvGrpSpPr>
          <p:grpSpPr>
            <a:xfrm>
              <a:off x="286625" y="3923799"/>
              <a:ext cx="133200" cy="133200"/>
              <a:chOff x="286625" y="3648899"/>
              <a:chExt cx="133200" cy="133200"/>
            </a:xfrm>
          </p:grpSpPr>
          <p:sp>
            <p:nvSpPr>
              <p:cNvPr id="3561" name="Google Shape;3561;p90"/>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2" name="Google Shape;3562;p90"/>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563" name="Google Shape;3563;p90">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4" name="Google Shape;3564;p90"/>
          <p:cNvSpPr txBox="1">
            <a:spLocks noGrp="1"/>
          </p:cNvSpPr>
          <p:nvPr>
            <p:ph type="ctrTitle"/>
          </p:nvPr>
        </p:nvSpPr>
        <p:spPr>
          <a:xfrm>
            <a:off x="948599" y="947473"/>
            <a:ext cx="4562285" cy="85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t>
            </a:r>
            <a:r>
              <a:rPr lang="en" sz="3200" dirty="0"/>
              <a:t>ESTO ES TODO POR HOY</a:t>
            </a:r>
            <a:endParaRPr sz="3200" dirty="0"/>
          </a:p>
        </p:txBody>
      </p:sp>
      <p:sp>
        <p:nvSpPr>
          <p:cNvPr id="3565" name="Google Shape;3565;p90"/>
          <p:cNvSpPr txBox="1">
            <a:spLocks noGrp="1"/>
          </p:cNvSpPr>
          <p:nvPr>
            <p:ph type="subTitle" idx="1"/>
          </p:nvPr>
        </p:nvSpPr>
        <p:spPr>
          <a:xfrm>
            <a:off x="948600" y="1806966"/>
            <a:ext cx="4293900" cy="45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lt1"/>
              </a:buClr>
              <a:buSzPts val="1100"/>
              <a:buFont typeface="Arial"/>
              <a:buNone/>
            </a:pPr>
            <a:r>
              <a:rPr lang="en" dirty="0"/>
              <a:t>/¿ALGUNA PREGUNTA?</a:t>
            </a:r>
            <a:endParaRPr dirty="0"/>
          </a:p>
        </p:txBody>
      </p:sp>
      <p:sp>
        <p:nvSpPr>
          <p:cNvPr id="3567" name="Google Shape;3567;p90"/>
          <p:cNvSpPr txBox="1">
            <a:spLocks noGrp="1"/>
          </p:cNvSpPr>
          <p:nvPr>
            <p:ph type="subTitle" idx="2"/>
          </p:nvPr>
        </p:nvSpPr>
        <p:spPr>
          <a:xfrm>
            <a:off x="1203850" y="4000000"/>
            <a:ext cx="3813300" cy="2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200"/>
              <a:t>Please keep this slide for attribution</a:t>
            </a:r>
            <a:endParaRPr sz="1200" dirty="0"/>
          </a:p>
        </p:txBody>
      </p:sp>
      <p:sp>
        <p:nvSpPr>
          <p:cNvPr id="3586" name="Google Shape;3586;p90"/>
          <p:cNvSpPr/>
          <p:nvPr/>
        </p:nvSpPr>
        <p:spPr>
          <a:xfrm>
            <a:off x="1047946" y="4062975"/>
            <a:ext cx="76322" cy="151849"/>
          </a:xfrm>
          <a:custGeom>
            <a:avLst/>
            <a:gdLst/>
            <a:ahLst/>
            <a:cxnLst/>
            <a:rect l="l" t="t" r="r" b="b"/>
            <a:pathLst>
              <a:path w="5478" h="10895" extrusionOk="0">
                <a:moveTo>
                  <a:pt x="74" y="0"/>
                </a:moveTo>
                <a:lnTo>
                  <a:pt x="5478" y="5404"/>
                </a:lnTo>
                <a:lnTo>
                  <a:pt x="0" y="10895"/>
                </a:lnTo>
              </a:path>
            </a:pathLst>
          </a:custGeom>
          <a:noFill/>
          <a:ln w="9525" cap="flat" cmpd="sng">
            <a:solidFill>
              <a:schemeClr val="dk2"/>
            </a:solidFill>
            <a:prstDash val="solid"/>
            <a:round/>
            <a:headEnd type="none" w="med" len="med"/>
            <a:tailEnd type="none" w="med" len="med"/>
          </a:ln>
        </p:spPr>
      </p:sp>
      <p:grpSp>
        <p:nvGrpSpPr>
          <p:cNvPr id="3587" name="Google Shape;3587;p90"/>
          <p:cNvGrpSpPr/>
          <p:nvPr/>
        </p:nvGrpSpPr>
        <p:grpSpPr>
          <a:xfrm>
            <a:off x="4940950" y="1023666"/>
            <a:ext cx="3234210" cy="2296772"/>
            <a:chOff x="4940950" y="1023666"/>
            <a:chExt cx="3234210" cy="2296772"/>
          </a:xfrm>
        </p:grpSpPr>
        <p:grpSp>
          <p:nvGrpSpPr>
            <p:cNvPr id="3588" name="Google Shape;3588;p90"/>
            <p:cNvGrpSpPr/>
            <p:nvPr/>
          </p:nvGrpSpPr>
          <p:grpSpPr>
            <a:xfrm>
              <a:off x="5636554" y="1406013"/>
              <a:ext cx="2224161" cy="1914425"/>
              <a:chOff x="5830225" y="1638050"/>
              <a:chExt cx="2593773" cy="2232566"/>
            </a:xfrm>
          </p:grpSpPr>
          <p:sp>
            <p:nvSpPr>
              <p:cNvPr id="3589" name="Google Shape;3589;p90"/>
              <p:cNvSpPr/>
              <p:nvPr/>
            </p:nvSpPr>
            <p:spPr>
              <a:xfrm>
                <a:off x="5830225" y="1638050"/>
                <a:ext cx="2593773" cy="1503400"/>
              </a:xfrm>
              <a:custGeom>
                <a:avLst/>
                <a:gdLst/>
                <a:ahLst/>
                <a:cxnLst/>
                <a:rect l="l" t="t" r="r" b="b"/>
                <a:pathLst>
                  <a:path w="89564" h="51913" extrusionOk="0">
                    <a:moveTo>
                      <a:pt x="2361" y="1"/>
                    </a:moveTo>
                    <a:cubicBezTo>
                      <a:pt x="1057" y="1"/>
                      <a:pt x="0" y="1059"/>
                      <a:pt x="0" y="2357"/>
                    </a:cubicBezTo>
                    <a:lnTo>
                      <a:pt x="0" y="51913"/>
                    </a:lnTo>
                    <a:lnTo>
                      <a:pt x="89564" y="51913"/>
                    </a:lnTo>
                    <a:lnTo>
                      <a:pt x="89564" y="2357"/>
                    </a:lnTo>
                    <a:cubicBezTo>
                      <a:pt x="89564" y="1059"/>
                      <a:pt x="88507" y="1"/>
                      <a:pt x="87208" y="1"/>
                    </a:cubicBez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0" name="Google Shape;3590;p90"/>
              <p:cNvSpPr/>
              <p:nvPr/>
            </p:nvSpPr>
            <p:spPr>
              <a:xfrm>
                <a:off x="5830225" y="3141424"/>
                <a:ext cx="2593773" cy="254790"/>
              </a:xfrm>
              <a:custGeom>
                <a:avLst/>
                <a:gdLst/>
                <a:ahLst/>
                <a:cxnLst/>
                <a:rect l="l" t="t" r="r" b="b"/>
                <a:pathLst>
                  <a:path w="89564" h="8798" extrusionOk="0">
                    <a:moveTo>
                      <a:pt x="0" y="1"/>
                    </a:moveTo>
                    <a:lnTo>
                      <a:pt x="0" y="6435"/>
                    </a:lnTo>
                    <a:cubicBezTo>
                      <a:pt x="0" y="7739"/>
                      <a:pt x="1057" y="8797"/>
                      <a:pt x="2361" y="8797"/>
                    </a:cubicBezTo>
                    <a:lnTo>
                      <a:pt x="87208" y="8797"/>
                    </a:lnTo>
                    <a:cubicBezTo>
                      <a:pt x="88507" y="8797"/>
                      <a:pt x="89564" y="7739"/>
                      <a:pt x="89564" y="6435"/>
                    </a:cubicBezTo>
                    <a:lnTo>
                      <a:pt x="89564" y="1"/>
                    </a:lnTo>
                    <a:close/>
                  </a:path>
                </a:pathLst>
              </a:custGeom>
              <a:gradFill>
                <a:gsLst>
                  <a:gs pos="0">
                    <a:srgbClr val="8D90E1"/>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1" name="Google Shape;3591;p90"/>
              <p:cNvSpPr/>
              <p:nvPr/>
            </p:nvSpPr>
            <p:spPr>
              <a:xfrm>
                <a:off x="5899411" y="1700198"/>
                <a:ext cx="2455374" cy="1366738"/>
              </a:xfrm>
              <a:custGeom>
                <a:avLst/>
                <a:gdLst/>
                <a:ahLst/>
                <a:cxnLst/>
                <a:rect l="l" t="t" r="r" b="b"/>
                <a:pathLst>
                  <a:path w="84785" h="47194" extrusionOk="0">
                    <a:moveTo>
                      <a:pt x="1" y="0"/>
                    </a:moveTo>
                    <a:lnTo>
                      <a:pt x="1" y="47193"/>
                    </a:lnTo>
                    <a:lnTo>
                      <a:pt x="84785" y="47193"/>
                    </a:lnTo>
                    <a:lnTo>
                      <a:pt x="84785" y="0"/>
                    </a:lnTo>
                    <a:close/>
                  </a:path>
                </a:pathLst>
              </a:custGeom>
              <a:gradFill>
                <a:gsLst>
                  <a:gs pos="0">
                    <a:srgbClr val="FFFFFF"/>
                  </a:gs>
                  <a:gs pos="100000">
                    <a:srgbClr val="C5C7F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2" name="Google Shape;3592;p90"/>
              <p:cNvSpPr/>
              <p:nvPr/>
            </p:nvSpPr>
            <p:spPr>
              <a:xfrm>
                <a:off x="6878530" y="3396186"/>
                <a:ext cx="497156" cy="462839"/>
              </a:xfrm>
              <a:custGeom>
                <a:avLst/>
                <a:gdLst/>
                <a:ahLst/>
                <a:cxnLst/>
                <a:rect l="l" t="t" r="r" b="b"/>
                <a:pathLst>
                  <a:path w="17167" h="15982" extrusionOk="0">
                    <a:moveTo>
                      <a:pt x="1" y="0"/>
                    </a:moveTo>
                    <a:lnTo>
                      <a:pt x="1" y="15982"/>
                    </a:lnTo>
                    <a:lnTo>
                      <a:pt x="17167" y="15982"/>
                    </a:lnTo>
                    <a:lnTo>
                      <a:pt x="17167" y="0"/>
                    </a:lnTo>
                    <a:close/>
                  </a:path>
                </a:pathLst>
              </a:custGeom>
              <a:gradFill>
                <a:gsLst>
                  <a:gs pos="0">
                    <a:srgbClr val="8D90E1"/>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3" name="Google Shape;3593;p90"/>
              <p:cNvSpPr/>
              <p:nvPr/>
            </p:nvSpPr>
            <p:spPr>
              <a:xfrm>
                <a:off x="6738767" y="3827176"/>
                <a:ext cx="776707" cy="43440"/>
              </a:xfrm>
              <a:custGeom>
                <a:avLst/>
                <a:gdLst/>
                <a:ahLst/>
                <a:cxnLst/>
                <a:rect l="l" t="t" r="r" b="b"/>
                <a:pathLst>
                  <a:path w="26820" h="1500" extrusionOk="0">
                    <a:moveTo>
                      <a:pt x="938" y="1"/>
                    </a:moveTo>
                    <a:cubicBezTo>
                      <a:pt x="423" y="1"/>
                      <a:pt x="0" y="418"/>
                      <a:pt x="0" y="938"/>
                    </a:cubicBezTo>
                    <a:lnTo>
                      <a:pt x="0" y="1500"/>
                    </a:lnTo>
                    <a:lnTo>
                      <a:pt x="26819" y="1500"/>
                    </a:lnTo>
                    <a:lnTo>
                      <a:pt x="26819" y="938"/>
                    </a:lnTo>
                    <a:cubicBezTo>
                      <a:pt x="26819" y="418"/>
                      <a:pt x="26397" y="1"/>
                      <a:pt x="25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4" name="Google Shape;3594;p90"/>
              <p:cNvSpPr/>
              <p:nvPr/>
            </p:nvSpPr>
            <p:spPr>
              <a:xfrm>
                <a:off x="6878530" y="3384595"/>
                <a:ext cx="497156" cy="147638"/>
              </a:xfrm>
              <a:custGeom>
                <a:avLst/>
                <a:gdLst/>
                <a:ahLst/>
                <a:cxnLst/>
                <a:rect l="l" t="t" r="r" b="b"/>
                <a:pathLst>
                  <a:path w="17167" h="5098" extrusionOk="0">
                    <a:moveTo>
                      <a:pt x="1" y="0"/>
                    </a:moveTo>
                    <a:lnTo>
                      <a:pt x="1" y="1156"/>
                    </a:lnTo>
                    <a:lnTo>
                      <a:pt x="17167" y="5097"/>
                    </a:lnTo>
                    <a:lnTo>
                      <a:pt x="171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5" name="Google Shape;3595;p90"/>
              <p:cNvSpPr/>
              <p:nvPr/>
            </p:nvSpPr>
            <p:spPr>
              <a:xfrm>
                <a:off x="6007752" y="1813287"/>
                <a:ext cx="790000" cy="555800"/>
              </a:xfrm>
              <a:custGeom>
                <a:avLst/>
                <a:gdLst/>
                <a:ahLst/>
                <a:cxnLst/>
                <a:rect l="l" t="t" r="r" b="b"/>
                <a:pathLst>
                  <a:path w="27279" h="19192" extrusionOk="0">
                    <a:moveTo>
                      <a:pt x="2746" y="0"/>
                    </a:moveTo>
                    <a:cubicBezTo>
                      <a:pt x="1231" y="0"/>
                      <a:pt x="1" y="1230"/>
                      <a:pt x="1" y="2740"/>
                    </a:cubicBezTo>
                    <a:lnTo>
                      <a:pt x="1" y="16451"/>
                    </a:lnTo>
                    <a:cubicBezTo>
                      <a:pt x="1" y="17967"/>
                      <a:pt x="1231" y="19191"/>
                      <a:pt x="2746" y="19191"/>
                    </a:cubicBezTo>
                    <a:lnTo>
                      <a:pt x="24538" y="19191"/>
                    </a:lnTo>
                    <a:cubicBezTo>
                      <a:pt x="26054" y="19191"/>
                      <a:pt x="27278" y="17967"/>
                      <a:pt x="27278" y="16451"/>
                    </a:cubicBezTo>
                    <a:lnTo>
                      <a:pt x="27278" y="2740"/>
                    </a:lnTo>
                    <a:cubicBezTo>
                      <a:pt x="27278" y="1230"/>
                      <a:pt x="26054" y="0"/>
                      <a:pt x="24538" y="0"/>
                    </a:cubicBezTo>
                    <a:close/>
                  </a:path>
                </a:pathLst>
              </a:cu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6" name="Google Shape;3596;p90"/>
              <p:cNvSpPr/>
              <p:nvPr/>
            </p:nvSpPr>
            <p:spPr>
              <a:xfrm>
                <a:off x="6007752" y="2430831"/>
                <a:ext cx="1641713" cy="555916"/>
              </a:xfrm>
              <a:custGeom>
                <a:avLst/>
                <a:gdLst/>
                <a:ahLst/>
                <a:cxnLst/>
                <a:rect l="l" t="t" r="r" b="b"/>
                <a:pathLst>
                  <a:path w="56689" h="19196" extrusionOk="0">
                    <a:moveTo>
                      <a:pt x="2746" y="0"/>
                    </a:moveTo>
                    <a:cubicBezTo>
                      <a:pt x="1231" y="0"/>
                      <a:pt x="1" y="1230"/>
                      <a:pt x="1" y="2746"/>
                    </a:cubicBezTo>
                    <a:lnTo>
                      <a:pt x="1" y="16450"/>
                    </a:lnTo>
                    <a:cubicBezTo>
                      <a:pt x="1" y="17965"/>
                      <a:pt x="1231" y="19195"/>
                      <a:pt x="2746" y="19195"/>
                    </a:cubicBezTo>
                    <a:lnTo>
                      <a:pt x="53949" y="19195"/>
                    </a:lnTo>
                    <a:cubicBezTo>
                      <a:pt x="55459" y="19195"/>
                      <a:pt x="56689" y="17965"/>
                      <a:pt x="56689" y="16450"/>
                    </a:cubicBezTo>
                    <a:lnTo>
                      <a:pt x="56689" y="2746"/>
                    </a:lnTo>
                    <a:cubicBezTo>
                      <a:pt x="56689" y="1230"/>
                      <a:pt x="55459" y="0"/>
                      <a:pt x="53949" y="0"/>
                    </a:cubicBezTo>
                    <a:close/>
                  </a:path>
                </a:pathLst>
              </a:cu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7" name="Google Shape;3597;p90"/>
              <p:cNvSpPr/>
              <p:nvPr/>
            </p:nvSpPr>
            <p:spPr>
              <a:xfrm>
                <a:off x="6859503" y="1813287"/>
                <a:ext cx="789971" cy="555800"/>
              </a:xfrm>
              <a:custGeom>
                <a:avLst/>
                <a:gdLst/>
                <a:ahLst/>
                <a:cxnLst/>
                <a:rect l="l" t="t" r="r" b="b"/>
                <a:pathLst>
                  <a:path w="27278" h="19192" extrusionOk="0">
                    <a:moveTo>
                      <a:pt x="2740" y="0"/>
                    </a:moveTo>
                    <a:cubicBezTo>
                      <a:pt x="1225" y="0"/>
                      <a:pt x="0" y="1230"/>
                      <a:pt x="0" y="2740"/>
                    </a:cubicBezTo>
                    <a:lnTo>
                      <a:pt x="0" y="16451"/>
                    </a:lnTo>
                    <a:cubicBezTo>
                      <a:pt x="0" y="17967"/>
                      <a:pt x="1225" y="19191"/>
                      <a:pt x="2740" y="19191"/>
                    </a:cubicBezTo>
                    <a:lnTo>
                      <a:pt x="24538" y="19191"/>
                    </a:lnTo>
                    <a:cubicBezTo>
                      <a:pt x="26048" y="19191"/>
                      <a:pt x="27278" y="17967"/>
                      <a:pt x="27278" y="16451"/>
                    </a:cubicBezTo>
                    <a:lnTo>
                      <a:pt x="27278" y="2740"/>
                    </a:lnTo>
                    <a:cubicBezTo>
                      <a:pt x="27278" y="1230"/>
                      <a:pt x="26048" y="0"/>
                      <a:pt x="24538" y="0"/>
                    </a:cubicBezTo>
                    <a:close/>
                  </a:path>
                </a:pathLst>
              </a:cu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8" name="Google Shape;3598;p90"/>
              <p:cNvSpPr/>
              <p:nvPr/>
            </p:nvSpPr>
            <p:spPr>
              <a:xfrm>
                <a:off x="7728138" y="1813287"/>
                <a:ext cx="559247" cy="258120"/>
              </a:xfrm>
              <a:custGeom>
                <a:avLst/>
                <a:gdLst/>
                <a:ahLst/>
                <a:cxnLst/>
                <a:rect l="l" t="t" r="r" b="b"/>
                <a:pathLst>
                  <a:path w="19311" h="8913" extrusionOk="0">
                    <a:moveTo>
                      <a:pt x="2746" y="0"/>
                    </a:moveTo>
                    <a:cubicBezTo>
                      <a:pt x="1230" y="0"/>
                      <a:pt x="1" y="1230"/>
                      <a:pt x="1" y="2740"/>
                    </a:cubicBezTo>
                    <a:lnTo>
                      <a:pt x="1" y="6167"/>
                    </a:lnTo>
                    <a:cubicBezTo>
                      <a:pt x="1" y="7682"/>
                      <a:pt x="1230" y="8912"/>
                      <a:pt x="2746" y="8912"/>
                    </a:cubicBezTo>
                    <a:lnTo>
                      <a:pt x="16571" y="8912"/>
                    </a:lnTo>
                    <a:cubicBezTo>
                      <a:pt x="18081" y="8912"/>
                      <a:pt x="19311" y="7682"/>
                      <a:pt x="19311" y="6167"/>
                    </a:cubicBezTo>
                    <a:lnTo>
                      <a:pt x="19311" y="2740"/>
                    </a:lnTo>
                    <a:cubicBezTo>
                      <a:pt x="19311" y="1230"/>
                      <a:pt x="18081" y="0"/>
                      <a:pt x="16571" y="0"/>
                    </a:cubicBezTo>
                    <a:close/>
                  </a:path>
                </a:pathLst>
              </a:cu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9" name="Google Shape;3599;p90"/>
              <p:cNvSpPr/>
              <p:nvPr/>
            </p:nvSpPr>
            <p:spPr>
              <a:xfrm>
                <a:off x="7728138" y="2131674"/>
                <a:ext cx="559247" cy="855073"/>
              </a:xfrm>
              <a:custGeom>
                <a:avLst/>
                <a:gdLst/>
                <a:ahLst/>
                <a:cxnLst/>
                <a:rect l="l" t="t" r="r" b="b"/>
                <a:pathLst>
                  <a:path w="19311" h="29526" extrusionOk="0">
                    <a:moveTo>
                      <a:pt x="2746" y="1"/>
                    </a:moveTo>
                    <a:cubicBezTo>
                      <a:pt x="1230" y="1"/>
                      <a:pt x="1" y="1231"/>
                      <a:pt x="1" y="2741"/>
                    </a:cubicBezTo>
                    <a:lnTo>
                      <a:pt x="1" y="26780"/>
                    </a:lnTo>
                    <a:cubicBezTo>
                      <a:pt x="1" y="28295"/>
                      <a:pt x="1230" y="29525"/>
                      <a:pt x="2746" y="29525"/>
                    </a:cubicBezTo>
                    <a:lnTo>
                      <a:pt x="16571" y="29525"/>
                    </a:lnTo>
                    <a:cubicBezTo>
                      <a:pt x="18081" y="29525"/>
                      <a:pt x="19311" y="28295"/>
                      <a:pt x="19311" y="26780"/>
                    </a:cubicBezTo>
                    <a:lnTo>
                      <a:pt x="19311" y="2741"/>
                    </a:lnTo>
                    <a:cubicBezTo>
                      <a:pt x="19311" y="1231"/>
                      <a:pt x="18081" y="1"/>
                      <a:pt x="16571" y="1"/>
                    </a:cubicBezTo>
                    <a:close/>
                  </a:path>
                </a:pathLst>
              </a:cu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00" name="Google Shape;3600;p90"/>
            <p:cNvGrpSpPr/>
            <p:nvPr/>
          </p:nvGrpSpPr>
          <p:grpSpPr>
            <a:xfrm>
              <a:off x="7379767" y="1023666"/>
              <a:ext cx="795392" cy="626115"/>
              <a:chOff x="7542675" y="1392460"/>
              <a:chExt cx="879178" cy="692069"/>
            </a:xfrm>
          </p:grpSpPr>
          <p:sp>
            <p:nvSpPr>
              <p:cNvPr id="3601" name="Google Shape;3601;p90"/>
              <p:cNvSpPr/>
              <p:nvPr/>
            </p:nvSpPr>
            <p:spPr>
              <a:xfrm>
                <a:off x="7542675" y="1392460"/>
                <a:ext cx="879178" cy="692069"/>
              </a:xfrm>
              <a:custGeom>
                <a:avLst/>
                <a:gdLst/>
                <a:ahLst/>
                <a:cxnLst/>
                <a:rect l="l" t="t" r="r" b="b"/>
                <a:pathLst>
                  <a:path w="29245" h="23021" extrusionOk="0">
                    <a:moveTo>
                      <a:pt x="2248" y="1"/>
                    </a:moveTo>
                    <a:cubicBezTo>
                      <a:pt x="1007" y="1"/>
                      <a:pt x="0" y="1007"/>
                      <a:pt x="0" y="2248"/>
                    </a:cubicBezTo>
                    <a:lnTo>
                      <a:pt x="0" y="19573"/>
                    </a:lnTo>
                    <a:lnTo>
                      <a:pt x="0" y="22542"/>
                    </a:lnTo>
                    <a:cubicBezTo>
                      <a:pt x="0" y="22835"/>
                      <a:pt x="238" y="23021"/>
                      <a:pt x="482" y="23021"/>
                    </a:cubicBezTo>
                    <a:cubicBezTo>
                      <a:pt x="618" y="23021"/>
                      <a:pt x="757" y="22963"/>
                      <a:pt x="858" y="22833"/>
                    </a:cubicBezTo>
                    <a:lnTo>
                      <a:pt x="3364" y="19573"/>
                    </a:lnTo>
                    <a:lnTo>
                      <a:pt x="26996" y="19573"/>
                    </a:lnTo>
                    <a:cubicBezTo>
                      <a:pt x="28237" y="19573"/>
                      <a:pt x="29245" y="18567"/>
                      <a:pt x="29245" y="17326"/>
                    </a:cubicBezTo>
                    <a:lnTo>
                      <a:pt x="29245" y="2248"/>
                    </a:lnTo>
                    <a:cubicBezTo>
                      <a:pt x="29245" y="1007"/>
                      <a:pt x="28237" y="1"/>
                      <a:pt x="26996" y="1"/>
                    </a:cubicBezTo>
                    <a:close/>
                  </a:path>
                </a:pathLst>
              </a:custGeom>
              <a:gradFill>
                <a:gsLst>
                  <a:gs pos="0">
                    <a:srgbClr val="E57C85"/>
                  </a:gs>
                  <a:gs pos="100000">
                    <a:schemeClr val="accent6"/>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02" name="Google Shape;3602;p90"/>
              <p:cNvGrpSpPr/>
              <p:nvPr/>
            </p:nvGrpSpPr>
            <p:grpSpPr>
              <a:xfrm>
                <a:off x="7603656" y="1520706"/>
                <a:ext cx="657046" cy="305943"/>
                <a:chOff x="7603656" y="1520706"/>
                <a:chExt cx="657046" cy="305943"/>
              </a:xfrm>
            </p:grpSpPr>
            <p:sp>
              <p:nvSpPr>
                <p:cNvPr id="3603" name="Google Shape;3603;p90"/>
                <p:cNvSpPr/>
                <p:nvPr/>
              </p:nvSpPr>
              <p:spPr>
                <a:xfrm>
                  <a:off x="7603656" y="1520706"/>
                  <a:ext cx="296446" cy="38931"/>
                </a:xfrm>
                <a:custGeom>
                  <a:avLst/>
                  <a:gdLst/>
                  <a:ahLst/>
                  <a:cxnLst/>
                  <a:rect l="l" t="t" r="r" b="b"/>
                  <a:pathLst>
                    <a:path w="9861" h="1295" extrusionOk="0">
                      <a:moveTo>
                        <a:pt x="647" y="1"/>
                      </a:moveTo>
                      <a:cubicBezTo>
                        <a:pt x="286" y="1"/>
                        <a:pt x="0" y="288"/>
                        <a:pt x="0" y="648"/>
                      </a:cubicBezTo>
                      <a:cubicBezTo>
                        <a:pt x="0" y="1002"/>
                        <a:pt x="286" y="1294"/>
                        <a:pt x="647" y="1294"/>
                      </a:cubicBezTo>
                      <a:lnTo>
                        <a:pt x="9215" y="1294"/>
                      </a:lnTo>
                      <a:cubicBezTo>
                        <a:pt x="9570" y="1294"/>
                        <a:pt x="9861" y="1002"/>
                        <a:pt x="9861" y="648"/>
                      </a:cubicBezTo>
                      <a:cubicBezTo>
                        <a:pt x="9861" y="288"/>
                        <a:pt x="9570"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4" name="Google Shape;3604;p90"/>
                <p:cNvSpPr/>
                <p:nvPr/>
              </p:nvSpPr>
              <p:spPr>
                <a:xfrm>
                  <a:off x="7603656" y="1611163"/>
                  <a:ext cx="657046" cy="38931"/>
                </a:xfrm>
                <a:custGeom>
                  <a:avLst/>
                  <a:gdLst/>
                  <a:ahLst/>
                  <a:cxnLst/>
                  <a:rect l="l" t="t" r="r" b="b"/>
                  <a:pathLst>
                    <a:path w="21856" h="1295" extrusionOk="0">
                      <a:moveTo>
                        <a:pt x="647" y="1"/>
                      </a:moveTo>
                      <a:cubicBezTo>
                        <a:pt x="286" y="1"/>
                        <a:pt x="0" y="286"/>
                        <a:pt x="0" y="648"/>
                      </a:cubicBezTo>
                      <a:cubicBezTo>
                        <a:pt x="0" y="1002"/>
                        <a:pt x="286" y="1294"/>
                        <a:pt x="647" y="1294"/>
                      </a:cubicBezTo>
                      <a:lnTo>
                        <a:pt x="21209" y="1294"/>
                      </a:lnTo>
                      <a:cubicBezTo>
                        <a:pt x="21570" y="1294"/>
                        <a:pt x="21855" y="1002"/>
                        <a:pt x="21855" y="648"/>
                      </a:cubicBezTo>
                      <a:cubicBezTo>
                        <a:pt x="21855" y="286"/>
                        <a:pt x="21570" y="1"/>
                        <a:pt x="2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5" name="Google Shape;3605;p90"/>
                <p:cNvSpPr/>
                <p:nvPr/>
              </p:nvSpPr>
              <p:spPr>
                <a:xfrm>
                  <a:off x="7603656" y="1699576"/>
                  <a:ext cx="657046" cy="38871"/>
                </a:xfrm>
                <a:custGeom>
                  <a:avLst/>
                  <a:gdLst/>
                  <a:ahLst/>
                  <a:cxnLst/>
                  <a:rect l="l" t="t" r="r" b="b"/>
                  <a:pathLst>
                    <a:path w="21856" h="1293" extrusionOk="0">
                      <a:moveTo>
                        <a:pt x="647" y="0"/>
                      </a:moveTo>
                      <a:cubicBezTo>
                        <a:pt x="286" y="0"/>
                        <a:pt x="0" y="291"/>
                        <a:pt x="0" y="646"/>
                      </a:cubicBezTo>
                      <a:cubicBezTo>
                        <a:pt x="0" y="1007"/>
                        <a:pt x="286" y="1292"/>
                        <a:pt x="647" y="1292"/>
                      </a:cubicBezTo>
                      <a:lnTo>
                        <a:pt x="21209" y="1292"/>
                      </a:lnTo>
                      <a:cubicBezTo>
                        <a:pt x="21570" y="1292"/>
                        <a:pt x="21855" y="1007"/>
                        <a:pt x="21855" y="646"/>
                      </a:cubicBezTo>
                      <a:cubicBezTo>
                        <a:pt x="21855" y="291"/>
                        <a:pt x="21570" y="0"/>
                        <a:pt x="21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6" name="Google Shape;3606;p90"/>
                <p:cNvSpPr/>
                <p:nvPr/>
              </p:nvSpPr>
              <p:spPr>
                <a:xfrm>
                  <a:off x="7603656" y="1787748"/>
                  <a:ext cx="549212" cy="38901"/>
                </a:xfrm>
                <a:custGeom>
                  <a:avLst/>
                  <a:gdLst/>
                  <a:ahLst/>
                  <a:cxnLst/>
                  <a:rect l="l" t="t" r="r" b="b"/>
                  <a:pathLst>
                    <a:path w="18269" h="1294" extrusionOk="0">
                      <a:moveTo>
                        <a:pt x="647" y="1"/>
                      </a:moveTo>
                      <a:cubicBezTo>
                        <a:pt x="286" y="1"/>
                        <a:pt x="0" y="293"/>
                        <a:pt x="0" y="647"/>
                      </a:cubicBezTo>
                      <a:cubicBezTo>
                        <a:pt x="0" y="1007"/>
                        <a:pt x="286" y="1294"/>
                        <a:pt x="647" y="1294"/>
                      </a:cubicBezTo>
                      <a:lnTo>
                        <a:pt x="17623" y="1294"/>
                      </a:lnTo>
                      <a:cubicBezTo>
                        <a:pt x="17978" y="1294"/>
                        <a:pt x="18269" y="1007"/>
                        <a:pt x="18269" y="647"/>
                      </a:cubicBezTo>
                      <a:cubicBezTo>
                        <a:pt x="18269" y="293"/>
                        <a:pt x="17978" y="1"/>
                        <a:pt x="176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607" name="Google Shape;3607;p90"/>
            <p:cNvGrpSpPr/>
            <p:nvPr/>
          </p:nvGrpSpPr>
          <p:grpSpPr>
            <a:xfrm>
              <a:off x="4940950" y="2809425"/>
              <a:ext cx="1355700" cy="262500"/>
              <a:chOff x="1884725" y="2724775"/>
              <a:chExt cx="1355700" cy="262500"/>
            </a:xfrm>
          </p:grpSpPr>
          <p:sp>
            <p:nvSpPr>
              <p:cNvPr id="3608" name="Google Shape;3608;p90"/>
              <p:cNvSpPr/>
              <p:nvPr/>
            </p:nvSpPr>
            <p:spPr>
              <a:xfrm>
                <a:off x="1884725" y="2724775"/>
                <a:ext cx="1355700" cy="262500"/>
              </a:xfrm>
              <a:prstGeom prst="roundRect">
                <a:avLst>
                  <a:gd name="adj" fmla="val 23686"/>
                </a:avLst>
              </a:prstGeom>
              <a:gradFill>
                <a:gsLst>
                  <a:gs pos="0">
                    <a:schemeClr val="lt1"/>
                  </a:gs>
                  <a:gs pos="100000">
                    <a:schemeClr val="dk2"/>
                  </a:gs>
                </a:gsLst>
                <a:lin ang="2698631" scaled="0"/>
              </a:gra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9" name="Google Shape;3609;p90"/>
              <p:cNvSpPr/>
              <p:nvPr/>
            </p:nvSpPr>
            <p:spPr>
              <a:xfrm>
                <a:off x="2176700" y="2836550"/>
                <a:ext cx="964615" cy="38924"/>
              </a:xfrm>
              <a:custGeom>
                <a:avLst/>
                <a:gdLst/>
                <a:ahLst/>
                <a:cxnLst/>
                <a:rect l="l" t="t" r="r" b="b"/>
                <a:pathLst>
                  <a:path w="21856" h="1295" extrusionOk="0">
                    <a:moveTo>
                      <a:pt x="647" y="1"/>
                    </a:moveTo>
                    <a:cubicBezTo>
                      <a:pt x="286" y="1"/>
                      <a:pt x="0" y="286"/>
                      <a:pt x="0" y="648"/>
                    </a:cubicBezTo>
                    <a:cubicBezTo>
                      <a:pt x="0" y="1002"/>
                      <a:pt x="286" y="1294"/>
                      <a:pt x="647" y="1294"/>
                    </a:cubicBezTo>
                    <a:lnTo>
                      <a:pt x="21209" y="1294"/>
                    </a:lnTo>
                    <a:cubicBezTo>
                      <a:pt x="21570" y="1294"/>
                      <a:pt x="21855" y="1002"/>
                      <a:pt x="21855" y="648"/>
                    </a:cubicBezTo>
                    <a:cubicBezTo>
                      <a:pt x="21855" y="286"/>
                      <a:pt x="21570" y="1"/>
                      <a:pt x="21209" y="1"/>
                    </a:cubicBezTo>
                    <a:close/>
                  </a:path>
                </a:pathLst>
              </a:cu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0" name="Google Shape;3610;p90"/>
              <p:cNvSpPr/>
              <p:nvPr/>
            </p:nvSpPr>
            <p:spPr>
              <a:xfrm>
                <a:off x="2176700" y="2831500"/>
                <a:ext cx="463839" cy="49025"/>
              </a:xfrm>
              <a:custGeom>
                <a:avLst/>
                <a:gdLst/>
                <a:ahLst/>
                <a:cxnLst/>
                <a:rect l="l" t="t" r="r" b="b"/>
                <a:pathLst>
                  <a:path w="21856" h="1295" extrusionOk="0">
                    <a:moveTo>
                      <a:pt x="647" y="1"/>
                    </a:moveTo>
                    <a:cubicBezTo>
                      <a:pt x="286" y="1"/>
                      <a:pt x="0" y="286"/>
                      <a:pt x="0" y="648"/>
                    </a:cubicBezTo>
                    <a:cubicBezTo>
                      <a:pt x="0" y="1002"/>
                      <a:pt x="286" y="1294"/>
                      <a:pt x="647" y="1294"/>
                    </a:cubicBezTo>
                    <a:lnTo>
                      <a:pt x="21209" y="1294"/>
                    </a:lnTo>
                    <a:cubicBezTo>
                      <a:pt x="21570" y="1294"/>
                      <a:pt x="21855" y="1002"/>
                      <a:pt x="21855" y="648"/>
                    </a:cubicBezTo>
                    <a:cubicBezTo>
                      <a:pt x="21855" y="286"/>
                      <a:pt x="21570" y="1"/>
                      <a:pt x="21209" y="1"/>
                    </a:cubicBezTo>
                    <a:close/>
                  </a:path>
                </a:pathLst>
              </a:custGeom>
              <a:gradFill>
                <a:gsLst>
                  <a:gs pos="0">
                    <a:srgbClr val="E9A984"/>
                  </a:gs>
                  <a:gs pos="100000">
                    <a:srgbClr val="E57C85"/>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1" name="Google Shape;3611;p90"/>
              <p:cNvSpPr/>
              <p:nvPr/>
            </p:nvSpPr>
            <p:spPr>
              <a:xfrm>
                <a:off x="1983825" y="2792040"/>
                <a:ext cx="133214" cy="127937"/>
              </a:xfrm>
              <a:custGeom>
                <a:avLst/>
                <a:gdLst/>
                <a:ahLst/>
                <a:cxnLst/>
                <a:rect l="l" t="t" r="r" b="b"/>
                <a:pathLst>
                  <a:path w="9517" h="9140" extrusionOk="0">
                    <a:moveTo>
                      <a:pt x="2167" y="1"/>
                    </a:moveTo>
                    <a:lnTo>
                      <a:pt x="2167" y="4844"/>
                    </a:lnTo>
                    <a:lnTo>
                      <a:pt x="0" y="4844"/>
                    </a:lnTo>
                    <a:lnTo>
                      <a:pt x="2167" y="6803"/>
                    </a:lnTo>
                    <a:lnTo>
                      <a:pt x="4761" y="9139"/>
                    </a:lnTo>
                    <a:lnTo>
                      <a:pt x="9517" y="4844"/>
                    </a:lnTo>
                    <a:lnTo>
                      <a:pt x="7348" y="4844"/>
                    </a:lnTo>
                    <a:lnTo>
                      <a:pt x="7348" y="1"/>
                    </a:lnTo>
                    <a:close/>
                  </a:path>
                </a:pathLst>
              </a:custGeom>
              <a:gradFill>
                <a:gsLst>
                  <a:gs pos="0">
                    <a:srgbClr val="E9A984"/>
                  </a:gs>
                  <a:gs pos="100000">
                    <a:srgbClr val="E57C85"/>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12" name="Google Shape;3612;p90"/>
            <p:cNvGrpSpPr/>
            <p:nvPr/>
          </p:nvGrpSpPr>
          <p:grpSpPr>
            <a:xfrm>
              <a:off x="7343900" y="2825875"/>
              <a:ext cx="381600" cy="356700"/>
              <a:chOff x="1062200" y="3366813"/>
              <a:chExt cx="381600" cy="356700"/>
            </a:xfrm>
          </p:grpSpPr>
          <p:sp>
            <p:nvSpPr>
              <p:cNvPr id="3613" name="Google Shape;3613;p90"/>
              <p:cNvSpPr/>
              <p:nvPr/>
            </p:nvSpPr>
            <p:spPr>
              <a:xfrm>
                <a:off x="1062200" y="3366813"/>
                <a:ext cx="381600" cy="356700"/>
              </a:xfrm>
              <a:prstGeom prst="roundRect">
                <a:avLst>
                  <a:gd name="adj" fmla="val 18293"/>
                </a:avLst>
              </a:prstGeom>
              <a:gradFill>
                <a:gsLst>
                  <a:gs pos="0">
                    <a:srgbClr val="E9A984"/>
                  </a:gs>
                  <a:gs pos="100000">
                    <a:srgbClr val="E57C85"/>
                  </a:gs>
                </a:gsLst>
                <a:lin ang="2698631"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14" name="Google Shape;3614;p90"/>
              <p:cNvGrpSpPr/>
              <p:nvPr/>
            </p:nvGrpSpPr>
            <p:grpSpPr>
              <a:xfrm>
                <a:off x="1138484" y="3433275"/>
                <a:ext cx="229200" cy="229200"/>
                <a:chOff x="955447" y="3891500"/>
                <a:chExt cx="229200" cy="229200"/>
              </a:xfrm>
            </p:grpSpPr>
            <p:sp>
              <p:nvSpPr>
                <p:cNvPr id="3615" name="Google Shape;3615;p90"/>
                <p:cNvSpPr/>
                <p:nvPr/>
              </p:nvSpPr>
              <p:spPr>
                <a:xfrm>
                  <a:off x="955447" y="3985700"/>
                  <a:ext cx="2292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6" name="Google Shape;3616;p90"/>
                <p:cNvSpPr/>
                <p:nvPr/>
              </p:nvSpPr>
              <p:spPr>
                <a:xfrm rot="5400000">
                  <a:off x="955447" y="3985700"/>
                  <a:ext cx="2292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617" name="Google Shape;3617;p90"/>
            <p:cNvGrpSpPr/>
            <p:nvPr/>
          </p:nvGrpSpPr>
          <p:grpSpPr>
            <a:xfrm>
              <a:off x="6106102" y="1883169"/>
              <a:ext cx="767672" cy="251306"/>
              <a:chOff x="6394925" y="2541508"/>
              <a:chExt cx="736800" cy="241200"/>
            </a:xfrm>
          </p:grpSpPr>
          <p:sp>
            <p:nvSpPr>
              <p:cNvPr id="3618" name="Google Shape;3618;p90"/>
              <p:cNvSpPr/>
              <p:nvPr/>
            </p:nvSpPr>
            <p:spPr>
              <a:xfrm rot="-5400000">
                <a:off x="6642725" y="2293708"/>
                <a:ext cx="241200" cy="736800"/>
              </a:xfrm>
              <a:prstGeom prst="roundRect">
                <a:avLst>
                  <a:gd name="adj" fmla="val 7267"/>
                </a:avLst>
              </a:prstGeom>
              <a:gradFill>
                <a:gsLst>
                  <a:gs pos="0">
                    <a:srgbClr val="FFFFFF"/>
                  </a:gs>
                  <a:gs pos="100000">
                    <a:srgbClr val="C5C7F4"/>
                  </a:gs>
                </a:gsLst>
                <a:lin ang="5400700"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9" name="Google Shape;3619;p90"/>
              <p:cNvSpPr/>
              <p:nvPr/>
            </p:nvSpPr>
            <p:spPr>
              <a:xfrm rot="-5400000">
                <a:off x="6465199" y="2584700"/>
                <a:ext cx="152700" cy="154800"/>
              </a:xfrm>
              <a:prstGeom prst="roundRect">
                <a:avLst>
                  <a:gd name="adj" fmla="val 7267"/>
                </a:avLst>
              </a:prstGeom>
              <a:gradFill>
                <a:gsLst>
                  <a:gs pos="0">
                    <a:schemeClr val="lt2"/>
                  </a:gs>
                  <a:gs pos="100000">
                    <a:srgbClr val="E57C85"/>
                  </a:gs>
                </a:gsLst>
                <a:lin ang="5400700"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0" name="Google Shape;3620;p90"/>
              <p:cNvSpPr/>
              <p:nvPr/>
            </p:nvSpPr>
            <p:spPr>
              <a:xfrm rot="-5400000">
                <a:off x="6686966" y="2584700"/>
                <a:ext cx="152700" cy="154800"/>
              </a:xfrm>
              <a:prstGeom prst="roundRect">
                <a:avLst>
                  <a:gd name="adj" fmla="val 7267"/>
                </a:avLst>
              </a:prstGeom>
              <a:gradFill>
                <a:gsLst>
                  <a:gs pos="0">
                    <a:srgbClr val="E57C85"/>
                  </a:gs>
                  <a:gs pos="100000">
                    <a:schemeClr val="accent6"/>
                  </a:gs>
                </a:gsLst>
                <a:lin ang="5400700"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1" name="Google Shape;3621;p90"/>
              <p:cNvSpPr/>
              <p:nvPr/>
            </p:nvSpPr>
            <p:spPr>
              <a:xfrm rot="-5400000">
                <a:off x="6908732" y="2584700"/>
                <a:ext cx="152700" cy="154800"/>
              </a:xfrm>
              <a:prstGeom prst="roundRect">
                <a:avLst>
                  <a:gd name="adj" fmla="val 7267"/>
                </a:avLst>
              </a:prstGeom>
              <a:gradFill>
                <a:gsLst>
                  <a:gs pos="0">
                    <a:srgbClr val="80DFFF"/>
                  </a:gs>
                  <a:gs pos="100000">
                    <a:srgbClr val="318FFA">
                      <a:alpha val="71764"/>
                    </a:srgbClr>
                  </a:gs>
                </a:gsLst>
                <a:lin ang="2698631"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22" name="Google Shape;3622;p90"/>
            <p:cNvGrpSpPr/>
            <p:nvPr/>
          </p:nvGrpSpPr>
          <p:grpSpPr>
            <a:xfrm>
              <a:off x="5636550" y="1023675"/>
              <a:ext cx="1558800" cy="263700"/>
              <a:chOff x="2282900" y="800475"/>
              <a:chExt cx="1558800" cy="263700"/>
            </a:xfrm>
          </p:grpSpPr>
          <p:sp>
            <p:nvSpPr>
              <p:cNvPr id="3623" name="Google Shape;3623;p90"/>
              <p:cNvSpPr/>
              <p:nvPr/>
            </p:nvSpPr>
            <p:spPr>
              <a:xfrm>
                <a:off x="2282900" y="800475"/>
                <a:ext cx="1558800" cy="263700"/>
              </a:xfrm>
              <a:prstGeom prst="roundRect">
                <a:avLst>
                  <a:gd name="adj" fmla="val 28586"/>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4" name="Google Shape;3624;p90"/>
              <p:cNvSpPr/>
              <p:nvPr/>
            </p:nvSpPr>
            <p:spPr>
              <a:xfrm>
                <a:off x="2375150" y="844350"/>
                <a:ext cx="177653" cy="175796"/>
              </a:xfrm>
              <a:custGeom>
                <a:avLst/>
                <a:gdLst/>
                <a:ahLst/>
                <a:cxnLst/>
                <a:rect l="l" t="t" r="r" b="b"/>
                <a:pathLst>
                  <a:path w="8321" h="8234" extrusionOk="0">
                    <a:moveTo>
                      <a:pt x="3359" y="1750"/>
                    </a:moveTo>
                    <a:cubicBezTo>
                      <a:pt x="3774" y="1750"/>
                      <a:pt x="4188" y="1908"/>
                      <a:pt x="4501" y="2220"/>
                    </a:cubicBezTo>
                    <a:cubicBezTo>
                      <a:pt x="4808" y="2527"/>
                      <a:pt x="4976" y="2931"/>
                      <a:pt x="4976" y="3360"/>
                    </a:cubicBezTo>
                    <a:cubicBezTo>
                      <a:pt x="4976" y="3795"/>
                      <a:pt x="4808" y="4199"/>
                      <a:pt x="4501" y="4500"/>
                    </a:cubicBezTo>
                    <a:cubicBezTo>
                      <a:pt x="4188" y="4815"/>
                      <a:pt x="3775" y="4973"/>
                      <a:pt x="3362" y="4973"/>
                    </a:cubicBezTo>
                    <a:cubicBezTo>
                      <a:pt x="2948" y="4973"/>
                      <a:pt x="2534" y="4815"/>
                      <a:pt x="2219" y="4500"/>
                    </a:cubicBezTo>
                    <a:cubicBezTo>
                      <a:pt x="1917" y="4199"/>
                      <a:pt x="1749" y="3795"/>
                      <a:pt x="1749" y="3360"/>
                    </a:cubicBezTo>
                    <a:cubicBezTo>
                      <a:pt x="1749" y="2931"/>
                      <a:pt x="1917" y="2527"/>
                      <a:pt x="2219" y="2220"/>
                    </a:cubicBezTo>
                    <a:cubicBezTo>
                      <a:pt x="2537" y="1908"/>
                      <a:pt x="2946" y="1750"/>
                      <a:pt x="3359" y="1750"/>
                    </a:cubicBezTo>
                    <a:close/>
                    <a:moveTo>
                      <a:pt x="3362" y="1"/>
                    </a:moveTo>
                    <a:cubicBezTo>
                      <a:pt x="2501" y="1"/>
                      <a:pt x="1639" y="328"/>
                      <a:pt x="982" y="983"/>
                    </a:cubicBezTo>
                    <a:cubicBezTo>
                      <a:pt x="347" y="1621"/>
                      <a:pt x="0" y="2466"/>
                      <a:pt x="0" y="3360"/>
                    </a:cubicBezTo>
                    <a:cubicBezTo>
                      <a:pt x="0" y="4260"/>
                      <a:pt x="347" y="5104"/>
                      <a:pt x="982" y="5739"/>
                    </a:cubicBezTo>
                    <a:cubicBezTo>
                      <a:pt x="1641" y="6398"/>
                      <a:pt x="2500" y="6726"/>
                      <a:pt x="3359" y="6726"/>
                    </a:cubicBezTo>
                    <a:cubicBezTo>
                      <a:pt x="3937" y="6726"/>
                      <a:pt x="4510" y="6561"/>
                      <a:pt x="5027" y="6265"/>
                    </a:cubicBezTo>
                    <a:lnTo>
                      <a:pt x="6741" y="7979"/>
                    </a:lnTo>
                    <a:cubicBezTo>
                      <a:pt x="6914" y="8152"/>
                      <a:pt x="7139" y="8234"/>
                      <a:pt x="7359" y="8234"/>
                    </a:cubicBezTo>
                    <a:cubicBezTo>
                      <a:pt x="7584" y="8234"/>
                      <a:pt x="7808" y="8152"/>
                      <a:pt x="7978" y="7979"/>
                    </a:cubicBezTo>
                    <a:cubicBezTo>
                      <a:pt x="8320" y="7635"/>
                      <a:pt x="8320" y="7083"/>
                      <a:pt x="7978" y="6740"/>
                    </a:cubicBezTo>
                    <a:lnTo>
                      <a:pt x="6264" y="5033"/>
                    </a:lnTo>
                    <a:cubicBezTo>
                      <a:pt x="6556" y="4526"/>
                      <a:pt x="6725" y="3959"/>
                      <a:pt x="6725" y="3360"/>
                    </a:cubicBezTo>
                    <a:cubicBezTo>
                      <a:pt x="6725" y="2466"/>
                      <a:pt x="6377" y="1621"/>
                      <a:pt x="5738" y="983"/>
                    </a:cubicBezTo>
                    <a:cubicBezTo>
                      <a:pt x="5083" y="328"/>
                      <a:pt x="4223" y="1"/>
                      <a:pt x="3362" y="1"/>
                    </a:cubicBezTo>
                    <a:close/>
                  </a:path>
                </a:pathLst>
              </a:custGeom>
              <a:gradFill>
                <a:gsLst>
                  <a:gs pos="0">
                    <a:srgbClr val="E57C8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5" name="Google Shape;3625;p90"/>
              <p:cNvSpPr/>
              <p:nvPr/>
            </p:nvSpPr>
            <p:spPr>
              <a:xfrm>
                <a:off x="2629264" y="865783"/>
                <a:ext cx="1145400" cy="1329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626" name="Google Shape;3626;p90">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7" name="Google Shape;3627;p90">
            <a:hlinkClick r:id="rId3"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8" name="Google Shape;3628;p90">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29" name="Google Shape;3629;p90"/>
          <p:cNvGrpSpPr/>
          <p:nvPr/>
        </p:nvGrpSpPr>
        <p:grpSpPr>
          <a:xfrm>
            <a:off x="5017161" y="2231002"/>
            <a:ext cx="440861" cy="441047"/>
            <a:chOff x="948586" y="2887902"/>
            <a:chExt cx="440861" cy="441047"/>
          </a:xfrm>
        </p:grpSpPr>
        <p:sp>
          <p:nvSpPr>
            <p:cNvPr id="3630" name="Google Shape;3630;p90"/>
            <p:cNvSpPr/>
            <p:nvPr/>
          </p:nvSpPr>
          <p:spPr>
            <a:xfrm>
              <a:off x="948586" y="2887902"/>
              <a:ext cx="440861" cy="441047"/>
            </a:xfrm>
            <a:custGeom>
              <a:avLst/>
              <a:gdLst/>
              <a:ahLst/>
              <a:cxnLst/>
              <a:rect l="l" t="t" r="r" b="b"/>
              <a:pathLst>
                <a:path w="14203" h="14209" extrusionOk="0">
                  <a:moveTo>
                    <a:pt x="7104" y="0"/>
                  </a:moveTo>
                  <a:cubicBezTo>
                    <a:pt x="3186" y="0"/>
                    <a:pt x="0" y="3181"/>
                    <a:pt x="0" y="7099"/>
                  </a:cubicBezTo>
                  <a:cubicBezTo>
                    <a:pt x="0" y="9129"/>
                    <a:pt x="847" y="10953"/>
                    <a:pt x="2209" y="12247"/>
                  </a:cubicBezTo>
                  <a:cubicBezTo>
                    <a:pt x="3484" y="13466"/>
                    <a:pt x="5211" y="14208"/>
                    <a:pt x="7104" y="14208"/>
                  </a:cubicBezTo>
                  <a:cubicBezTo>
                    <a:pt x="8998" y="14208"/>
                    <a:pt x="10725" y="13466"/>
                    <a:pt x="12000" y="12247"/>
                  </a:cubicBezTo>
                  <a:cubicBezTo>
                    <a:pt x="13357" y="10948"/>
                    <a:pt x="14202" y="9129"/>
                    <a:pt x="14202" y="7099"/>
                  </a:cubicBezTo>
                  <a:cubicBezTo>
                    <a:pt x="14202" y="3181"/>
                    <a:pt x="11029" y="0"/>
                    <a:pt x="7104" y="0"/>
                  </a:cubicBezTo>
                  <a:close/>
                </a:path>
              </a:pathLst>
            </a:custGeom>
            <a:gradFill>
              <a:gsLst>
                <a:gs pos="0">
                  <a:srgbClr val="E57C85"/>
                </a:gs>
                <a:gs pos="100000">
                  <a:schemeClr val="accent6"/>
                </a:gs>
              </a:gsLst>
              <a:lin ang="5400700"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1" name="Google Shape;3631;p90"/>
            <p:cNvSpPr/>
            <p:nvPr/>
          </p:nvSpPr>
          <p:spPr>
            <a:xfrm>
              <a:off x="1037200" y="2982875"/>
              <a:ext cx="263625" cy="251100"/>
            </a:xfrm>
            <a:custGeom>
              <a:avLst/>
              <a:gdLst/>
              <a:ahLst/>
              <a:cxnLst/>
              <a:rect l="l" t="t" r="r" b="b"/>
              <a:pathLst>
                <a:path w="10545" h="10044" extrusionOk="0">
                  <a:moveTo>
                    <a:pt x="6464" y="1218"/>
                  </a:moveTo>
                  <a:lnTo>
                    <a:pt x="6464" y="1897"/>
                  </a:lnTo>
                  <a:lnTo>
                    <a:pt x="4082" y="1897"/>
                  </a:lnTo>
                  <a:lnTo>
                    <a:pt x="4082" y="1218"/>
                  </a:lnTo>
                  <a:close/>
                  <a:moveTo>
                    <a:pt x="1861" y="3953"/>
                  </a:moveTo>
                  <a:lnTo>
                    <a:pt x="1861" y="5651"/>
                  </a:lnTo>
                  <a:lnTo>
                    <a:pt x="3560" y="5651"/>
                  </a:lnTo>
                  <a:lnTo>
                    <a:pt x="3560" y="3953"/>
                  </a:lnTo>
                  <a:close/>
                  <a:moveTo>
                    <a:pt x="4424" y="3953"/>
                  </a:moveTo>
                  <a:lnTo>
                    <a:pt x="4424" y="5651"/>
                  </a:lnTo>
                  <a:lnTo>
                    <a:pt x="6121" y="5651"/>
                  </a:lnTo>
                  <a:lnTo>
                    <a:pt x="6121" y="3953"/>
                  </a:lnTo>
                  <a:close/>
                  <a:moveTo>
                    <a:pt x="6985" y="3953"/>
                  </a:moveTo>
                  <a:lnTo>
                    <a:pt x="6985" y="5651"/>
                  </a:lnTo>
                  <a:lnTo>
                    <a:pt x="8684" y="5651"/>
                  </a:lnTo>
                  <a:lnTo>
                    <a:pt x="8684" y="3953"/>
                  </a:lnTo>
                  <a:close/>
                  <a:moveTo>
                    <a:pt x="1861" y="6484"/>
                  </a:moveTo>
                  <a:lnTo>
                    <a:pt x="1861" y="8178"/>
                  </a:lnTo>
                  <a:lnTo>
                    <a:pt x="3560" y="8178"/>
                  </a:lnTo>
                  <a:lnTo>
                    <a:pt x="3560" y="6484"/>
                  </a:lnTo>
                  <a:close/>
                  <a:moveTo>
                    <a:pt x="4424" y="6484"/>
                  </a:moveTo>
                  <a:lnTo>
                    <a:pt x="4424" y="8178"/>
                  </a:lnTo>
                  <a:lnTo>
                    <a:pt x="6121" y="8178"/>
                  </a:lnTo>
                  <a:lnTo>
                    <a:pt x="6121" y="6484"/>
                  </a:lnTo>
                  <a:close/>
                  <a:moveTo>
                    <a:pt x="6985" y="6484"/>
                  </a:moveTo>
                  <a:lnTo>
                    <a:pt x="6985" y="8178"/>
                  </a:lnTo>
                  <a:lnTo>
                    <a:pt x="8684" y="8178"/>
                  </a:lnTo>
                  <a:lnTo>
                    <a:pt x="8684" y="6484"/>
                  </a:lnTo>
                  <a:close/>
                  <a:moveTo>
                    <a:pt x="9527" y="3109"/>
                  </a:moveTo>
                  <a:lnTo>
                    <a:pt x="9527" y="9026"/>
                  </a:lnTo>
                  <a:lnTo>
                    <a:pt x="1018" y="9026"/>
                  </a:lnTo>
                  <a:lnTo>
                    <a:pt x="1018" y="3109"/>
                  </a:lnTo>
                  <a:close/>
                  <a:moveTo>
                    <a:pt x="506" y="0"/>
                  </a:moveTo>
                  <a:cubicBezTo>
                    <a:pt x="230" y="0"/>
                    <a:pt x="1" y="231"/>
                    <a:pt x="1" y="507"/>
                  </a:cubicBezTo>
                  <a:lnTo>
                    <a:pt x="1" y="9533"/>
                  </a:lnTo>
                  <a:cubicBezTo>
                    <a:pt x="1" y="9819"/>
                    <a:pt x="230" y="10043"/>
                    <a:pt x="506" y="10043"/>
                  </a:cubicBezTo>
                  <a:lnTo>
                    <a:pt x="10034" y="10043"/>
                  </a:lnTo>
                  <a:cubicBezTo>
                    <a:pt x="10320" y="10043"/>
                    <a:pt x="10545" y="9819"/>
                    <a:pt x="10545" y="9533"/>
                  </a:cubicBezTo>
                  <a:lnTo>
                    <a:pt x="10545" y="507"/>
                  </a:lnTo>
                  <a:cubicBezTo>
                    <a:pt x="10545" y="231"/>
                    <a:pt x="10320" y="0"/>
                    <a:pt x="10034" y="0"/>
                  </a:cubicBez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32" name="Google Shape;3632;p90"/>
          <p:cNvSpPr txBox="1"/>
          <p:nvPr/>
        </p:nvSpPr>
        <p:spPr>
          <a:xfrm>
            <a:off x="796200" y="109800"/>
            <a:ext cx="1066200" cy="277800"/>
          </a:xfrm>
          <a:prstGeom prst="rect">
            <a:avLst/>
          </a:prstGeom>
          <a:noFill/>
          <a:ln>
            <a:noFill/>
          </a:ln>
        </p:spPr>
        <p:txBody>
          <a:bodyPr spcFirstLastPara="1" wrap="square" lIns="0" tIns="91425" rIns="91425" bIns="91425" anchor="ctr" anchorCtr="0">
            <a:noAutofit/>
          </a:bodyPr>
          <a:lstStyle/>
          <a:p>
            <a:pPr marL="0" lvl="0" indent="0" algn="l" rtl="0">
              <a:spcBef>
                <a:spcPts val="0"/>
              </a:spcBef>
              <a:spcAft>
                <a:spcPts val="0"/>
              </a:spcAft>
              <a:buNone/>
            </a:pPr>
            <a:r>
              <a:rPr lang="en" sz="1000">
                <a:solidFill>
                  <a:schemeClr val="dk2"/>
                </a:solidFill>
                <a:latin typeface="Oswald"/>
                <a:ea typeface="Oswald"/>
                <a:cs typeface="Oswald"/>
                <a:sym typeface="Oswald"/>
              </a:rPr>
              <a:t>YOUR LOGO HERE</a:t>
            </a:r>
            <a:endParaRPr sz="1000" dirty="0">
              <a:solidFill>
                <a:schemeClr val="dk2"/>
              </a:solidFill>
              <a:latin typeface="Oswald"/>
              <a:ea typeface="Oswald"/>
              <a:cs typeface="Oswald"/>
              <a:sym typeface="Oswald"/>
            </a:endParaRPr>
          </a:p>
        </p:txBody>
      </p:sp>
      <p:sp>
        <p:nvSpPr>
          <p:cNvPr id="3633" name="Google Shape;3633;p90">
            <a:hlinkClick r:id="rId4" action="ppaction://hlinksldjump"/>
          </p:cNvPr>
          <p:cNvSpPr txBox="1"/>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3" name="Subtítulo 2">
            <a:extLst>
              <a:ext uri="{FF2B5EF4-FFF2-40B4-BE49-F238E27FC236}">
                <a16:creationId xmlns:a16="http://schemas.microsoft.com/office/drawing/2014/main" id="{4FEF3C0C-5267-AA18-3637-B9D61018BCCE}"/>
              </a:ext>
            </a:extLst>
          </p:cNvPr>
          <p:cNvSpPr>
            <a:spLocks noGrp="1"/>
          </p:cNvSpPr>
          <p:nvPr>
            <p:ph type="subTitle" idx="2"/>
          </p:nvPr>
        </p:nvSpPr>
        <p:spPr/>
        <p:txBody>
          <a:bodyPr/>
          <a:lstStyle/>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888299" y="1505036"/>
            <a:ext cx="7535699" cy="2595600"/>
          </a:xfrm>
          <a:prstGeom prst="rect">
            <a:avLst/>
          </a:prstGeom>
        </p:spPr>
        <p:txBody>
          <a:bodyPr spcFirstLastPara="1" wrap="square" lIns="91425" tIns="91425" rIns="91425" bIns="91425" anchor="ctr" anchorCtr="0">
            <a:noAutofit/>
          </a:bodyPr>
          <a:lstStyle/>
          <a:p>
            <a:pPr marL="25400" lvl="0" indent="0" algn="l" rtl="0">
              <a:spcBef>
                <a:spcPts val="0"/>
              </a:spcBef>
              <a:spcAft>
                <a:spcPts val="0"/>
              </a:spcAft>
              <a:buClr>
                <a:schemeClr val="dk2"/>
              </a:buClr>
              <a:buSzPts val="1400"/>
              <a:buNone/>
            </a:pPr>
            <a:r>
              <a:rPr lang="es-ES" sz="1600" dirty="0"/>
              <a:t>Algunos de los motivos por los que podríamos utilizar </a:t>
            </a:r>
            <a:r>
              <a:rPr lang="en" sz="1600" b="1" i="1" dirty="0"/>
              <a:t>regex </a:t>
            </a:r>
            <a:r>
              <a:rPr lang="en" sz="1600" dirty="0"/>
              <a:t>durante la preparación de archivos son los siguientes:</a:t>
            </a:r>
            <a:endParaRPr lang="en" sz="1600" b="1" dirty="0"/>
          </a:p>
          <a:p>
            <a:pPr marL="25400" lvl="0" indent="0" algn="l" rtl="0">
              <a:spcBef>
                <a:spcPts val="0"/>
              </a:spcBef>
              <a:spcAft>
                <a:spcPts val="0"/>
              </a:spcAft>
              <a:buClr>
                <a:schemeClr val="dk2"/>
              </a:buClr>
              <a:buSzPts val="1400"/>
              <a:buNone/>
            </a:pPr>
            <a:endParaRPr lang="en" sz="1600" b="1" dirty="0"/>
          </a:p>
          <a:p>
            <a:pPr marL="241300" lvl="0" indent="-215900" algn="l" rtl="0">
              <a:spcBef>
                <a:spcPts val="0"/>
              </a:spcBef>
              <a:spcAft>
                <a:spcPts val="0"/>
              </a:spcAft>
              <a:buClr>
                <a:schemeClr val="dk2"/>
              </a:buClr>
              <a:buSzPts val="1400"/>
              <a:buFont typeface="Fira Code"/>
              <a:buChar char="●"/>
            </a:pPr>
            <a:r>
              <a:rPr lang="en" sz="1600" dirty="0"/>
              <a:t>Arreglar problemas de formato en el archivo original con el fin de mejorar la legibilidad y la segmentación en la herramienta TAO.</a:t>
            </a:r>
          </a:p>
          <a:p>
            <a:pPr marL="241300" lvl="0" indent="-215900" algn="l" rtl="0">
              <a:spcBef>
                <a:spcPts val="0"/>
              </a:spcBef>
              <a:spcAft>
                <a:spcPts val="0"/>
              </a:spcAft>
              <a:buClr>
                <a:schemeClr val="dk2"/>
              </a:buClr>
              <a:buSzPts val="1400"/>
              <a:buFont typeface="Fira Code"/>
              <a:buChar char="●"/>
            </a:pPr>
            <a:r>
              <a:rPr lang="en" sz="1600" dirty="0"/>
              <a:t>Bloquear secciones de textos no traducibles. </a:t>
            </a:r>
          </a:p>
          <a:p>
            <a:pPr marL="241300" lvl="0" indent="-215900" algn="l" rtl="0">
              <a:spcBef>
                <a:spcPts val="0"/>
              </a:spcBef>
              <a:spcAft>
                <a:spcPts val="0"/>
              </a:spcAft>
              <a:buClr>
                <a:schemeClr val="dk2"/>
              </a:buClr>
              <a:buSzPts val="1400"/>
              <a:buFont typeface="Fira Code"/>
              <a:buChar char="●"/>
            </a:pPr>
            <a:r>
              <a:rPr lang="es-ES" sz="1600" dirty="0">
                <a:solidFill>
                  <a:schemeClr val="dk2"/>
                </a:solidFill>
              </a:rPr>
              <a:t>Copiar texto o moverlo de una sección a otra.</a:t>
            </a:r>
          </a:p>
          <a:p>
            <a:pPr marL="241300" lvl="0" indent="-215900" algn="l" rtl="0">
              <a:spcBef>
                <a:spcPts val="0"/>
              </a:spcBef>
              <a:spcAft>
                <a:spcPts val="0"/>
              </a:spcAft>
              <a:buClr>
                <a:schemeClr val="dk2"/>
              </a:buClr>
              <a:buSzPts val="1400"/>
              <a:buFont typeface="Fira Code"/>
              <a:buChar char="●"/>
            </a:pPr>
            <a:r>
              <a:rPr lang="es-ES" sz="1600" dirty="0">
                <a:solidFill>
                  <a:schemeClr val="dk2"/>
                </a:solidFill>
              </a:rPr>
              <a:t>Hacer búsquedas y sustituciones.</a:t>
            </a:r>
            <a:endParaRPr sz="1600" dirty="0">
              <a:solidFill>
                <a:schemeClr val="dk2"/>
              </a:solidFill>
            </a:endParaRP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/Preparación de archivos (I)</a:t>
            </a:r>
            <a:endParaRPr dirty="0"/>
          </a:p>
        </p:txBody>
      </p:sp>
      <p:sp>
        <p:nvSpPr>
          <p:cNvPr id="1412" name="Google Shape;1412;p67">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24217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/Preparación de archivos: spanish.lng</a:t>
            </a:r>
            <a:endParaRPr dirty="0"/>
          </a:p>
        </p:txBody>
      </p:sp>
      <p:sp>
        <p:nvSpPr>
          <p:cNvPr id="1780" name="Google Shape;1780;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96199" y="1906777"/>
            <a:ext cx="7865401"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En el siguiente archivo de origen, debemos copiar el contenido de las etiquetas </a:t>
            </a:r>
            <a:r>
              <a:rPr lang="es-ES" b="1" dirty="0">
                <a:solidFill>
                  <a:schemeClr val="dk2"/>
                </a:solidFill>
                <a:latin typeface="Fira Code"/>
                <a:ea typeface="Fira Code"/>
                <a:cs typeface="Fira Code"/>
                <a:sym typeface="Fira Code"/>
              </a:rPr>
              <a:t>source</a:t>
            </a:r>
            <a:r>
              <a:rPr lang="es-ES" dirty="0">
                <a:solidFill>
                  <a:schemeClr val="dk2"/>
                </a:solidFill>
                <a:latin typeface="Fira Code"/>
                <a:ea typeface="Fira Code"/>
                <a:cs typeface="Fira Code"/>
                <a:sym typeface="Fira Code"/>
              </a:rPr>
              <a:t> a las etiquetas </a:t>
            </a:r>
            <a:r>
              <a:rPr lang="es-ES" b="1" dirty="0">
                <a:solidFill>
                  <a:schemeClr val="dk2"/>
                </a:solidFill>
                <a:latin typeface="Fira Code"/>
                <a:ea typeface="Fira Code"/>
                <a:cs typeface="Fira Code"/>
                <a:sym typeface="Fira Code"/>
              </a:rPr>
              <a:t>target</a:t>
            </a:r>
            <a:r>
              <a:rPr lang="es-ES" dirty="0">
                <a:solidFill>
                  <a:schemeClr val="dk2"/>
                </a:solidFill>
                <a:latin typeface="Fira Code"/>
                <a:ea typeface="Fira Code"/>
                <a:cs typeface="Fira Code"/>
                <a:sym typeface="Fira Code"/>
              </a:rPr>
              <a:t>, ya que el contenido de las primeras debe quedar igual en los archivos de destino.</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dirty="0">
                <a:solidFill>
                  <a:schemeClr val="dk2"/>
                </a:solidFill>
                <a:latin typeface="Fira Code"/>
                <a:ea typeface="Fira Code"/>
                <a:cs typeface="Fira Code"/>
                <a:sym typeface="Fira Code"/>
              </a:rPr>
              <a:t>¿Cómo lo hacemos?</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pic>
        <p:nvPicPr>
          <p:cNvPr id="3" name="Imagen 2">
            <a:extLst>
              <a:ext uri="{FF2B5EF4-FFF2-40B4-BE49-F238E27FC236}">
                <a16:creationId xmlns:a16="http://schemas.microsoft.com/office/drawing/2014/main" id="{D6A94114-4943-0A9F-F2FD-D04D0A6760AB}"/>
              </a:ext>
            </a:extLst>
          </p:cNvPr>
          <p:cNvPicPr>
            <a:picLocks noChangeAspect="1"/>
          </p:cNvPicPr>
          <p:nvPr/>
        </p:nvPicPr>
        <p:blipFill>
          <a:blip r:embed="rId5"/>
          <a:stretch>
            <a:fillRect/>
          </a:stretch>
        </p:blipFill>
        <p:spPr>
          <a:xfrm>
            <a:off x="796199" y="2553485"/>
            <a:ext cx="7703999" cy="1662565"/>
          </a:xfrm>
          <a:prstGeom prst="rect">
            <a:avLst/>
          </a:prstGeom>
        </p:spPr>
      </p:pic>
    </p:spTree>
    <p:extLst>
      <p:ext uri="{BB962C8B-B14F-4D97-AF65-F5344CB8AC3E}">
        <p14:creationId xmlns:p14="http://schemas.microsoft.com/office/powerpoint/2010/main" val="274467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/Preparación de archivo: spanish.lng</a:t>
            </a:r>
            <a:endParaRPr dirty="0"/>
          </a:p>
        </p:txBody>
      </p:sp>
      <p:sp>
        <p:nvSpPr>
          <p:cNvPr id="1780" name="Google Shape;1780;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20000" y="2795400"/>
            <a:ext cx="7865401"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Usamos la siguiente regla:</a:t>
            </a:r>
          </a:p>
          <a:p>
            <a:pPr marL="0" lvl="0" indent="0" algn="l" rtl="0">
              <a:spcBef>
                <a:spcPts val="0"/>
              </a:spcBef>
              <a:spcAft>
                <a:spcPts val="0"/>
              </a:spcAft>
              <a:buNone/>
            </a:pPr>
            <a:endParaRPr lang="es-ES" sz="1600"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sz="1600" b="1" dirty="0">
                <a:solidFill>
                  <a:srgbClr val="00B050"/>
                </a:solidFill>
                <a:latin typeface="Fira Code"/>
                <a:ea typeface="Fira Code"/>
                <a:cs typeface="Fira Code"/>
                <a:sym typeface="Fira Code"/>
              </a:rPr>
              <a:t>(&lt;source&gt;)(.*?)(&lt;\/source&gt;)(\r\n)(&lt;target&gt;)(.*?)(&lt;\/target&gt;)</a:t>
            </a:r>
          </a:p>
          <a:p>
            <a:pPr marL="0" lvl="0" indent="0" algn="l" rtl="0">
              <a:spcBef>
                <a:spcPts val="0"/>
              </a:spcBef>
              <a:spcAft>
                <a:spcPts val="0"/>
              </a:spcAft>
              <a:buNone/>
            </a:pPr>
            <a:endParaRPr lang="es-ES" sz="1600"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Y sustituimos por:</a:t>
            </a:r>
          </a:p>
          <a:p>
            <a:pPr marL="0" lvl="0" indent="0" algn="l" rtl="0">
              <a:spcBef>
                <a:spcPts val="0"/>
              </a:spcBef>
              <a:spcAft>
                <a:spcPts val="0"/>
              </a:spcAft>
              <a:buNone/>
            </a:pPr>
            <a:endParaRPr lang="es-ES" sz="1600"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sz="1800" b="1" dirty="0">
                <a:solidFill>
                  <a:srgbClr val="00B050"/>
                </a:solidFill>
                <a:latin typeface="Fira Code"/>
                <a:ea typeface="Fira Code"/>
                <a:cs typeface="Fira Code"/>
                <a:sym typeface="Fira Code"/>
              </a:rPr>
              <a:t>$1$2$3$4$5$2$7</a:t>
            </a:r>
          </a:p>
          <a:p>
            <a:pPr marL="0" lvl="0" indent="0" algn="l" rtl="0">
              <a:spcBef>
                <a:spcPts val="0"/>
              </a:spcBef>
              <a:spcAft>
                <a:spcPts val="0"/>
              </a:spcAft>
              <a:buNone/>
            </a:pPr>
            <a:endParaRPr lang="es-ES" sz="1600" b="1" dirty="0">
              <a:solidFill>
                <a:srgbClr val="00B050"/>
              </a:solidFill>
              <a:latin typeface="Fira Code"/>
              <a:ea typeface="Fira Code"/>
              <a:cs typeface="Fira Code"/>
              <a:sym typeface="Fira Code"/>
            </a:endParaRPr>
          </a:p>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En resumen, buscamos las etiquetas </a:t>
            </a:r>
            <a:r>
              <a:rPr lang="es-ES" sz="1600" b="1" dirty="0">
                <a:solidFill>
                  <a:schemeClr val="dk2"/>
                </a:solidFill>
                <a:latin typeface="Fira Code"/>
                <a:ea typeface="Fira Code"/>
                <a:cs typeface="Fira Code"/>
                <a:sym typeface="Fira Code"/>
              </a:rPr>
              <a:t>source</a:t>
            </a:r>
            <a:r>
              <a:rPr lang="es-ES" sz="1600" dirty="0">
                <a:solidFill>
                  <a:schemeClr val="dk2"/>
                </a:solidFill>
                <a:latin typeface="Fira Code"/>
                <a:ea typeface="Fira Code"/>
                <a:cs typeface="Fira Code"/>
                <a:sym typeface="Fira Code"/>
              </a:rPr>
              <a:t> y </a:t>
            </a:r>
            <a:r>
              <a:rPr lang="es-ES" sz="1600" b="1" dirty="0">
                <a:solidFill>
                  <a:schemeClr val="dk2"/>
                </a:solidFill>
                <a:latin typeface="Fira Code"/>
                <a:ea typeface="Fira Code"/>
                <a:cs typeface="Fira Code"/>
                <a:sym typeface="Fira Code"/>
              </a:rPr>
              <a:t>target</a:t>
            </a:r>
            <a:r>
              <a:rPr lang="es-ES" sz="1600" dirty="0">
                <a:solidFill>
                  <a:schemeClr val="dk2"/>
                </a:solidFill>
                <a:latin typeface="Fira Code"/>
                <a:ea typeface="Fira Code"/>
                <a:cs typeface="Fira Code"/>
                <a:sym typeface="Fira Code"/>
              </a:rPr>
              <a:t> y su contenido separados por un salto de párrafo y copiamos el contenido de las </a:t>
            </a:r>
            <a:r>
              <a:rPr lang="es-ES" sz="1600" b="1" dirty="0">
                <a:solidFill>
                  <a:schemeClr val="dk2"/>
                </a:solidFill>
                <a:latin typeface="Fira Code"/>
                <a:ea typeface="Fira Code"/>
                <a:cs typeface="Fira Code"/>
                <a:sym typeface="Fira Code"/>
              </a:rPr>
              <a:t>source</a:t>
            </a:r>
            <a:r>
              <a:rPr lang="es-ES" sz="1600" dirty="0">
                <a:solidFill>
                  <a:schemeClr val="dk2"/>
                </a:solidFill>
                <a:latin typeface="Fira Code"/>
                <a:ea typeface="Fira Code"/>
                <a:cs typeface="Fira Code"/>
                <a:sym typeface="Fira Code"/>
              </a:rPr>
              <a:t> a las </a:t>
            </a:r>
            <a:r>
              <a:rPr lang="es-ES" sz="1600" b="1" dirty="0">
                <a:solidFill>
                  <a:schemeClr val="dk2"/>
                </a:solidFill>
                <a:latin typeface="Fira Code"/>
                <a:ea typeface="Fira Code"/>
                <a:cs typeface="Fira Code"/>
                <a:sym typeface="Fira Code"/>
              </a:rPr>
              <a:t>target.</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spTree>
    <p:extLst>
      <p:ext uri="{BB962C8B-B14F-4D97-AF65-F5344CB8AC3E}">
        <p14:creationId xmlns:p14="http://schemas.microsoft.com/office/powerpoint/2010/main" val="260221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/Preparación de archivo: spanish.lng</a:t>
            </a:r>
            <a:endParaRPr dirty="0"/>
          </a:p>
        </p:txBody>
      </p:sp>
      <p:sp>
        <p:nvSpPr>
          <p:cNvPr id="1780" name="Google Shape;1780;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20000" y="1707128"/>
            <a:ext cx="7865401"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Tras buscar y reemplazar en un editor de texto como </a:t>
            </a:r>
            <a:r>
              <a:rPr lang="es-ES" sz="1600" b="1" dirty="0">
                <a:solidFill>
                  <a:schemeClr val="dk2"/>
                </a:solidFill>
                <a:latin typeface="Fira Code"/>
                <a:ea typeface="Fira Code"/>
                <a:cs typeface="Fira Code"/>
                <a:sym typeface="Fira Code"/>
              </a:rPr>
              <a:t>Notepad++, </a:t>
            </a:r>
            <a:r>
              <a:rPr lang="es-ES" sz="1600" dirty="0">
                <a:solidFill>
                  <a:schemeClr val="dk2"/>
                </a:solidFill>
                <a:latin typeface="Fira Code"/>
                <a:ea typeface="Fira Code"/>
                <a:cs typeface="Fira Code"/>
                <a:sym typeface="Fira Code"/>
              </a:rPr>
              <a:t>el resultado será el siguiente:</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pic>
        <p:nvPicPr>
          <p:cNvPr id="4" name="Imagen 3">
            <a:extLst>
              <a:ext uri="{FF2B5EF4-FFF2-40B4-BE49-F238E27FC236}">
                <a16:creationId xmlns:a16="http://schemas.microsoft.com/office/drawing/2014/main" id="{FB9283B6-8A4E-7A9C-FDED-9C8CAE88950F}"/>
              </a:ext>
            </a:extLst>
          </p:cNvPr>
          <p:cNvPicPr>
            <a:picLocks noChangeAspect="1"/>
          </p:cNvPicPr>
          <p:nvPr/>
        </p:nvPicPr>
        <p:blipFill>
          <a:blip r:embed="rId5"/>
          <a:stretch>
            <a:fillRect/>
          </a:stretch>
        </p:blipFill>
        <p:spPr>
          <a:xfrm>
            <a:off x="796199" y="2133600"/>
            <a:ext cx="7526537" cy="2006911"/>
          </a:xfrm>
          <a:prstGeom prst="rect">
            <a:avLst/>
          </a:prstGeom>
        </p:spPr>
      </p:pic>
    </p:spTree>
    <p:extLst>
      <p:ext uri="{BB962C8B-B14F-4D97-AF65-F5344CB8AC3E}">
        <p14:creationId xmlns:p14="http://schemas.microsoft.com/office/powerpoint/2010/main" val="372789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/Preparación de archivo: musique_EN.okd</a:t>
            </a:r>
            <a:endParaRPr dirty="0"/>
          </a:p>
        </p:txBody>
      </p:sp>
      <p:sp>
        <p:nvSpPr>
          <p:cNvPr id="1780" name="Google Shape;1780;p81">
            <a:hlinkClick r:id="" action="ppaction://noaction"/>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 action="ppaction://noaction"/>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96200" y="1934486"/>
            <a:ext cx="7710492"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En las instrucciones del siguiente archivo de origen, se nos pide que la traducción siga al texto de origen, por lo que hay que duplicar el propio texto de origen separado por punto y coma.</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dirty="0">
                <a:solidFill>
                  <a:schemeClr val="dk2"/>
                </a:solidFill>
                <a:latin typeface="Fira Code"/>
                <a:ea typeface="Fira Code"/>
                <a:cs typeface="Fira Code"/>
                <a:sym typeface="Fira Code"/>
              </a:rPr>
              <a:t>¿Cómo lo hacemos?</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pic>
        <p:nvPicPr>
          <p:cNvPr id="4" name="Imagen 3">
            <a:extLst>
              <a:ext uri="{FF2B5EF4-FFF2-40B4-BE49-F238E27FC236}">
                <a16:creationId xmlns:a16="http://schemas.microsoft.com/office/drawing/2014/main" id="{DC059272-5676-3CAC-4830-8061460FE72A}"/>
              </a:ext>
            </a:extLst>
          </p:cNvPr>
          <p:cNvPicPr>
            <a:picLocks noChangeAspect="1"/>
          </p:cNvPicPr>
          <p:nvPr/>
        </p:nvPicPr>
        <p:blipFill>
          <a:blip r:embed="rId5"/>
          <a:stretch>
            <a:fillRect/>
          </a:stretch>
        </p:blipFill>
        <p:spPr>
          <a:xfrm>
            <a:off x="1167092" y="2614809"/>
            <a:ext cx="6842367" cy="1930895"/>
          </a:xfrm>
          <a:prstGeom prst="rect">
            <a:avLst/>
          </a:prstGeom>
        </p:spPr>
      </p:pic>
    </p:spTree>
    <p:extLst>
      <p:ext uri="{BB962C8B-B14F-4D97-AF65-F5344CB8AC3E}">
        <p14:creationId xmlns:p14="http://schemas.microsoft.com/office/powerpoint/2010/main" val="2379546280"/>
      </p:ext>
    </p:extLst>
  </p:cSld>
  <p:clrMapOvr>
    <a:masterClrMapping/>
  </p:clrMapOvr>
</p:sld>
</file>

<file path=ppt/theme/theme1.xml><?xml version="1.0" encoding="utf-8"?>
<a:theme xmlns:a="http://schemas.openxmlformats.org/drawingml/2006/main" name="How to Code Workshop by Slidesgo">
  <a:themeElements>
    <a:clrScheme name="Simple Light">
      <a:dk1>
        <a:srgbClr val="1E1E2C"/>
      </a:dk1>
      <a:lt1>
        <a:srgbClr val="FFFFFF"/>
      </a:lt1>
      <a:dk2>
        <a:srgbClr val="E2E2E2"/>
      </a:dk2>
      <a:lt2>
        <a:srgbClr val="FFEA7D"/>
      </a:lt2>
      <a:accent1>
        <a:srgbClr val="E5A083"/>
      </a:accent1>
      <a:accent2>
        <a:srgbClr val="E07A88"/>
      </a:accent2>
      <a:accent3>
        <a:srgbClr val="24BFEB"/>
      </a:accent3>
      <a:accent4>
        <a:srgbClr val="0887F2"/>
      </a:accent4>
      <a:accent5>
        <a:srgbClr val="2B218D"/>
      </a:accent5>
      <a:accent6>
        <a:srgbClr val="7E3BBE"/>
      </a:accent6>
      <a:hlink>
        <a:srgbClr val="E2E2E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1966</Words>
  <Application>Microsoft Office PowerPoint</Application>
  <PresentationFormat>Presentación en pantalla (16:9)</PresentationFormat>
  <Paragraphs>196</Paragraphs>
  <Slides>42</Slides>
  <Notes>42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42</vt:i4>
      </vt:variant>
    </vt:vector>
  </HeadingPairs>
  <TitlesOfParts>
    <vt:vector size="49" baseType="lpstr">
      <vt:lpstr>Roboto Condensed Light</vt:lpstr>
      <vt:lpstr>Oswald</vt:lpstr>
      <vt:lpstr>Fira Code</vt:lpstr>
      <vt:lpstr>Arial</vt:lpstr>
      <vt:lpstr>Fira Code Light</vt:lpstr>
      <vt:lpstr>Open Sans</vt:lpstr>
      <vt:lpstr>How to Code Workshop by Slidesgo</vt:lpstr>
      <vt:lpstr>/REGEX EN L10N</vt:lpstr>
      <vt:lpstr>/RESUMEN DEL MÓDULO</vt:lpstr>
      <vt:lpstr>Preparación de archivos para traducción</vt:lpstr>
      <vt:lpstr>Presentación de PowerPoint</vt:lpstr>
      <vt:lpstr>/Preparación de archivos (I)</vt:lpstr>
      <vt:lpstr>/Preparación de archivos: spanish.lng</vt:lpstr>
      <vt:lpstr>/Preparación de archivo: spanish.lng</vt:lpstr>
      <vt:lpstr>/Preparación de archivo: spanish.lng</vt:lpstr>
      <vt:lpstr>/Preparación de archivo: musique_EN.okd</vt:lpstr>
      <vt:lpstr>/Preparación de archivo: musique_EN.okd</vt:lpstr>
      <vt:lpstr>/Preparación de archivo: musique_EN.okd</vt:lpstr>
      <vt:lpstr>Tareas de posproducción en archivos ya traducidos</vt:lpstr>
      <vt:lpstr>Presentación de PowerPoint</vt:lpstr>
      <vt:lpstr>/Tareas de posproducción (I)</vt:lpstr>
      <vt:lpstr>/Posproducción: entidades HTML</vt:lpstr>
      <vt:lpstr>/Posproducción: entidades HTML</vt:lpstr>
      <vt:lpstr>/Posproducción: exam.okodia</vt:lpstr>
      <vt:lpstr>/Posproducción: exam.okodia</vt:lpstr>
      <vt:lpstr>/Posproducción: exam.okodia</vt:lpstr>
      <vt:lpstr>Filtros de segmentos en Trados Studio</vt:lpstr>
      <vt:lpstr>/Filtros de segmentos (I)</vt:lpstr>
      <vt:lpstr>/Filtros de segmentos (II)</vt:lpstr>
      <vt:lpstr>/Filtros estándar (I)</vt:lpstr>
      <vt:lpstr>/Filtros estándar (II)</vt:lpstr>
      <vt:lpstr>/Filtros estándar (III)</vt:lpstr>
      <vt:lpstr>/Filtros estándar (IV)</vt:lpstr>
      <vt:lpstr>/Filtros avanzados (I)</vt:lpstr>
      <vt:lpstr>/Filtros avanzados (II)</vt:lpstr>
      <vt:lpstr>/Filtros avanzados (III)</vt:lpstr>
      <vt:lpstr>/Filtros avanzados (IV)</vt:lpstr>
      <vt:lpstr>/Filtros avanzados (V)</vt:lpstr>
      <vt:lpstr>Controles de calidad personalizados en Trados Studio</vt:lpstr>
      <vt:lpstr>/Controles de calidad personalizados (I)</vt:lpstr>
      <vt:lpstr>/Controles de calidad personalizados (II)</vt:lpstr>
      <vt:lpstr>/Control de calidad personalizado (III)</vt:lpstr>
      <vt:lpstr>/Controles de calidad personalizados (IV)</vt:lpstr>
      <vt:lpstr>/Control de calidad personalizado (V)</vt:lpstr>
      <vt:lpstr>/Controles de calidad personalizados (VI)</vt:lpstr>
      <vt:lpstr>/Control de calidad personalizado (VII)</vt:lpstr>
      <vt:lpstr>Creación de filtros de archivos personalizados</vt:lpstr>
      <vt:lpstr>/CREACIÓN DE FILTROS (I)</vt:lpstr>
      <vt:lpstr>/ESTO ES TODO POR HOY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/EXPRESIONES REGULARES</dc:title>
  <cp:lastModifiedBy>José Manuel Manteca</cp:lastModifiedBy>
  <cp:revision>177</cp:revision>
  <dcterms:modified xsi:type="dcterms:W3CDTF">2022-11-28T09:05:02Z</dcterms:modified>
</cp:coreProperties>
</file>